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0" r:id="rId1"/>
  </p:sldMasterIdLst>
  <p:sldIdLst>
    <p:sldId id="258" r:id="rId2"/>
    <p:sldId id="262" r:id="rId3"/>
    <p:sldId id="266" r:id="rId4"/>
    <p:sldId id="264" r:id="rId5"/>
    <p:sldId id="267" r:id="rId6"/>
    <p:sldId id="272" r:id="rId7"/>
    <p:sldId id="269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40"/>
  </p:normalViewPr>
  <p:slideViewPr>
    <p:cSldViewPr snapToGrid="0">
      <p:cViewPr varScale="1">
        <p:scale>
          <a:sx n="110" d="100"/>
          <a:sy n="11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9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32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57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5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89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1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pPr/>
              <a:t>4/19/24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9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4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7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3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4D57BDD-E64A-4D27-8978-82FFCA18A12C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13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4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dosinstitute.org/" TargetMode="External"/><Relationship Id="rId7" Type="http://schemas.openxmlformats.org/officeDocument/2006/relationships/hyperlink" Target="https://github.com/tmfreiberg/road-safet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ithub.com/zhafen/markets-and-the-media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riangle sign on the side of a road&#10;&#10;Description automatically generated">
            <a:extLst>
              <a:ext uri="{FF2B5EF4-FFF2-40B4-BE49-F238E27FC236}">
                <a16:creationId xmlns:a16="http://schemas.microsoft.com/office/drawing/2014/main" id="{9D07B205-82E2-C2E6-A702-C57C96E3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23" y="0"/>
            <a:ext cx="12186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5711C6-DB79-1D07-28C0-AF7675AD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74" y="677894"/>
            <a:ext cx="11431032" cy="1655403"/>
          </a:xfr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	 	</a:t>
            </a:r>
            <a:r>
              <a:rPr lang="en-US" sz="36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Severity of road accidents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Elizabeth Kelley, Jack Wagner</a:t>
            </a:r>
            <a:r>
              <a:rPr lang="en-US" sz="1000" dirty="0"/>
              <a:t>, </a:t>
            </a: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Supriyo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Ghosh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Tristan Freiberg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8" name="Google Shape;150;p25">
            <a:extLst>
              <a:ext uri="{FF2B5EF4-FFF2-40B4-BE49-F238E27FC236}">
                <a16:creationId xmlns:a16="http://schemas.microsoft.com/office/drawing/2014/main" id="{360A3F52-FDD4-1B23-2390-C5261A3B5758}"/>
              </a:ext>
            </a:extLst>
          </p:cNvPr>
          <p:cNvCxnSpPr>
            <a:cxnSpLocks/>
          </p:cNvCxnSpPr>
          <p:nvPr/>
        </p:nvCxnSpPr>
        <p:spPr>
          <a:xfrm flipH="1">
            <a:off x="1408386" y="6141192"/>
            <a:ext cx="9070428" cy="3729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" name="Google Shape;152;p25">
            <a:hlinkClick r:id="rId3"/>
            <a:extLst>
              <a:ext uri="{FF2B5EF4-FFF2-40B4-BE49-F238E27FC236}">
                <a16:creationId xmlns:a16="http://schemas.microsoft.com/office/drawing/2014/main" id="{9BF276C0-E905-8A07-7A27-6DB3D92F2F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0465" y="4307229"/>
            <a:ext cx="927921" cy="86187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53;p25">
            <a:extLst>
              <a:ext uri="{FF2B5EF4-FFF2-40B4-BE49-F238E27FC236}">
                <a16:creationId xmlns:a16="http://schemas.microsoft.com/office/drawing/2014/main" id="{82421D07-61C9-8310-BDC4-B2713E5FACA6}"/>
              </a:ext>
            </a:extLst>
          </p:cNvPr>
          <p:cNvSpPr txBox="1"/>
          <p:nvPr/>
        </p:nvSpPr>
        <p:spPr>
          <a:xfrm>
            <a:off x="1364034" y="4622251"/>
            <a:ext cx="3983471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THE ERDŐS INSTITUTE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SCIENCE BOOTCAMP, SPRING 2024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chemeClr val="tx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54;p25" descr="Font Github Svg Png Icon Free Download (#360708) - OnlineWebFonts.COM">
            <a:hlinkClick r:id="rId5"/>
            <a:extLst>
              <a:ext uri="{FF2B5EF4-FFF2-40B4-BE49-F238E27FC236}">
                <a16:creationId xmlns:a16="http://schemas.microsoft.com/office/drawing/2014/main" id="{7809F9BF-7D0E-A7FC-B6F2-54D67BA5DD3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96875" y="3626167"/>
            <a:ext cx="834210" cy="86187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DBBA49-8C90-94A7-AD2C-411A8862F1CB}"/>
              </a:ext>
            </a:extLst>
          </p:cNvPr>
          <p:cNvSpPr txBox="1"/>
          <p:nvPr/>
        </p:nvSpPr>
        <p:spPr>
          <a:xfrm>
            <a:off x="10188108" y="4524704"/>
            <a:ext cx="2842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84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ar crash on the road&#10;&#10;Description automatically generated">
            <a:extLst>
              <a:ext uri="{FF2B5EF4-FFF2-40B4-BE49-F238E27FC236}">
                <a16:creationId xmlns:a16="http://schemas.microsoft.com/office/drawing/2014/main" id="{F7AE2438-F0D0-F9EB-A280-6FD338651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616" y="830997"/>
            <a:ext cx="5324355" cy="3295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8B7E0A-47E1-7D24-34EE-B083B096349D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									</a:t>
            </a: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5C441-0941-0FBE-4267-F2B0A5684C18}"/>
              </a:ext>
            </a:extLst>
          </p:cNvPr>
          <p:cNvSpPr txBox="1"/>
          <p:nvPr/>
        </p:nvSpPr>
        <p:spPr>
          <a:xfrm>
            <a:off x="227634" y="1647869"/>
            <a:ext cx="5976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400" dirty="0"/>
              <a:t>Road accidents could be avoided or be less severe in certain conditions of the road</a:t>
            </a:r>
          </a:p>
        </p:txBody>
      </p:sp>
    </p:spTree>
    <p:extLst>
      <p:ext uri="{BB962C8B-B14F-4D97-AF65-F5344CB8AC3E}">
        <p14:creationId xmlns:p14="http://schemas.microsoft.com/office/powerpoint/2010/main" val="100231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666755"/>
          </a:xfrm>
          <a:solidFill>
            <a:schemeClr val="accent6">
              <a:lumMod val="50000"/>
            </a:schemeClr>
          </a:solidFill>
        </p:spPr>
        <p:txBody>
          <a:bodyPr>
            <a:noAutofit/>
          </a:bodyPr>
          <a:lstStyle/>
          <a:p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			     </a:t>
            </a: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collection</a:t>
            </a:r>
            <a:b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172937"/>
              </a:buClr>
              <a:buFont typeface="Wingdings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We use the </a:t>
            </a:r>
            <a:r>
              <a:rPr lang="en-US" dirty="0">
                <a:latin typeface="Arial" panose="020B0604020202020204" pitchFamily="34" charset="0"/>
              </a:rPr>
              <a:t>accident reports from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QUEBEC AUTOMOBILE INSURANCE SOCIETY (SAAQ) for last 10 years. </a:t>
            </a:r>
            <a:endParaRPr lang="en-US" dirty="0"/>
          </a:p>
          <a:p>
            <a:pPr>
              <a:buClr>
                <a:srgbClr val="172937"/>
              </a:buClr>
              <a:buFont typeface="Wingdings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Data from accident reports completed by police officers, including the time, severity of the accident as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well as the type of vehicles involved.</a:t>
            </a:r>
          </a:p>
          <a:p>
            <a:pPr>
              <a:buClr>
                <a:srgbClr val="172937"/>
              </a:buClr>
              <a:buFont typeface="Wingdings" pitchFamily="2" charset="2"/>
              <a:buChar char="Ø"/>
            </a:pP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657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36204"/>
          </a:xfrm>
          <a:solidFill>
            <a:srgbClr val="172937"/>
          </a:solidFill>
        </p:spPr>
        <p:txBody>
          <a:bodyPr>
            <a:noAutofit/>
          </a:bodyPr>
          <a:lstStyle/>
          <a:p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58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rgbClr val="172937"/>
          </a:solidFill>
        </p:spPr>
        <p:txBody>
          <a:bodyPr>
            <a:normAutofit/>
          </a:bodyPr>
          <a:lstStyle/>
          <a:p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b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4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rgbClr val="172937"/>
          </a:solidFill>
        </p:spPr>
        <p:txBody>
          <a:bodyPr>
            <a:normAutofit/>
          </a:bodyPr>
          <a:lstStyle/>
          <a:p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			      </a:t>
            </a: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Comparison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65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71A4-866C-534A-125F-F22A758B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33903"/>
          </a:xfrm>
          <a:solidFill>
            <a:srgbClr val="172937"/>
          </a:solidFill>
        </p:spPr>
        <p:txBody>
          <a:bodyPr>
            <a:normAutofit/>
          </a:bodyPr>
          <a:lstStyle/>
          <a:p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				      </a:t>
            </a: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081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3778-B1CB-F67F-9889-0099D768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519" y="2532186"/>
            <a:ext cx="6862962" cy="1793627"/>
          </a:xfrm>
        </p:spPr>
        <p:txBody>
          <a:bodyPr>
            <a:normAutofit fontScale="92500"/>
          </a:bodyPr>
          <a:lstStyle/>
          <a:p>
            <a:pPr marL="0" indent="0">
              <a:buClr>
                <a:srgbClr val="172937"/>
              </a:buClr>
              <a:buNone/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We thank the Erdős Institute for the opportunity and the support!</a:t>
            </a:r>
          </a:p>
          <a:p>
            <a:pPr marL="0" indent="0">
              <a:buClr>
                <a:srgbClr val="172937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0112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783</TotalTime>
  <Words>153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</vt:lpstr>
      <vt:lpstr>Gallery</vt:lpstr>
      <vt:lpstr>         Predicting Severity of road accidents    Elizabeth Kelley, Jack Wagner, Supriyo Ghosh, Tristan Freiberg </vt:lpstr>
      <vt:lpstr>PowerPoint Presentation</vt:lpstr>
      <vt:lpstr>             Data collection </vt:lpstr>
      <vt:lpstr>PowerPoint Presentation</vt:lpstr>
      <vt:lpstr>     </vt:lpstr>
      <vt:lpstr>           Comparison </vt:lpstr>
      <vt:lpstr>           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Predicting Stock Volatility using sentiment analysis      Supriyo Ghosh, Feride Kose, Hy Lam, Mehdi Rezaie and Trung Vo </dc:title>
  <dc:creator>Kose, Feride Ceren</dc:creator>
  <cp:lastModifiedBy>Ghosh, Supriyo (sg4at)</cp:lastModifiedBy>
  <cp:revision>9</cp:revision>
  <dcterms:created xsi:type="dcterms:W3CDTF">2023-11-30T16:16:37Z</dcterms:created>
  <dcterms:modified xsi:type="dcterms:W3CDTF">2024-04-19T19:38:55Z</dcterms:modified>
</cp:coreProperties>
</file>