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ugh\Desktop\CPEN_final\NODES_time(new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ugh\Desktop\CPEN_final\NODES_time(new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ugh\Desktop\CPEN_final\NODES_time(new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ugh\Desktop\CPEN_final\NODES_time(new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Non-Blocking</a:t>
            </a:r>
            <a:r>
              <a:rPr lang="en-US" baseline="0" dirty="0"/>
              <a:t> </a:t>
            </a:r>
            <a:r>
              <a:rPr lang="en-US" dirty="0"/>
              <a:t>Node: 2</a:t>
            </a:r>
          </a:p>
          <a:p>
            <a:pPr>
              <a:defRPr/>
            </a:pPr>
            <a:r>
              <a:rPr lang="en-US" dirty="0" err="1"/>
              <a:t>Martix</a:t>
            </a:r>
            <a:r>
              <a:rPr lang="en-US" dirty="0"/>
              <a:t>:</a:t>
            </a:r>
            <a:r>
              <a:rPr lang="en-US" baseline="0" dirty="0"/>
              <a:t> 512 Row: 16-256</a:t>
            </a:r>
            <a:r>
              <a:rPr lang="en-US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0.12746685507194988"/>
                  <c:y val="-0.38957567615999517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Sheet1!$E$35:$E$47</c:f>
              <c:numCache>
                <c:formatCode>General</c:formatCode>
                <c:ptCount val="13"/>
                <c:pt idx="0">
                  <c:v>256</c:v>
                </c:pt>
                <c:pt idx="3">
                  <c:v>128</c:v>
                </c:pt>
                <c:pt idx="6">
                  <c:v>64</c:v>
                </c:pt>
                <c:pt idx="9">
                  <c:v>32</c:v>
                </c:pt>
                <c:pt idx="12">
                  <c:v>16</c:v>
                </c:pt>
              </c:numCache>
            </c:numRef>
          </c:xVal>
          <c:yVal>
            <c:numRef>
              <c:f>Sheet1!$G$37:$G$49</c:f>
              <c:numCache>
                <c:formatCode>General</c:formatCode>
                <c:ptCount val="13"/>
                <c:pt idx="0">
                  <c:v>1.2605686666666667</c:v>
                </c:pt>
                <c:pt idx="3">
                  <c:v>1.2706643333333332</c:v>
                </c:pt>
                <c:pt idx="6">
                  <c:v>1.2642683333333335</c:v>
                </c:pt>
                <c:pt idx="9">
                  <c:v>1.2718210000000001</c:v>
                </c:pt>
                <c:pt idx="12">
                  <c:v>1.3264385000000001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E14-4CE9-9555-AD99BEBFB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621648"/>
        <c:axId val="534617712"/>
      </c:scatterChart>
      <c:valAx>
        <c:axId val="534621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Rows</a:t>
                </a:r>
                <a:r>
                  <a:rPr lang="en-US" baseline="0" dirty="0"/>
                  <a:t> Per Task </a:t>
                </a:r>
              </a:p>
              <a:p>
                <a:pPr>
                  <a:defRPr/>
                </a:pP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617712"/>
        <c:crosses val="autoZero"/>
        <c:crossBetween val="midCat"/>
      </c:valAx>
      <c:valAx>
        <c:axId val="534617712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62164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Blocking Node: 2</a:t>
            </a:r>
          </a:p>
          <a:p>
            <a:pPr>
              <a:defRPr/>
            </a:pPr>
            <a:r>
              <a:rPr lang="en-US"/>
              <a:t>Matrix:</a:t>
            </a:r>
            <a:r>
              <a:rPr lang="en-US" baseline="0"/>
              <a:t> 512 Rows 16-265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Assign #6 Node: 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0.13345185413365357"/>
                  <c:y val="-0.29898779502471817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Sheet1!$Z$35:$Z$47</c:f>
              <c:numCache>
                <c:formatCode>General</c:formatCode>
                <c:ptCount val="13"/>
                <c:pt idx="0">
                  <c:v>256</c:v>
                </c:pt>
                <c:pt idx="3">
                  <c:v>128</c:v>
                </c:pt>
                <c:pt idx="6">
                  <c:v>64</c:v>
                </c:pt>
                <c:pt idx="9">
                  <c:v>32</c:v>
                </c:pt>
                <c:pt idx="12">
                  <c:v>16</c:v>
                </c:pt>
              </c:numCache>
            </c:numRef>
          </c:xVal>
          <c:yVal>
            <c:numRef>
              <c:f>Sheet1!$AB$37:$AB$49</c:f>
              <c:numCache>
                <c:formatCode>General</c:formatCode>
                <c:ptCount val="13"/>
                <c:pt idx="0">
                  <c:v>0.84452766666666668</c:v>
                </c:pt>
                <c:pt idx="3">
                  <c:v>0.84762766666666656</c:v>
                </c:pt>
                <c:pt idx="6">
                  <c:v>0.83860200000000018</c:v>
                </c:pt>
                <c:pt idx="9">
                  <c:v>0.84443400000000002</c:v>
                </c:pt>
                <c:pt idx="12">
                  <c:v>0.8667355000000001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7D7-4FA6-971F-ED2619D1A8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4197952"/>
        <c:axId val="544197624"/>
      </c:scatterChart>
      <c:valAx>
        <c:axId val="544197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Rows</a:t>
                </a:r>
                <a:r>
                  <a:rPr lang="en-US" baseline="0"/>
                  <a:t> Per Task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197624"/>
        <c:crosses val="autoZero"/>
        <c:crossBetween val="midCat"/>
      </c:valAx>
      <c:valAx>
        <c:axId val="544197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  <a:r>
                  <a:rPr lang="en-US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1979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Node: 4 Dynamic Matrix</a:t>
            </a:r>
          </a:p>
          <a:p>
            <a:pPr>
              <a:defRPr/>
            </a:pPr>
            <a:r>
              <a:rPr lang="en-US"/>
              <a:t>Size: 2-512 </a:t>
            </a:r>
          </a:p>
          <a:p>
            <a:pPr>
              <a:defRPr/>
            </a:pPr>
            <a:r>
              <a:rPr lang="en-US"/>
              <a:t>Non-Blocking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Node: 4 Dynamic Matrix 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0.10270527994025819"/>
                  <c:y val="0.2626149988054858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Sheet1!$R$22:$R$43</c:f>
              <c:numCache>
                <c:formatCode>General</c:formatCode>
                <c:ptCount val="22"/>
                <c:pt idx="0">
                  <c:v>2</c:v>
                </c:pt>
                <c:pt idx="3">
                  <c:v>4</c:v>
                </c:pt>
                <c:pt idx="6">
                  <c:v>16</c:v>
                </c:pt>
                <c:pt idx="9">
                  <c:v>32</c:v>
                </c:pt>
                <c:pt idx="12">
                  <c:v>64</c:v>
                </c:pt>
                <c:pt idx="15">
                  <c:v>128</c:v>
                </c:pt>
                <c:pt idx="18">
                  <c:v>256</c:v>
                </c:pt>
                <c:pt idx="21">
                  <c:v>512</c:v>
                </c:pt>
              </c:numCache>
            </c:numRef>
          </c:xVal>
          <c:yVal>
            <c:numRef>
              <c:f>Sheet1!$U$24:$U$45</c:f>
              <c:numCache>
                <c:formatCode>General</c:formatCode>
                <c:ptCount val="22"/>
                <c:pt idx="0">
                  <c:v>1.4643333333333333E-3</c:v>
                </c:pt>
                <c:pt idx="3">
                  <c:v>1.745E-3</c:v>
                </c:pt>
                <c:pt idx="6">
                  <c:v>3.6586666666666664E-3</c:v>
                </c:pt>
                <c:pt idx="9">
                  <c:v>6.0569999999999999E-3</c:v>
                </c:pt>
                <c:pt idx="12">
                  <c:v>1.1115666666666668E-2</c:v>
                </c:pt>
                <c:pt idx="15">
                  <c:v>2.1459000000000002E-2</c:v>
                </c:pt>
                <c:pt idx="18">
                  <c:v>6.5528666666666666E-2</c:v>
                </c:pt>
                <c:pt idx="21">
                  <c:v>0.48277199999999998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3454-4B1A-B399-3F847C4A3B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2687584"/>
        <c:axId val="442689552"/>
      </c:scatterChart>
      <c:valAx>
        <c:axId val="442687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Matrix</a:t>
                </a:r>
                <a:r>
                  <a:rPr lang="en-US" baseline="0"/>
                  <a:t> Size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689552"/>
        <c:crosses val="autoZero"/>
        <c:crossBetween val="midCat"/>
      </c:valAx>
      <c:valAx>
        <c:axId val="442689552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  <a:r>
                  <a:rPr lang="en-US" baseline="0"/>
                  <a:t> </a:t>
                </a:r>
                <a:r>
                  <a:rPr lang="en-US"/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6875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Node: 4 Dynamic Matrix</a:t>
            </a:r>
          </a:p>
          <a:p>
            <a:pPr>
              <a:defRPr/>
            </a:pPr>
            <a:r>
              <a:rPr lang="en-US"/>
              <a:t>Size 2-512</a:t>
            </a:r>
          </a:p>
          <a:p>
            <a:pPr>
              <a:defRPr/>
            </a:pPr>
            <a:r>
              <a:rPr lang="en-US"/>
              <a:t>Blockinig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Node: 4 Dynamic Matrix 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Sheet1!$G$56:$G$77</c:f>
              <c:numCache>
                <c:formatCode>General</c:formatCode>
                <c:ptCount val="22"/>
                <c:pt idx="0">
                  <c:v>2</c:v>
                </c:pt>
                <c:pt idx="3">
                  <c:v>4</c:v>
                </c:pt>
                <c:pt idx="6">
                  <c:v>16</c:v>
                </c:pt>
                <c:pt idx="9">
                  <c:v>32</c:v>
                </c:pt>
                <c:pt idx="12">
                  <c:v>64</c:v>
                </c:pt>
                <c:pt idx="15">
                  <c:v>128</c:v>
                </c:pt>
                <c:pt idx="18">
                  <c:v>256</c:v>
                </c:pt>
                <c:pt idx="21">
                  <c:v>512</c:v>
                </c:pt>
              </c:numCache>
            </c:numRef>
          </c:xVal>
          <c:yVal>
            <c:numRef>
              <c:f>Sheet1!$I$56:$I$77</c:f>
              <c:numCache>
                <c:formatCode>General</c:formatCode>
                <c:ptCount val="22"/>
                <c:pt idx="0">
                  <c:v>2.1800000000000001E-4</c:v>
                </c:pt>
                <c:pt idx="3">
                  <c:v>2.8699999999999998E-4</c:v>
                </c:pt>
                <c:pt idx="6">
                  <c:v>4.2700000000000002E-4</c:v>
                </c:pt>
                <c:pt idx="9">
                  <c:v>1.243E-3</c:v>
                </c:pt>
                <c:pt idx="12">
                  <c:v>2.6319999999999998E-3</c:v>
                </c:pt>
                <c:pt idx="15">
                  <c:v>8.6490000000000004E-3</c:v>
                </c:pt>
                <c:pt idx="18">
                  <c:v>4.6753999999999997E-2</c:v>
                </c:pt>
                <c:pt idx="21">
                  <c:v>0.35894799999999999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A70-424E-9C2C-D3C4183A1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7270968"/>
        <c:axId val="447265720"/>
      </c:scatterChart>
      <c:valAx>
        <c:axId val="447270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Matrix</a:t>
                </a:r>
                <a:r>
                  <a:rPr lang="en-US" baseline="0"/>
                  <a:t> Size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265720"/>
        <c:crosses val="autoZero"/>
        <c:crossBetween val="midCat"/>
      </c:valAx>
      <c:valAx>
        <c:axId val="447265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270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2BA3-3C98-493B-8019-AF30A4B44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CPEN/CPSC 435 Final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4389A-B726-49F7-BF49-5DB4F6C98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1</a:t>
            </a:r>
          </a:p>
          <a:p>
            <a:r>
              <a:rPr lang="en-US" dirty="0"/>
              <a:t>Group 4: Trevor Greenside, Matthew lee, Thomas Hughes </a:t>
            </a:r>
          </a:p>
        </p:txBody>
      </p:sp>
    </p:spTree>
    <p:extLst>
      <p:ext uri="{BB962C8B-B14F-4D97-AF65-F5344CB8AC3E}">
        <p14:creationId xmlns:p14="http://schemas.microsoft.com/office/powerpoint/2010/main" val="55425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F050-ED28-49A1-BEED-DA138C4E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with non-blocking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9AE7-F750-4A8F-B794-A3D082E40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Passing Interface Parallelism </a:t>
            </a:r>
          </a:p>
          <a:p>
            <a:r>
              <a:rPr lang="en-US" dirty="0"/>
              <a:t>Master Slave </a:t>
            </a:r>
          </a:p>
          <a:p>
            <a:r>
              <a:rPr lang="en-US" dirty="0"/>
              <a:t>Dynamic Load Balancing </a:t>
            </a:r>
          </a:p>
          <a:p>
            <a:r>
              <a:rPr lang="en-US" dirty="0"/>
              <a:t>Performance Analysis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6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ED5B-5084-45BA-BA41-690D9E66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Architecture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51193-F0CC-43D7-8012-C7A42045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</a:t>
            </a:r>
          </a:p>
          <a:p>
            <a:r>
              <a:rPr lang="en-US" dirty="0"/>
              <a:t>GitHub </a:t>
            </a:r>
          </a:p>
          <a:p>
            <a:r>
              <a:rPr lang="en-US" dirty="0"/>
              <a:t>Function Modularity </a:t>
            </a:r>
          </a:p>
          <a:p>
            <a:r>
              <a:rPr lang="en-US" dirty="0"/>
              <a:t>Script File </a:t>
            </a:r>
          </a:p>
        </p:txBody>
      </p:sp>
      <p:pic>
        <p:nvPicPr>
          <p:cNvPr id="1026" name="Picture 2" descr="Github, Hub, Git Icon">
            <a:extLst>
              <a:ext uri="{FF2B5EF4-FFF2-40B4-BE49-F238E27FC236}">
                <a16:creationId xmlns:a16="http://schemas.microsoft.com/office/drawing/2014/main" id="{D46D0DAF-17C7-4A7A-9EEB-276EFAB5D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29" y="2728855"/>
            <a:ext cx="1663700" cy="153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21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4540-1379-49ED-BD43-389B29FF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AE4E6-53C8-488F-91F8-D4A75961F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Challenging Aspects 		</a:t>
            </a:r>
          </a:p>
          <a:p>
            <a:pPr lvl="1"/>
            <a:r>
              <a:rPr lang="en-US" sz="2400" dirty="0"/>
              <a:t>Master/Slave Communication </a:t>
            </a:r>
          </a:p>
          <a:p>
            <a:pPr lvl="1"/>
            <a:r>
              <a:rPr lang="en-US" sz="2400" dirty="0"/>
              <a:t>Partitioning Row Distribution</a:t>
            </a:r>
          </a:p>
          <a:p>
            <a:pPr marL="0" indent="0">
              <a:buNone/>
            </a:pPr>
            <a:r>
              <a:rPr lang="en-US" sz="2400" dirty="0"/>
              <a:t>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EDCF5-5DAC-4687-8E43-55F455DF5FFB}"/>
              </a:ext>
            </a:extLst>
          </p:cNvPr>
          <p:cNvSpPr/>
          <p:nvPr/>
        </p:nvSpPr>
        <p:spPr>
          <a:xfrm>
            <a:off x="1023067" y="4036875"/>
            <a:ext cx="102997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probing for 'TAG_SLAVE_STATUS' messages from slaves</a:t>
            </a:r>
          </a:p>
          <a:p>
            <a:r>
              <a:rPr lang="en-US" dirty="0"/>
              <a:t>        while (!flag)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100000; </a:t>
            </a:r>
            <a:r>
              <a:rPr lang="en-US" dirty="0" err="1"/>
              <a:t>i</a:t>
            </a:r>
            <a:r>
              <a:rPr lang="en-US" dirty="0"/>
              <a:t>++); // waiting time, don't poll too often</a:t>
            </a:r>
          </a:p>
          <a:p>
            <a:r>
              <a:rPr lang="en-US" dirty="0"/>
              <a:t>            </a:t>
            </a:r>
            <a:r>
              <a:rPr lang="en-US" dirty="0" err="1"/>
              <a:t>MPI_Iprobe</a:t>
            </a:r>
            <a:r>
              <a:rPr lang="en-US" dirty="0"/>
              <a:t>(MPI_ANY_SOURCE, TAG_SLAVE_STATUS, MPI_COMM_WORLD, &amp;flag, &amp;status);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25474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7588-D295-482A-ADCE-8AC4BC3C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49D5A-5F1E-4F7F-A47F-43ABCAB12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54C5BF6-1FAB-4001-BD34-0C31BA3F2E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7064908"/>
              </p:ext>
            </p:extLst>
          </p:nvPr>
        </p:nvGraphicFramePr>
        <p:xfrm>
          <a:off x="959954" y="2249487"/>
          <a:ext cx="4568874" cy="3989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3EB2EAF-19A1-44D0-9700-09EEB886A5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748489"/>
              </p:ext>
            </p:extLst>
          </p:nvPr>
        </p:nvGraphicFramePr>
        <p:xfrm>
          <a:off x="5769006" y="2249488"/>
          <a:ext cx="4570787" cy="38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77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D426-C02F-4A39-B63A-F42CE7B8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62A9-B86B-49A7-BF15-57B2CEB9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for blocking MPI send and receive can be simpler </a:t>
            </a:r>
            <a:r>
              <a:rPr lang="en-US"/>
              <a:t>to implement. </a:t>
            </a:r>
            <a:endParaRPr lang="en-US" dirty="0"/>
          </a:p>
          <a:p>
            <a:r>
              <a:rPr lang="en-US" dirty="0"/>
              <a:t>With increasingly larger matrices, blocking logic proved to be more efficient. </a:t>
            </a: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5BE2743-7E6C-477B-A54E-C2DFA5D874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2225724"/>
              </p:ext>
            </p:extLst>
          </p:nvPr>
        </p:nvGraphicFramePr>
        <p:xfrm>
          <a:off x="1083579" y="3510951"/>
          <a:ext cx="4274491" cy="2796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21F215A-1211-4B56-948A-C529A2F333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3879293"/>
              </p:ext>
            </p:extLst>
          </p:nvPr>
        </p:nvGraphicFramePr>
        <p:xfrm>
          <a:off x="5690629" y="3510952"/>
          <a:ext cx="4553184" cy="2796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056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91E3-F16A-4688-9388-0FE4C986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D1ECC-0E87-4D25-A2A0-197C5534C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4: Trevor Greenside, Matthew Lee, Thomas Hughes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74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59</TotalTime>
  <Words>208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CPEN/CPSC 435 Final project </vt:lpstr>
      <vt:lpstr>Matrix multiplication with non-blocking</vt:lpstr>
      <vt:lpstr>Project Architecture  </vt:lpstr>
      <vt:lpstr>Logic  </vt:lpstr>
      <vt:lpstr>Data Analysis  </vt:lpstr>
      <vt:lpstr>Conclusion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CPEN/CPSC 435 Final project</dc:title>
  <dc:creator>thomas hughes</dc:creator>
  <cp:lastModifiedBy>Hughes, Thomas Michael</cp:lastModifiedBy>
  <cp:revision>37</cp:revision>
  <dcterms:created xsi:type="dcterms:W3CDTF">2019-04-22T17:47:15Z</dcterms:created>
  <dcterms:modified xsi:type="dcterms:W3CDTF">2019-05-03T20:31:46Z</dcterms:modified>
</cp:coreProperties>
</file>