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6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91A1-8C6E-DB4B-85FF-B4EB4FA7BEA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E23B-53C0-B24C-BCD2-6BFB1F8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my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" TargetMode="External"/><Relationship Id="rId3" Type="http://schemas.openxmlformats.org/officeDocument/2006/relationships/hyperlink" Target="https://www.digitalocean.com/community/tutorials/how-to-install-the-latest-mysql-on-ubuntu-18-0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3444" y="1122363"/>
            <a:ext cx="6177887" cy="2387600"/>
          </a:xfrm>
        </p:spPr>
        <p:txBody>
          <a:bodyPr/>
          <a:lstStyle/>
          <a:p>
            <a:r>
              <a:rPr lang="en-US" dirty="0" smtClean="0"/>
              <a:t>Intro to DBMS and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3444" y="3755623"/>
            <a:ext cx="6177887" cy="1655762"/>
          </a:xfrm>
        </p:spPr>
        <p:txBody>
          <a:bodyPr/>
          <a:lstStyle/>
          <a:p>
            <a:r>
              <a:rPr lang="en-US" dirty="0" smtClean="0"/>
              <a:t>Trevor Greenside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" y="651012"/>
            <a:ext cx="4453942" cy="1860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1" y="3509963"/>
            <a:ext cx="2674962" cy="26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schema that represents the film industry. Should be able to execute queries showing actors that were </a:t>
            </a:r>
            <a:r>
              <a:rPr lang="en-US" smtClean="0"/>
              <a:t>in a given film.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412" y="2480528"/>
            <a:ext cx="4716439" cy="1325563"/>
          </a:xfrm>
        </p:spPr>
        <p:txBody>
          <a:bodyPr/>
          <a:lstStyle/>
          <a:p>
            <a:r>
              <a:rPr lang="en-US" dirty="0" smtClean="0"/>
              <a:t>Walk-through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www.tutorialspoint.com/mysql/index.htm</a:t>
            </a:r>
            <a:r>
              <a:rPr lang="en-US" dirty="0" smtClean="0"/>
              <a:t> -&gt; quick walkthrough with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Uses tables, columns, indexes</a:t>
            </a:r>
          </a:p>
          <a:p>
            <a:r>
              <a:rPr lang="en-US" dirty="0" smtClean="0"/>
              <a:t>Multiple tables, can link to other items</a:t>
            </a:r>
          </a:p>
          <a:p>
            <a:r>
              <a:rPr lang="en-US" dirty="0" smtClean="0"/>
              <a:t>Keys (optional): unique identifier for a piece of data</a:t>
            </a:r>
          </a:p>
          <a:p>
            <a:r>
              <a:rPr lang="en-US" dirty="0" smtClean="0"/>
              <a:t>Redundancy -&gt; no need to store data twice.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SQL used in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(SQL instructions, commands, requests) sent to server as string</a:t>
            </a:r>
          </a:p>
          <a:p>
            <a:r>
              <a:rPr lang="en-US" dirty="0" smtClean="0"/>
              <a:t>SQL server processes string, sends response</a:t>
            </a:r>
          </a:p>
          <a:p>
            <a:r>
              <a:rPr lang="en-US" dirty="0" smtClean="0"/>
              <a:t>Response may include a data set</a:t>
            </a:r>
          </a:p>
          <a:p>
            <a:r>
              <a:rPr lang="en-US" dirty="0" smtClean="0"/>
              <a:t>Response may indicate status (success</a:t>
            </a:r>
            <a:r>
              <a:rPr lang="en-US" smtClean="0"/>
              <a:t>, error)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7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3101" cy="4351338"/>
          </a:xfrm>
        </p:spPr>
        <p:txBody>
          <a:bodyPr/>
          <a:lstStyle/>
          <a:p>
            <a:r>
              <a:rPr lang="en-US" dirty="0" smtClean="0"/>
              <a:t>Easy to embed within other languages</a:t>
            </a:r>
          </a:p>
          <a:p>
            <a:r>
              <a:rPr lang="en-US" dirty="0" smtClean="0"/>
              <a:t>Frequently used in industry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Consistent </a:t>
            </a:r>
            <a:r>
              <a:rPr lang="mr-IN" dirty="0" smtClean="0"/>
              <a:t>–</a:t>
            </a:r>
            <a:r>
              <a:rPr lang="en-US" dirty="0" smtClean="0"/>
              <a:t> compare with NoSQL databases, i.e. </a:t>
            </a:r>
            <a:r>
              <a:rPr lang="en-US" dirty="0" err="1" smtClean="0"/>
              <a:t>MongoDB</a:t>
            </a:r>
            <a:r>
              <a:rPr lang="en-US" dirty="0" smtClean="0"/>
              <a:t>, where data is unstructured</a:t>
            </a:r>
          </a:p>
        </p:txBody>
      </p:sp>
    </p:spTree>
    <p:extLst>
      <p:ext uri="{BB962C8B-B14F-4D97-AF65-F5344CB8AC3E}">
        <p14:creationId xmlns:p14="http://schemas.microsoft.com/office/powerpoint/2010/main" val="12913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(Windows or Mac OS): </a:t>
            </a:r>
            <a:r>
              <a:rPr lang="en-US" dirty="0" smtClean="0">
                <a:hlinkClick r:id="rId2"/>
              </a:rPr>
              <a:t>https://dev.mysql.com/downloads/</a:t>
            </a:r>
            <a:endParaRPr lang="en-US" dirty="0" smtClean="0"/>
          </a:p>
          <a:p>
            <a:r>
              <a:rPr lang="en-US" dirty="0" smtClean="0"/>
              <a:t>Pick the Community Server addition</a:t>
            </a:r>
          </a:p>
          <a:p>
            <a:r>
              <a:rPr lang="en-US" dirty="0" smtClean="0"/>
              <a:t>Should be prompted to set a root password</a:t>
            </a:r>
          </a:p>
          <a:p>
            <a:r>
              <a:rPr lang="en-US" dirty="0" smtClean="0"/>
              <a:t>Installing on Linux: recent versions do a weird thing. Follow instructions here: </a:t>
            </a:r>
            <a:r>
              <a:rPr lang="en-US" dirty="0" smtClean="0">
                <a:hlinkClick r:id="rId3"/>
              </a:rPr>
              <a:t>https://www.digitalocean.com/community/tutorials/how-to-install-the-latest-mysql-on-ubuntu-18-04</a:t>
            </a:r>
            <a:endParaRPr lang="en-US" dirty="0" smtClean="0"/>
          </a:p>
          <a:p>
            <a:pPr lvl="1"/>
            <a:r>
              <a:rPr lang="en-US" dirty="0" smtClean="0"/>
              <a:t>Skip to Step 2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mysql</a:t>
            </a:r>
            <a:r>
              <a:rPr lang="en-US" dirty="0" smtClean="0"/>
              <a:t>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 Types </a:t>
            </a:r>
            <a:r>
              <a:rPr lang="mr-IN" dirty="0" smtClean="0"/>
              <a:t>–</a:t>
            </a:r>
            <a:r>
              <a:rPr lang="en-US" dirty="0" smtClean="0"/>
              <a:t> 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Numbers: basically the same as in C (INT, TINYINT, LONGINT)</a:t>
            </a:r>
          </a:p>
          <a:p>
            <a:r>
              <a:rPr lang="en-US" dirty="0" smtClean="0"/>
              <a:t>Doubles, Floats: get a little weird. Ex</a:t>
            </a:r>
            <a:r>
              <a:rPr lang="en-US" dirty="0"/>
              <a:t>. DOUBLE(M,D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 </a:t>
            </a:r>
            <a:r>
              <a:rPr lang="mr-IN" dirty="0" smtClean="0"/>
              <a:t>–</a:t>
            </a:r>
            <a:r>
              <a:rPr lang="en-US" dirty="0" smtClean="0"/>
              <a:t> display length</a:t>
            </a:r>
          </a:p>
          <a:p>
            <a:pPr lvl="1"/>
            <a:r>
              <a:rPr lang="en-US" dirty="0" smtClean="0"/>
              <a:t>D </a:t>
            </a:r>
            <a:r>
              <a:rPr lang="mr-IN" dirty="0" smtClean="0"/>
              <a:t>–</a:t>
            </a:r>
            <a:r>
              <a:rPr lang="en-US" dirty="0" smtClean="0"/>
              <a:t> spaces right of the decimal point to hold</a:t>
            </a:r>
          </a:p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VARCHAR(length) </a:t>
            </a:r>
            <a:r>
              <a:rPr lang="mr-IN" dirty="0" smtClean="0"/>
              <a:t>–</a:t>
            </a:r>
            <a:r>
              <a:rPr lang="en-US" dirty="0" smtClean="0"/>
              <a:t> typical string</a:t>
            </a:r>
          </a:p>
          <a:p>
            <a:pPr lvl="1"/>
            <a:r>
              <a:rPr lang="en-US" dirty="0" smtClean="0"/>
              <a:t>BLOB </a:t>
            </a:r>
            <a:r>
              <a:rPr lang="mr-IN" dirty="0" smtClean="0"/>
              <a:t>–</a:t>
            </a:r>
            <a:r>
              <a:rPr lang="en-US" dirty="0" smtClean="0"/>
              <a:t> larger things, like blog posts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DATE </a:t>
            </a:r>
            <a:r>
              <a:rPr lang="mr-IN" dirty="0" smtClean="0"/>
              <a:t>–</a:t>
            </a:r>
            <a:r>
              <a:rPr lang="en-US" dirty="0" smtClean="0"/>
              <a:t> particularly structured string</a:t>
            </a:r>
          </a:p>
          <a:p>
            <a:pPr lvl="1"/>
            <a:r>
              <a:rPr lang="en-US" dirty="0" smtClean="0"/>
              <a:t>YEAR </a:t>
            </a:r>
            <a:r>
              <a:rPr lang="mr-IN" dirty="0" smtClean="0"/>
              <a:t>–</a:t>
            </a:r>
            <a:r>
              <a:rPr lang="en-US" dirty="0" smtClean="0"/>
              <a:t> 2 or 4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&lt;value field names&gt; FROM &lt;tables&gt; WHERE &lt;conditions&gt;;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lvl="1"/>
            <a:r>
              <a:rPr lang="en-US" dirty="0" smtClean="0"/>
              <a:t>Aliases for tables, </a:t>
            </a:r>
            <a:r>
              <a:rPr lang="en-US" dirty="0" err="1" smtClean="0"/>
              <a:t>subquery</a:t>
            </a:r>
            <a:r>
              <a:rPr lang="en-US" dirty="0" smtClean="0"/>
              <a:t> results</a:t>
            </a:r>
          </a:p>
          <a:p>
            <a:pPr lvl="2"/>
            <a:r>
              <a:rPr lang="en-US" dirty="0" smtClean="0"/>
              <a:t>Ex. SELECT </a:t>
            </a:r>
            <a:r>
              <a:rPr lang="en-US" dirty="0" err="1" smtClean="0"/>
              <a:t>P.firstname</a:t>
            </a:r>
            <a:r>
              <a:rPr lang="en-US" dirty="0" smtClean="0"/>
              <a:t> FROM People AS P;</a:t>
            </a:r>
          </a:p>
          <a:p>
            <a:r>
              <a:rPr lang="en-US" dirty="0" smtClean="0"/>
              <a:t>Other queries:</a:t>
            </a:r>
          </a:p>
          <a:p>
            <a:pPr lvl="1"/>
            <a:r>
              <a:rPr lang="en-US" dirty="0" smtClean="0"/>
              <a:t>DELETE FROM &lt;</a:t>
            </a:r>
            <a:r>
              <a:rPr lang="en-US" dirty="0" err="1" smtClean="0"/>
              <a:t>tableName</a:t>
            </a:r>
            <a:r>
              <a:rPr lang="en-US" dirty="0" smtClean="0"/>
              <a:t>&gt; WHERE &lt;conditions&gt;</a:t>
            </a:r>
          </a:p>
          <a:p>
            <a:pPr lvl="1"/>
            <a:r>
              <a:rPr lang="en-US" dirty="0" smtClean="0"/>
              <a:t>INSERT INTO &lt;</a:t>
            </a:r>
            <a:r>
              <a:rPr lang="en-US" dirty="0" err="1" smtClean="0"/>
              <a:t>tableName</a:t>
            </a:r>
            <a:r>
              <a:rPr lang="en-US" dirty="0" smtClean="0"/>
              <a:t>&gt; (column1, column2,</a:t>
            </a:r>
            <a:r>
              <a:rPr lang="mr-IN" dirty="0" smtClean="0"/>
              <a:t>…</a:t>
            </a:r>
            <a:r>
              <a:rPr lang="en-US" dirty="0" smtClean="0"/>
              <a:t>) VALUES (val1, val2,</a:t>
            </a:r>
            <a:r>
              <a:rPr lang="mr-IN" dirty="0" smtClean="0"/>
              <a:t>…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37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Schema (set of tables):</a:t>
            </a:r>
          </a:p>
          <a:p>
            <a:pPr lvl="1"/>
            <a:r>
              <a:rPr lang="en-US" dirty="0" smtClean="0"/>
              <a:t>CREATE SCHEMA IF NOT EXISTS ‘</a:t>
            </a:r>
            <a:r>
              <a:rPr lang="en-US" dirty="0" err="1" smtClean="0"/>
              <a:t>SchemaName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Delete Schema:</a:t>
            </a:r>
          </a:p>
          <a:p>
            <a:pPr lvl="1"/>
            <a:r>
              <a:rPr lang="en-US" dirty="0" smtClean="0"/>
              <a:t>DROP SCHEMA IF EXISTS ‘</a:t>
            </a:r>
            <a:r>
              <a:rPr lang="en-US" dirty="0" err="1" smtClean="0"/>
              <a:t>SchemaName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Create Tables:</a:t>
            </a:r>
          </a:p>
          <a:p>
            <a:pPr lvl="1"/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columnNames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 Using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</a:t>
            </a:r>
            <a:r>
              <a:rPr lang="mr-IN" dirty="0" smtClean="0"/>
              <a:t>–</a:t>
            </a:r>
            <a:r>
              <a:rPr lang="en-US" dirty="0" smtClean="0"/>
              <a:t> data entry’s unique identifier. Ex. student ID</a:t>
            </a:r>
          </a:p>
          <a:p>
            <a:r>
              <a:rPr lang="en-US" dirty="0" smtClean="0"/>
              <a:t>Foreign key </a:t>
            </a:r>
            <a:r>
              <a:rPr lang="mr-IN" dirty="0" smtClean="0"/>
              <a:t>–</a:t>
            </a:r>
            <a:r>
              <a:rPr lang="en-US" dirty="0" smtClean="0"/>
              <a:t> reference to another piece of data by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415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Intro to DBMS and MySQL</vt:lpstr>
      <vt:lpstr>Basics of MySQL</vt:lpstr>
      <vt:lpstr>How is SQL used in projects?</vt:lpstr>
      <vt:lpstr>Why learn SQL?</vt:lpstr>
      <vt:lpstr>Download</vt:lpstr>
      <vt:lpstr>SQL Data Types – Quick Overview</vt:lpstr>
      <vt:lpstr>Basic Query Structure</vt:lpstr>
      <vt:lpstr>Other Functions</vt:lpstr>
      <vt:lpstr>Relate Using Keys</vt:lpstr>
      <vt:lpstr>Example</vt:lpstr>
      <vt:lpstr>Walk-through Demo</vt:lpstr>
      <vt:lpstr>Helpful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DBMS</dc:title>
  <dc:creator>Microsoft Office User</dc:creator>
  <cp:lastModifiedBy>Microsoft Office User</cp:lastModifiedBy>
  <cp:revision>37</cp:revision>
  <dcterms:created xsi:type="dcterms:W3CDTF">2019-02-12T00:45:12Z</dcterms:created>
  <dcterms:modified xsi:type="dcterms:W3CDTF">2019-02-26T05:02:01Z</dcterms:modified>
</cp:coreProperties>
</file>