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4" r:id="rId4"/>
    <p:sldId id="265" r:id="rId5"/>
    <p:sldId id="262" r:id="rId6"/>
    <p:sldId id="269" r:id="rId7"/>
    <p:sldId id="263" r:id="rId8"/>
    <p:sldId id="266" r:id="rId9"/>
    <p:sldId id="267" r:id="rId10"/>
    <p:sldId id="259" r:id="rId11"/>
    <p:sldId id="268" r:id="rId12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estion" id="{1BCAB55A-4DEA-4746-8824-2FFAD362FF7A}">
          <p14:sldIdLst>
            <p14:sldId id="256"/>
          </p14:sldIdLst>
        </p14:section>
        <p14:section name="Observation" id="{F8375707-C241-41AB-9196-5D9531310932}">
          <p14:sldIdLst>
            <p14:sldId id="258"/>
          </p14:sldIdLst>
        </p14:section>
        <p14:section name="Concepts and Theories" id="{C3F79377-DA1B-457F-A382-554D8D475B3F}">
          <p14:sldIdLst>
            <p14:sldId id="264"/>
            <p14:sldId id="265"/>
            <p14:sldId id="262"/>
            <p14:sldId id="269"/>
          </p14:sldIdLst>
        </p14:section>
        <p14:section name="Solution &amp; Explanation" id="{3D954702-0825-4F50-8B66-7153BDF8A7DD}">
          <p14:sldIdLst>
            <p14:sldId id="263"/>
            <p14:sldId id="266"/>
            <p14:sldId id="267"/>
          </p14:sldIdLst>
        </p14:section>
        <p14:section name="Extended Learning" id="{0B66FB46-8B65-41F4-861B-2A98394E4D9F}">
          <p14:sldIdLst>
            <p14:sldId id="259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16" autoAdjust="0"/>
  </p:normalViewPr>
  <p:slideViewPr>
    <p:cSldViewPr showGuides="1">
      <p:cViewPr varScale="1">
        <p:scale>
          <a:sx n="82" d="100"/>
          <a:sy n="82" d="100"/>
        </p:scale>
        <p:origin x="-89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32A2A-D52E-49B6-AA95-3A059A81C288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6A9AF-91D9-43E6-9E38-F0B98315E62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5551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6A9AF-91D9-43E6-9E38-F0B98315E62F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9116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/>
              <a:t>How gravity affect</a:t>
            </a:r>
            <a:r>
              <a:rPr lang="en-US" altLang="zh-HK" baseline="0" dirty="0" smtClean="0"/>
              <a:t> the velocity and acceleration an object on a slope?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6A9AF-91D9-43E6-9E38-F0B98315E62F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5443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 smtClean="0"/>
              <a:t>Mg sin</a:t>
            </a:r>
            <a:r>
              <a:rPr lang="en-US" altLang="zh-HK" baseline="0" dirty="0" smtClean="0"/>
              <a:t> theta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6A9AF-91D9-43E6-9E38-F0B98315E62F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8336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830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7234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7073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7823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1691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4973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5306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6113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8083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0048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8479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dirty="0" smtClean="0"/>
              <a:t>Click to edit Master title style</a:t>
            </a:r>
            <a:endParaRPr lang="zh-HK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A3D4-0E5A-4347-875E-9124ED0DD13B}" type="datetimeFigureOut">
              <a:rPr lang="zh-HK" altLang="en-US" smtClean="0"/>
              <a:t>14/10/2013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3086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题目</a:t>
            </a:r>
            <a:endParaRPr lang="zh-HK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1371600"/>
            <a:ext cx="53869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Arial"/>
                <a:cs typeface="Arial"/>
              </a:rPr>
              <a:t>陝西省西安鐵一中</a:t>
            </a:r>
            <a:r>
              <a:rPr lang="en-US" altLang="zh-TW" dirty="0">
                <a:latin typeface="Arial"/>
                <a:cs typeface="Arial"/>
              </a:rPr>
              <a:t>2010</a:t>
            </a:r>
            <a:r>
              <a:rPr lang="zh-TW" altLang="en-US" dirty="0">
                <a:latin typeface="Arial"/>
                <a:cs typeface="Arial"/>
              </a:rPr>
              <a:t>屆高三上學期期中考</a:t>
            </a:r>
            <a:r>
              <a:rPr lang="zh-TW" altLang="en-US" dirty="0" smtClean="0">
                <a:latin typeface="Arial"/>
                <a:cs typeface="Arial"/>
              </a:rPr>
              <a:t>試</a:t>
            </a:r>
            <a:endParaRPr lang="en-US" altLang="zh-TW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Arial"/>
                <a:cs typeface="Arial"/>
              </a:rPr>
              <a:t>如</a:t>
            </a:r>
            <a:r>
              <a:rPr lang="zh-TW" altLang="en-US" dirty="0">
                <a:latin typeface="Arial"/>
                <a:cs typeface="Arial"/>
              </a:rPr>
              <a:t>圖所示，</a:t>
            </a:r>
            <a:r>
              <a:rPr lang="zh-TW" altLang="en-US" b="1" dirty="0">
                <a:solidFill>
                  <a:srgbClr val="FF0000"/>
                </a:solidFill>
                <a:latin typeface="Arial"/>
                <a:cs typeface="Arial"/>
              </a:rPr>
              <a:t>光滑</a:t>
            </a:r>
            <a:r>
              <a:rPr lang="zh-TW" altLang="en-US" dirty="0">
                <a:latin typeface="Arial"/>
                <a:cs typeface="Arial"/>
              </a:rPr>
              <a:t>斜面長為</a:t>
            </a:r>
            <a:r>
              <a:rPr lang="en-US" altLang="zh-TW" dirty="0">
                <a:latin typeface="Arial"/>
                <a:cs typeface="Arial"/>
              </a:rPr>
              <a:t>L</a:t>
            </a:r>
            <a:r>
              <a:rPr lang="zh-TW" altLang="en-US" dirty="0">
                <a:latin typeface="Arial"/>
                <a:cs typeface="Arial"/>
              </a:rPr>
              <a:t>，寬為</a:t>
            </a:r>
            <a:r>
              <a:rPr lang="en-US" altLang="zh-TW" dirty="0">
                <a:latin typeface="Arial"/>
                <a:cs typeface="Arial"/>
              </a:rPr>
              <a:t>W</a:t>
            </a:r>
            <a:r>
              <a:rPr lang="zh-TW" altLang="en-US" dirty="0">
                <a:latin typeface="Arial"/>
                <a:cs typeface="Arial"/>
              </a:rPr>
              <a:t>，傾角為</a:t>
            </a:r>
            <a:r>
              <a:rPr lang="en-US" altLang="zh-TW" dirty="0">
                <a:latin typeface="Arial"/>
                <a:cs typeface="Arial"/>
              </a:rPr>
              <a:t>θ</a:t>
            </a:r>
            <a:r>
              <a:rPr lang="zh-TW" altLang="en-US" dirty="0">
                <a:latin typeface="Arial"/>
                <a:cs typeface="Arial"/>
              </a:rPr>
              <a:t>。一物塊沿斜面上方頂點</a:t>
            </a:r>
            <a:r>
              <a:rPr lang="en-US" altLang="zh-TW" dirty="0">
                <a:latin typeface="Arial"/>
                <a:cs typeface="Arial"/>
              </a:rPr>
              <a:t>P</a:t>
            </a:r>
            <a:r>
              <a:rPr lang="zh-TW" altLang="en-US" dirty="0">
                <a:latin typeface="Arial"/>
                <a:cs typeface="Arial"/>
              </a:rPr>
              <a:t>水平射入，而從右下方頂點</a:t>
            </a:r>
            <a:r>
              <a:rPr lang="en-US" altLang="zh-TW" dirty="0">
                <a:latin typeface="Arial"/>
                <a:cs typeface="Arial"/>
              </a:rPr>
              <a:t>Q</a:t>
            </a:r>
            <a:r>
              <a:rPr lang="zh-TW" altLang="en-US" dirty="0">
                <a:latin typeface="Arial"/>
                <a:cs typeface="Arial"/>
              </a:rPr>
              <a:t>離開斜面，求物塊</a:t>
            </a:r>
            <a:r>
              <a:rPr lang="zh-TW" altLang="en-US" b="1" dirty="0">
                <a:solidFill>
                  <a:srgbClr val="FF0000"/>
                </a:solidFill>
                <a:latin typeface="Arial"/>
                <a:cs typeface="Arial"/>
              </a:rPr>
              <a:t>入射的初速度</a:t>
            </a:r>
            <a:r>
              <a:rPr lang="zh-TW" altLang="en-US" dirty="0">
                <a:latin typeface="Arial"/>
                <a:cs typeface="Arial"/>
              </a:rPr>
              <a:t>為多少？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Picture 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75067"/>
            <a:ext cx="4800600" cy="282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43200" y="457200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/>
              <a:t>L</a:t>
            </a:r>
            <a:endParaRPr lang="zh-HK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0" y="5726668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 smtClean="0"/>
              <a:t>W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1016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Extended Learning</a:t>
            </a:r>
            <a:endParaRPr lang="zh-HK" altLang="en-US" dirty="0"/>
          </a:p>
        </p:txBody>
      </p:sp>
      <p:pic>
        <p:nvPicPr>
          <p:cNvPr id="5" name="Picture 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71600"/>
            <a:ext cx="5638801" cy="332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2698024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sz="2400" dirty="0"/>
              <a:t>L</a:t>
            </a:r>
            <a:endParaRPr lang="zh-HK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4114800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dirty="0" smtClean="0"/>
              <a:t>W</a:t>
            </a:r>
            <a:endParaRPr lang="zh-HK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19800" y="1600200"/>
                <a:ext cx="26670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HK" altLang="en-US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zh-HK" altLang="en-US" dirty="0" smtClean="0"/>
                  <a:t>⬆</a:t>
                </a:r>
                <a:endParaRPr lang="en-US" altLang="zh-HK" dirty="0" smtClean="0"/>
              </a:p>
              <a:p>
                <a14:m>
                  <m:oMath xmlns:m="http://schemas.openxmlformats.org/officeDocument/2006/math">
                    <m:r>
                      <a:rPr lang="zh-HK" alt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zh-HK" altLang="en-US" dirty="0" smtClean="0"/>
                  <a:t>⬇</a:t>
                </a:r>
                <a:endParaRPr lang="en-US" altLang="zh-HK" dirty="0" smtClean="0"/>
              </a:p>
              <a:p>
                <a:r>
                  <a:rPr lang="en-US" altLang="zh-HK" dirty="0" smtClean="0"/>
                  <a:t>m</a:t>
                </a:r>
                <a:r>
                  <a:rPr lang="zh-HK" altLang="en-US" dirty="0" smtClean="0"/>
                  <a:t>⬆</a:t>
                </a:r>
                <a:endParaRPr lang="en-US" altLang="zh-HK" dirty="0" smtClean="0"/>
              </a:p>
              <a:p>
                <a:r>
                  <a:rPr lang="en-US" altLang="zh-HK" dirty="0" smtClean="0"/>
                  <a:t>m</a:t>
                </a:r>
                <a:r>
                  <a:rPr lang="zh-HK" altLang="en-US" dirty="0" smtClean="0"/>
                  <a:t>⬇</a:t>
                </a:r>
                <a:endParaRPr lang="en-US" altLang="zh-HK" dirty="0" smtClean="0"/>
              </a:p>
              <a:p>
                <a:endParaRPr lang="en-US" altLang="zh-HK" dirty="0" smtClean="0"/>
              </a:p>
              <a:p>
                <a:endParaRPr lang="zh-HK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9800" y="1600200"/>
                <a:ext cx="2667000" cy="4525963"/>
              </a:xfrm>
              <a:blipFill rotWithShape="1">
                <a:blip r:embed="rId3"/>
                <a:stretch>
                  <a:fillRect l="-5263" t="-202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576465"/>
            <a:ext cx="3200400" cy="188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7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Real World Problems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600200"/>
            <a:ext cx="2590800" cy="4525963"/>
          </a:xfrm>
        </p:spPr>
        <p:txBody>
          <a:bodyPr>
            <a:normAutofit/>
          </a:bodyPr>
          <a:lstStyle/>
          <a:p>
            <a:r>
              <a:rPr lang="en-US" altLang="zh-HK" sz="2800" dirty="0" smtClean="0"/>
              <a:t>What if there is Friction (not smooth)?</a:t>
            </a:r>
          </a:p>
          <a:p>
            <a:r>
              <a:rPr lang="en-US" altLang="zh-HK" sz="2800" dirty="0"/>
              <a:t>Sliding? </a:t>
            </a:r>
          </a:p>
          <a:p>
            <a:r>
              <a:rPr lang="en-US" altLang="zh-HK" sz="2800" dirty="0" smtClean="0"/>
              <a:t>Spherical object?</a:t>
            </a:r>
          </a:p>
          <a:p>
            <a:r>
              <a:rPr lang="en-US" altLang="zh-HK" sz="2800" dirty="0" smtClean="0"/>
              <a:t>Rolling?</a:t>
            </a:r>
          </a:p>
          <a:p>
            <a:r>
              <a:rPr lang="en-US" altLang="zh-HK" sz="2800" dirty="0" smtClean="0"/>
              <a:t>Moving Path?</a:t>
            </a:r>
            <a:endParaRPr lang="zh-HK" altLang="en-US" sz="2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88" y="4693920"/>
            <a:ext cx="3002034" cy="1769492"/>
          </a:xfrm>
          <a:prstGeom prst="rect">
            <a:avLst/>
          </a:prstGeom>
        </p:spPr>
      </p:pic>
      <p:pic>
        <p:nvPicPr>
          <p:cNvPr id="6" name="Picture 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71600"/>
            <a:ext cx="5638801" cy="332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19200" y="2698024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sz="2400" dirty="0"/>
              <a:t>L</a:t>
            </a:r>
            <a:endParaRPr lang="zh-HK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4114800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dirty="0" smtClean="0"/>
              <a:t>W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729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觀察</a:t>
            </a:r>
            <a:r>
              <a:rPr lang="en-US" altLang="zh-TW" dirty="0"/>
              <a:t>/</a:t>
            </a:r>
            <a:r>
              <a:rPr lang="zh-TW" altLang="en-US" dirty="0"/>
              <a:t>考什麼？</a:t>
            </a:r>
            <a:endParaRPr lang="zh-HK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248400" y="2284274"/>
            <a:ext cx="26934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smtClean="0">
                <a:latin typeface="Arial"/>
                <a:cs typeface="Arial"/>
              </a:rPr>
              <a:t>Gravity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smtClean="0">
                <a:latin typeface="Arial"/>
                <a:cs typeface="Arial"/>
              </a:rPr>
              <a:t>Slope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smtClean="0">
                <a:latin typeface="Arial"/>
                <a:cs typeface="Arial"/>
              </a:rPr>
              <a:t>Velocity</a:t>
            </a:r>
            <a:endParaRPr lang="en-US" altLang="zh-HK" sz="2400" dirty="0">
              <a:latin typeface="Arial"/>
              <a:cs typeface="Arial"/>
            </a:endParaRPr>
          </a:p>
        </p:txBody>
      </p:sp>
      <p:pic>
        <p:nvPicPr>
          <p:cNvPr id="5" name="Picture 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35263"/>
            <a:ext cx="4800600" cy="282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77788" y="3032196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/>
              <a:t>L</a:t>
            </a:r>
            <a:endParaRPr lang="zh-HK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20788" y="4186864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 smtClean="0"/>
              <a:t>W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0079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Theory: Gravity &amp; Force Component</a:t>
            </a:r>
            <a:endParaRPr lang="zh-HK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6400799" cy="37728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95699" y="53340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b="1" dirty="0" smtClean="0"/>
              <a:t>mg</a:t>
            </a:r>
            <a:endParaRPr lang="zh-HK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172200" y="3842714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400" b="1" i="1" smtClean="0">
                          <a:latin typeface="Cambria Math"/>
                        </a:rPr>
                        <m:t>𝒎𝒈</m:t>
                      </m:r>
                      <m:r>
                        <a:rPr lang="en-US" altLang="zh-HK" sz="2400" b="1" i="1" smtClean="0">
                          <a:latin typeface="Cambria Math"/>
                          <a:ea typeface="Cambria Math"/>
                        </a:rPr>
                        <m:t>∙</m:t>
                      </m:r>
                      <m:func>
                        <m:funcPr>
                          <m:ctrlPr>
                            <a:rPr lang="en-US" altLang="zh-HK" sz="2400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altLang="zh-HK" sz="2400" b="1" i="0" smtClean="0">
                              <a:latin typeface="Cambria Math"/>
                              <a:ea typeface="Cambria Math"/>
                            </a:rPr>
                            <m:t>𝐬𝐢𝐧</m:t>
                          </m:r>
                        </m:fName>
                        <m:e>
                          <m:r>
                            <a:rPr lang="zh-HK" altLang="en-US" sz="2400" b="1" i="1" smtClean="0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zh-HK" altLang="en-US" sz="24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842714"/>
                <a:ext cx="1828800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1000" b="-2894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45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Theory: </a:t>
            </a:r>
            <a:r>
              <a:rPr lang="en-US" altLang="zh-HK" dirty="0" smtClean="0"/>
              <a:t>force and acceleration</a:t>
            </a:r>
            <a:endParaRPr lang="zh-HK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828800"/>
            <a:ext cx="7110245" cy="4191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52600" y="1847461"/>
                <a:ext cx="1709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K" sz="3200" b="1" i="1" smtClean="0">
                          <a:latin typeface="Cambria Math"/>
                        </a:rPr>
                        <m:t>𝑭</m:t>
                      </m:r>
                      <m:r>
                        <a:rPr lang="en-US" altLang="zh-HK" sz="32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HK" sz="3200" b="1" i="1" smtClean="0">
                          <a:latin typeface="Cambria Math"/>
                          <a:ea typeface="Cambria Math"/>
                        </a:rPr>
                        <m:t>𝒎𝒂</m:t>
                      </m:r>
                    </m:oMath>
                  </m:oMathPara>
                </a14:m>
                <a:endParaRPr lang="zh-HK" altLang="en-US" sz="32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847461"/>
                <a:ext cx="1709507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12500" r="-11429" b="-3437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92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Theory: </a:t>
            </a:r>
            <a:r>
              <a:rPr lang="en-US" altLang="zh-HK" dirty="0" smtClean="0"/>
              <a:t>velocity and displacement</a:t>
            </a:r>
            <a:endParaRPr lang="zh-HK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7" y="2858128"/>
            <a:ext cx="5693229" cy="3355765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3737721" y="4419600"/>
            <a:ext cx="2640495" cy="806514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62000" y="2057400"/>
            <a:ext cx="3657600" cy="1752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324600" y="3729496"/>
            <a:ext cx="3657600" cy="1752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19600" y="2057400"/>
            <a:ext cx="5562600" cy="16720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609600" y="914400"/>
                <a:ext cx="8077200" cy="1155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altLang="zh-HK" sz="2400" b="1" dirty="0"/>
                  <a:t>s = </a:t>
                </a:r>
                <a:r>
                  <a:rPr lang="en-US" altLang="zh-HK" sz="2400" b="1" dirty="0" err="1"/>
                  <a:t>ut</a:t>
                </a:r>
                <a:r>
                  <a:rPr lang="en-US" altLang="zh-HK" sz="2400" b="1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2400" b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HK" sz="2400" b="1" i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HK" sz="2400" b="1" i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HK" sz="2400" b="1" dirty="0"/>
                  <a:t> at</a:t>
                </a:r>
                <a:r>
                  <a:rPr lang="en-US" altLang="zh-HK" sz="2400" b="1" baseline="30000" dirty="0"/>
                  <a:t>2 </a:t>
                </a:r>
                <a:r>
                  <a:rPr lang="en-US" altLang="zh-HK" sz="2400" b="1" dirty="0"/>
                  <a:t> (where u = initial vel</a:t>
                </a:r>
                <a:r>
                  <a:rPr lang="en-US" altLang="zh-HK" sz="2400" b="1" dirty="0"/>
                  <a:t>. = 0, </a:t>
                </a:r>
                <a:r>
                  <a:rPr lang="en-US" altLang="zh-HK" sz="2400" b="1" dirty="0"/>
                  <a:t>a=acceleration</a:t>
                </a:r>
                <a:r>
                  <a:rPr lang="en-US" altLang="zh-HK" sz="2400" b="1" dirty="0"/>
                  <a:t>)</a:t>
                </a: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14400"/>
                <a:ext cx="8077200" cy="11558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1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Theory: </a:t>
            </a:r>
            <a:r>
              <a:rPr lang="en-US" altLang="zh-HK" dirty="0" smtClean="0"/>
              <a:t>velocity &amp; vector</a:t>
            </a:r>
            <a:endParaRPr lang="zh-HK" altLang="en-US" dirty="0"/>
          </a:p>
        </p:txBody>
      </p:sp>
      <p:pic>
        <p:nvPicPr>
          <p:cNvPr id="3" name="Picture 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71600"/>
            <a:ext cx="620785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14" y="4679757"/>
            <a:ext cx="3505200" cy="2066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2920004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sz="2400" dirty="0"/>
              <a:t>L</a:t>
            </a:r>
            <a:endParaRPr lang="zh-HK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621902" y="4427818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dirty="0" smtClean="0"/>
              <a:t>W</a:t>
            </a:r>
            <a:endParaRPr lang="zh-HK" alt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47409" y="1327666"/>
            <a:ext cx="1143000" cy="5334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63972" y="1861066"/>
            <a:ext cx="1143000" cy="9144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06972" y="2775466"/>
            <a:ext cx="1143000" cy="1447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04409" y="1327666"/>
            <a:ext cx="1116563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20972" y="1327666"/>
            <a:ext cx="114300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20972" y="1327666"/>
            <a:ext cx="0" cy="5334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88854" y="1861066"/>
            <a:ext cx="114300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563081" y="1861066"/>
            <a:ext cx="891" cy="91440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731854" y="2806568"/>
            <a:ext cx="114300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706972" y="2798793"/>
            <a:ext cx="891" cy="1424473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75414" y="9466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v</a:t>
            </a:r>
            <a:r>
              <a:rPr lang="en-US" altLang="zh-HK" baseline="-25000" dirty="0" smtClean="0"/>
              <a:t>0</a:t>
            </a:r>
            <a:endParaRPr lang="zh-HK" altLang="en-US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5742214" y="1403866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/>
              <a:t>v</a:t>
            </a:r>
            <a:r>
              <a:rPr lang="en-US" altLang="zh-HK" baseline="-25000" dirty="0" smtClean="0"/>
              <a:t>1</a:t>
            </a:r>
            <a:endParaRPr lang="zh-HK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6924092" y="2165866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/>
              <a:t>v</a:t>
            </a:r>
            <a:r>
              <a:rPr lang="en-US" altLang="zh-HK" baseline="-25000" dirty="0"/>
              <a:t>2</a:t>
            </a:r>
            <a:endParaRPr lang="zh-HK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8041806" y="3385066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/>
              <a:t>v</a:t>
            </a:r>
            <a:r>
              <a:rPr lang="en-US" altLang="zh-HK" baseline="-25000" dirty="0" smtClean="0"/>
              <a:t>3</a:t>
            </a:r>
            <a:endParaRPr lang="zh-HK" alt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169798" y="5638800"/>
            <a:ext cx="1239416" cy="378568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346441" y="4223266"/>
            <a:ext cx="2044959" cy="10858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792547" y="5215421"/>
            <a:ext cx="2044959" cy="10858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391400" y="4223266"/>
            <a:ext cx="3446106" cy="9921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5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Solution Explanation (1)</a:t>
            </a:r>
            <a:endParaRPr lang="zh-HK" altLang="en-US" dirty="0"/>
          </a:p>
        </p:txBody>
      </p:sp>
      <p:pic>
        <p:nvPicPr>
          <p:cNvPr id="3" name="Picture 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96" y="1219201"/>
            <a:ext cx="3872204" cy="228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8800" y="3074092"/>
            <a:ext cx="68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dirty="0" smtClean="0"/>
              <a:t>W</a:t>
            </a:r>
            <a:endParaRPr lang="zh-HK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82825" y="1981200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sz="2400" dirty="0"/>
              <a:t>L</a:t>
            </a:r>
            <a:endParaRPr lang="zh-HK" alt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294946"/>
            <a:ext cx="3505200" cy="206607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037184" y="5253989"/>
            <a:ext cx="1239416" cy="378568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13827" y="3838455"/>
            <a:ext cx="2044959" cy="10858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659933" y="4830610"/>
            <a:ext cx="2044959" cy="10858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58786" y="3838455"/>
            <a:ext cx="3446106" cy="9921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572000" y="768220"/>
                <a:ext cx="4114799" cy="52138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HK" sz="2000" dirty="0" smtClean="0"/>
                  <a:t>v</a:t>
                </a:r>
                <a:r>
                  <a:rPr lang="en-US" altLang="zh-HK" sz="2000" baseline="-25000" dirty="0" smtClean="0"/>
                  <a:t>0 </a:t>
                </a:r>
                <a:r>
                  <a:rPr lang="en-US" altLang="zh-HK" sz="2000" dirty="0" smtClean="0"/>
                  <a:t>= ?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HK" dirty="0" smtClean="0"/>
                  <a:t>Displacement (s</a:t>
                </a:r>
                <a:r>
                  <a:rPr lang="en-US" altLang="zh-HK" dirty="0"/>
                  <a:t>) = avg. velocity(v) x time(t) </a:t>
                </a:r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 </a:t>
                </a:r>
                <a:r>
                  <a:rPr lang="en-US" altLang="zh-HK" sz="2000" dirty="0" smtClean="0"/>
                  <a:t>s = </a:t>
                </a:r>
                <a:r>
                  <a:rPr lang="en-US" altLang="zh-HK" sz="2000" dirty="0" err="1" smtClean="0"/>
                  <a:t>v</a:t>
                </a:r>
                <a:r>
                  <a:rPr lang="en-US" altLang="zh-HK" sz="2000" baseline="-25000" dirty="0" err="1" smtClean="0"/>
                  <a:t>avg</a:t>
                </a:r>
                <a:r>
                  <a:rPr lang="en-US" altLang="zh-HK" sz="2000" dirty="0" err="1" smtClean="0"/>
                  <a:t>·t</a:t>
                </a:r>
                <a:endParaRPr lang="en-US" altLang="zh-HK" sz="2000" dirty="0" smtClean="0"/>
              </a:p>
              <a:p>
                <a:pPr>
                  <a:lnSpc>
                    <a:spcPct val="200000"/>
                  </a:lnSpc>
                </a:pPr>
                <a:r>
                  <a:rPr lang="en-US" altLang="zh-HK" sz="2000" dirty="0"/>
                  <a:t>(v</a:t>
                </a:r>
                <a:r>
                  <a:rPr lang="en-US" altLang="zh-HK" sz="2000" baseline="-25000" dirty="0"/>
                  <a:t>0 </a:t>
                </a:r>
                <a:r>
                  <a:rPr lang="en-US" altLang="zh-HK" sz="2000" dirty="0"/>
                  <a:t>not affected by gravity, </a:t>
                </a:r>
                <a:r>
                  <a:rPr lang="zh-HK" altLang="en-US" sz="2000" dirty="0"/>
                  <a:t>∴ </a:t>
                </a:r>
                <a:r>
                  <a:rPr lang="en-US" altLang="zh-HK" sz="2000" dirty="0"/>
                  <a:t>avg. vel. = v</a:t>
                </a:r>
                <a:r>
                  <a:rPr lang="en-US" altLang="zh-HK" sz="2000" baseline="-25000" dirty="0"/>
                  <a:t>0</a:t>
                </a:r>
                <a:r>
                  <a:rPr lang="en-US" altLang="zh-HK" sz="2000" dirty="0"/>
                  <a:t>)</a:t>
                </a:r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 </a:t>
                </a:r>
                <a:r>
                  <a:rPr lang="en-US" altLang="zh-HK" sz="2000" dirty="0" smtClean="0"/>
                  <a:t>W = v</a:t>
                </a:r>
                <a:r>
                  <a:rPr lang="en-US" altLang="zh-HK" sz="2000" baseline="-25000" dirty="0" smtClean="0"/>
                  <a:t>0 </a:t>
                </a:r>
                <a:r>
                  <a:rPr lang="en-US" altLang="zh-HK" sz="2000" dirty="0" smtClean="0"/>
                  <a:t>· t  </a:t>
                </a:r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 </a:t>
                </a:r>
                <a:r>
                  <a:rPr lang="en-US" altLang="zh-HK" sz="2000" dirty="0" smtClean="0"/>
                  <a:t>v</a:t>
                </a:r>
                <a:r>
                  <a:rPr lang="en-US" altLang="zh-HK" sz="2000" baseline="-25000" dirty="0" smtClean="0"/>
                  <a:t>0 </a:t>
                </a:r>
                <a:r>
                  <a:rPr lang="en-US" altLang="zh-HK" sz="2000" dirty="0" smtClean="0"/>
                  <a:t>=</a:t>
                </a:r>
                <a:r>
                  <a:rPr lang="en-US" altLang="zh-HK" sz="2000" baseline="-25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HK" sz="2000" b="0" i="1" smtClean="0"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US" altLang="zh-HK" sz="2000" b="0" i="1" smtClean="0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altLang="zh-HK" sz="2000" baseline="-25000" dirty="0" smtClean="0"/>
              </a:p>
              <a:p>
                <a:pPr>
                  <a:lnSpc>
                    <a:spcPct val="200000"/>
                  </a:lnSpc>
                </a:pPr>
                <a:r>
                  <a:rPr lang="en-US" altLang="zh-HK" sz="2000" dirty="0" smtClean="0"/>
                  <a:t>t </a:t>
                </a:r>
                <a:r>
                  <a:rPr lang="en-US" altLang="zh-HK" sz="2000" dirty="0" smtClean="0"/>
                  <a:t>= ?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768220"/>
                <a:ext cx="4114799" cy="5213863"/>
              </a:xfrm>
              <a:prstGeom prst="rect">
                <a:avLst/>
              </a:prstGeom>
              <a:blipFill rotWithShape="1">
                <a:blip r:embed="rId4"/>
                <a:stretch>
                  <a:fillRect l="-1481" r="-533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7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Solution Explanation </a:t>
            </a:r>
            <a:r>
              <a:rPr lang="en-US" altLang="zh-HK" dirty="0" smtClean="0"/>
              <a:t>(2)</a:t>
            </a:r>
            <a:endParaRPr lang="zh-HK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7" y="1453068"/>
            <a:ext cx="3200400" cy="1886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8437" y="3048000"/>
                <a:ext cx="7745963" cy="3698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HK" sz="2000" dirty="0" smtClean="0"/>
                  <a:t>t = ?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HK" sz="2000" dirty="0" smtClean="0"/>
                  <a:t>s = </a:t>
                </a:r>
                <a:r>
                  <a:rPr lang="en-US" altLang="zh-HK" sz="2000" dirty="0" err="1"/>
                  <a:t>ut</a:t>
                </a:r>
                <a:r>
                  <a:rPr lang="en-US" altLang="zh-HK" sz="20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HK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HK" sz="2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HK" sz="2000" dirty="0"/>
                  <a:t> at</a:t>
                </a:r>
                <a:r>
                  <a:rPr lang="en-US" altLang="zh-HK" sz="2000" baseline="30000" dirty="0"/>
                  <a:t>2 </a:t>
                </a:r>
                <a:r>
                  <a:rPr lang="en-US" altLang="zh-HK" sz="2000" dirty="0"/>
                  <a:t> (where u = initial vel</a:t>
                </a:r>
                <a:r>
                  <a:rPr lang="en-US" altLang="zh-HK" sz="2000" dirty="0" smtClean="0"/>
                  <a:t>. = 0, </a:t>
                </a:r>
                <a:r>
                  <a:rPr lang="en-US" altLang="zh-HK" sz="2000" dirty="0"/>
                  <a:t>a=acceleration</a:t>
                </a:r>
                <a:r>
                  <a:rPr lang="en-US" altLang="zh-HK" sz="2000" dirty="0" smtClean="0"/>
                  <a:t>)</a:t>
                </a:r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</a:t>
                </a:r>
                <a:r>
                  <a:rPr lang="en-US" altLang="zh-HK" sz="2000" dirty="0" smtClean="0"/>
                  <a:t>L = (0)t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HK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HK" sz="20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HK" sz="2000" dirty="0" smtClean="0"/>
                  <a:t> (a)t</a:t>
                </a:r>
                <a:r>
                  <a:rPr lang="en-US" altLang="zh-HK" sz="2000" baseline="30000" dirty="0" smtClean="0"/>
                  <a:t>2</a:t>
                </a:r>
                <a:endParaRPr lang="en-US" altLang="zh-HK" sz="2000" baseline="30000" dirty="0"/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</a:t>
                </a:r>
                <a:r>
                  <a:rPr lang="en-US" altLang="zh-HK" sz="2000" dirty="0" smtClean="0"/>
                  <a:t>t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HK" sz="200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HK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HK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HK" sz="2000" b="0" i="1" smtClean="0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HK" sz="2000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HK" sz="2000" dirty="0" smtClean="0"/>
                  <a:t>		</a:t>
                </a:r>
                <a:r>
                  <a:rPr lang="zh-HK" altLang="en-US" sz="2000" dirty="0"/>
                  <a:t> </a:t>
                </a:r>
                <a:r>
                  <a:rPr lang="en-US" altLang="zh-HK" sz="2000" dirty="0" smtClean="0"/>
                  <a:t>a = ?</a:t>
                </a:r>
                <a:endParaRPr lang="zh-HK" alt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7" y="3048000"/>
                <a:ext cx="7745963" cy="3698961"/>
              </a:xfrm>
              <a:prstGeom prst="rect">
                <a:avLst/>
              </a:prstGeom>
              <a:blipFill rotWithShape="1">
                <a:blip r:embed="rId3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117" y="1371600"/>
            <a:ext cx="3429000" cy="202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0" y="2145268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/>
              <a:t>L</a:t>
            </a:r>
            <a:endParaRPr lang="zh-HK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80233" y="3043508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 smtClean="0"/>
              <a:t>W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727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Solution Explanation </a:t>
            </a:r>
            <a:r>
              <a:rPr lang="en-US" altLang="zh-HK" dirty="0" smtClean="0"/>
              <a:t>(3)</a:t>
            </a:r>
            <a:endParaRPr lang="zh-HK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7" y="1453068"/>
            <a:ext cx="3200400" cy="1886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48200" y="1453068"/>
                <a:ext cx="3962400" cy="5675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HK" sz="2000" dirty="0" smtClean="0"/>
                  <a:t>F = ma</a:t>
                </a:r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 smtClean="0"/>
                  <a:t>⇒ </a:t>
                </a:r>
                <a:r>
                  <a:rPr lang="en-US" altLang="zh-HK" sz="2000" dirty="0" smtClean="0"/>
                  <a:t>(mg </a:t>
                </a:r>
                <a:r>
                  <a:rPr lang="en-US" altLang="zh-HK" sz="2000" dirty="0" err="1" smtClean="0"/>
                  <a:t>sinɵ</a:t>
                </a:r>
                <a:r>
                  <a:rPr lang="en-US" altLang="zh-HK" sz="2000" dirty="0" smtClean="0"/>
                  <a:t>) = (m) · (a)</a:t>
                </a:r>
              </a:p>
              <a:p>
                <a:pPr>
                  <a:lnSpc>
                    <a:spcPct val="200000"/>
                  </a:lnSpc>
                </a:pPr>
                <a:r>
                  <a:rPr lang="zh-HK" altLang="en-US" sz="2000" dirty="0"/>
                  <a:t>⇒ </a:t>
                </a:r>
                <a:r>
                  <a:rPr lang="en-US" altLang="zh-HK" sz="2000" dirty="0" smtClean="0"/>
                  <a:t>a = g </a:t>
                </a:r>
                <a:r>
                  <a:rPr lang="en-US" altLang="zh-HK" sz="2000" dirty="0" err="1" smtClean="0"/>
                  <a:t>sinɵ</a:t>
                </a:r>
                <a:endParaRPr lang="en-US" altLang="zh-HK" sz="2000" dirty="0" smtClean="0"/>
              </a:p>
              <a:p>
                <a:pPr>
                  <a:lnSpc>
                    <a:spcPct val="200000"/>
                  </a:lnSpc>
                </a:pPr>
                <a:endParaRPr lang="en-US" altLang="zh-HK" sz="2000" dirty="0"/>
              </a:p>
              <a:p>
                <a:pPr>
                  <a:lnSpc>
                    <a:spcPct val="200000"/>
                  </a:lnSpc>
                </a:pPr>
                <a:r>
                  <a:rPr lang="en-US" altLang="zh-HK" sz="2000" dirty="0"/>
                  <a:t>v</a:t>
                </a:r>
                <a:r>
                  <a:rPr lang="en-US" altLang="zh-HK" sz="2000" baseline="-25000" dirty="0"/>
                  <a:t>0 </a:t>
                </a:r>
                <a:r>
                  <a:rPr lang="en-US" altLang="zh-HK" sz="2000" dirty="0"/>
                  <a:t>=</a:t>
                </a:r>
                <a:r>
                  <a:rPr lang="en-US" altLang="zh-HK" sz="2000" baseline="-25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K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HK" sz="2000" i="1"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US" altLang="zh-HK" sz="2000" i="1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HK" sz="2000" dirty="0" smtClean="0"/>
                  <a:t>, where </a:t>
                </a:r>
                <a:r>
                  <a:rPr lang="en-US" altLang="zh-HK" sz="2000" dirty="0"/>
                  <a:t>t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HK" sz="20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HK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HK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HK" sz="2000" i="1">
                                <a:latin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HK" sz="2000" i="1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HK" sz="2000" dirty="0" smtClean="0"/>
                  <a:t> and a </a:t>
                </a:r>
                <a:r>
                  <a:rPr lang="en-US" altLang="zh-HK" sz="2000" dirty="0"/>
                  <a:t>= g </a:t>
                </a:r>
                <a:r>
                  <a:rPr lang="en-US" altLang="zh-HK" sz="2000" dirty="0" err="1"/>
                  <a:t>sinɵ</a:t>
                </a:r>
                <a:endParaRPr lang="en-US" altLang="zh-HK" sz="2000" dirty="0"/>
              </a:p>
              <a:p>
                <a:pPr>
                  <a:lnSpc>
                    <a:spcPct val="200000"/>
                  </a:lnSpc>
                </a:pPr>
                <a:r>
                  <a:rPr lang="en-US" altLang="zh-HK" sz="2000" dirty="0"/>
                  <a:t>v</a:t>
                </a:r>
                <a:r>
                  <a:rPr lang="en-US" altLang="zh-HK" sz="2000" baseline="-25000" dirty="0"/>
                  <a:t>0 </a:t>
                </a:r>
                <a:r>
                  <a:rPr lang="en-US" altLang="zh-HK" sz="2000" dirty="0" smtClean="0"/>
                  <a:t>= W</a:t>
                </a:r>
                <a:r>
                  <a:rPr lang="en-US" altLang="zh-HK" sz="20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HK" sz="20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HK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HK" sz="2000" b="0" i="1" smtClean="0">
                                <a:latin typeface="Cambria Math"/>
                              </a:rPr>
                              <m:t>𝑔</m:t>
                            </m:r>
                            <m:func>
                              <m:funcPr>
                                <m:ctrlPr>
                                  <a:rPr lang="en-US" altLang="zh-HK" sz="20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HK" sz="2000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HK" alt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HK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HK" sz="2000" b="0" i="1" smtClean="0">
                                <a:latin typeface="Cambria Math"/>
                              </a:rPr>
                              <m:t>𝐿</m:t>
                            </m:r>
                          </m:den>
                        </m:f>
                      </m:e>
                    </m:rad>
                  </m:oMath>
                </a14:m>
                <a:endParaRPr lang="en-US" altLang="zh-HK" sz="2000" dirty="0"/>
              </a:p>
              <a:p>
                <a:pPr>
                  <a:lnSpc>
                    <a:spcPct val="200000"/>
                  </a:lnSpc>
                </a:pPr>
                <a:endParaRPr lang="en-US" altLang="zh-HK" sz="20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453068"/>
                <a:ext cx="3962400" cy="5675400"/>
              </a:xfrm>
              <a:prstGeom prst="rect">
                <a:avLst/>
              </a:prstGeom>
              <a:blipFill rotWithShape="1">
                <a:blip r:embed="rId3"/>
                <a:stretch>
                  <a:fillRect l="-169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6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386</Words>
  <Application>Microsoft Office PowerPoint</Application>
  <PresentationFormat>On-screen Show (4:3)</PresentationFormat>
  <Paragraphs>69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题目</vt:lpstr>
      <vt:lpstr>觀察/考什麼？</vt:lpstr>
      <vt:lpstr>Theory: Gravity &amp; Force Component</vt:lpstr>
      <vt:lpstr>Theory: force and acceleration</vt:lpstr>
      <vt:lpstr>Theory: velocity and displacement</vt:lpstr>
      <vt:lpstr>Theory: velocity &amp; vector</vt:lpstr>
      <vt:lpstr>Solution Explanation (1)</vt:lpstr>
      <vt:lpstr>Solution Explanation (2)</vt:lpstr>
      <vt:lpstr>Solution Explanation (3)</vt:lpstr>
      <vt:lpstr>Extended Learning</vt:lpstr>
      <vt:lpstr>Real World Problems</vt:lpstr>
    </vt:vector>
  </TitlesOfParts>
  <Company>DOTA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</dc:creator>
  <cp:lastModifiedBy>Henry</cp:lastModifiedBy>
  <cp:revision>36</cp:revision>
  <dcterms:created xsi:type="dcterms:W3CDTF">2013-09-25T15:29:00Z</dcterms:created>
  <dcterms:modified xsi:type="dcterms:W3CDTF">2013-10-15T16:06:08Z</dcterms:modified>
</cp:coreProperties>
</file>