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5" r:id="rId6"/>
    <p:sldId id="264" r:id="rId7"/>
    <p:sldId id="263" r:id="rId8"/>
    <p:sldId id="266" r:id="rId9"/>
    <p:sldId id="267" r:id="rId10"/>
    <p:sldId id="259" r:id="rId11"/>
    <p:sldId id="268" r:id="rId1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stion" id="{1BCAB55A-4DEA-4746-8824-2FFAD362FF7A}">
          <p14:sldIdLst>
            <p14:sldId id="256"/>
          </p14:sldIdLst>
        </p14:section>
        <p14:section name="Observation" id="{F8375707-C241-41AB-9196-5D9531310932}">
          <p14:sldIdLst>
            <p14:sldId id="258"/>
          </p14:sldIdLst>
        </p14:section>
        <p14:section name="Concepts and Theories" id="{C3F79377-DA1B-457F-A382-554D8D475B3F}">
          <p14:sldIdLst>
            <p14:sldId id="261"/>
            <p14:sldId id="262"/>
            <p14:sldId id="265"/>
            <p14:sldId id="264"/>
          </p14:sldIdLst>
        </p14:section>
        <p14:section name="Solution &amp; Explanation" id="{3D954702-0825-4F50-8B66-7153BDF8A7DD}">
          <p14:sldIdLst>
            <p14:sldId id="263"/>
            <p14:sldId id="266"/>
            <p14:sldId id="267"/>
          </p14:sldIdLst>
        </p14:section>
        <p14:section name="Extended Learning" id="{0B66FB46-8B65-41F4-861B-2A98394E4D9F}">
          <p14:sldIdLst>
            <p14:sldId id="25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6" autoAdjust="0"/>
  </p:normalViewPr>
  <p:slideViewPr>
    <p:cSldViewPr showGuides="1">
      <p:cViewPr varScale="1">
        <p:scale>
          <a:sx n="82" d="100"/>
          <a:sy n="82" d="100"/>
        </p:scale>
        <p:origin x="-139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32A2A-D52E-49B6-AA95-3A059A81C288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6A9AF-91D9-43E6-9E38-F0B98315E62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551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11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How gravity affect</a:t>
            </a:r>
            <a:r>
              <a:rPr lang="en-US" altLang="zh-HK" baseline="0" dirty="0" smtClean="0"/>
              <a:t> the velocity and acceleration an object on a slope?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443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Mg sin</a:t>
            </a:r>
            <a:r>
              <a:rPr lang="en-US" altLang="zh-HK" baseline="0" dirty="0" smtClean="0"/>
              <a:t> theta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336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83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23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7073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82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69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97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5306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611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083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04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847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dirty="0" smtClean="0"/>
              <a:t>Click to edit Master title style</a:t>
            </a:r>
            <a:endParaRPr lang="zh-HK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0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题目</a:t>
            </a:r>
            <a:endParaRPr lang="zh-HK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371600"/>
            <a:ext cx="5386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rial"/>
                <a:cs typeface="Arial"/>
              </a:rPr>
              <a:t>陝西省西安鐵一中</a:t>
            </a:r>
            <a:r>
              <a:rPr lang="en-US" altLang="zh-TW" dirty="0">
                <a:latin typeface="Arial"/>
                <a:cs typeface="Arial"/>
              </a:rPr>
              <a:t>2010</a:t>
            </a:r>
            <a:r>
              <a:rPr lang="zh-TW" altLang="en-US" dirty="0">
                <a:latin typeface="Arial"/>
                <a:cs typeface="Arial"/>
              </a:rPr>
              <a:t>屆高三上學期期中考</a:t>
            </a:r>
            <a:r>
              <a:rPr lang="zh-TW" altLang="en-US" dirty="0" smtClean="0">
                <a:latin typeface="Arial"/>
                <a:cs typeface="Arial"/>
              </a:rPr>
              <a:t>試</a:t>
            </a:r>
            <a:endParaRPr lang="en-US" altLang="zh-TW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rial"/>
                <a:cs typeface="Arial"/>
              </a:rPr>
              <a:t>如</a:t>
            </a:r>
            <a:r>
              <a:rPr lang="zh-TW" altLang="en-US" dirty="0">
                <a:latin typeface="Arial"/>
                <a:cs typeface="Arial"/>
              </a:rPr>
              <a:t>圖所示，</a:t>
            </a:r>
            <a:r>
              <a:rPr lang="zh-TW" altLang="en-US" b="1" dirty="0">
                <a:solidFill>
                  <a:srgbClr val="FF0000"/>
                </a:solidFill>
                <a:latin typeface="Arial"/>
                <a:cs typeface="Arial"/>
              </a:rPr>
              <a:t>光滑</a:t>
            </a:r>
            <a:r>
              <a:rPr lang="zh-TW" altLang="en-US" dirty="0">
                <a:latin typeface="Arial"/>
                <a:cs typeface="Arial"/>
              </a:rPr>
              <a:t>斜面長為</a:t>
            </a:r>
            <a:r>
              <a:rPr lang="en-US" altLang="zh-TW" dirty="0">
                <a:latin typeface="Arial"/>
                <a:cs typeface="Arial"/>
              </a:rPr>
              <a:t>L</a:t>
            </a:r>
            <a:r>
              <a:rPr lang="zh-TW" altLang="en-US" dirty="0">
                <a:latin typeface="Arial"/>
                <a:cs typeface="Arial"/>
              </a:rPr>
              <a:t>，寬為</a:t>
            </a:r>
            <a:r>
              <a:rPr lang="en-US" altLang="zh-TW" dirty="0">
                <a:latin typeface="Arial"/>
                <a:cs typeface="Arial"/>
              </a:rPr>
              <a:t>W</a:t>
            </a:r>
            <a:r>
              <a:rPr lang="zh-TW" altLang="en-US" dirty="0">
                <a:latin typeface="Arial"/>
                <a:cs typeface="Arial"/>
              </a:rPr>
              <a:t>，傾角為</a:t>
            </a:r>
            <a:r>
              <a:rPr lang="en-US" altLang="zh-TW" dirty="0">
                <a:latin typeface="Arial"/>
                <a:cs typeface="Arial"/>
              </a:rPr>
              <a:t>θ</a:t>
            </a:r>
            <a:r>
              <a:rPr lang="zh-TW" altLang="en-US" dirty="0">
                <a:latin typeface="Arial"/>
                <a:cs typeface="Arial"/>
              </a:rPr>
              <a:t>。一物塊沿斜面上方頂點</a:t>
            </a:r>
            <a:r>
              <a:rPr lang="en-US" altLang="zh-TW" dirty="0">
                <a:latin typeface="Arial"/>
                <a:cs typeface="Arial"/>
              </a:rPr>
              <a:t>P</a:t>
            </a:r>
            <a:r>
              <a:rPr lang="zh-TW" altLang="en-US" dirty="0">
                <a:latin typeface="Arial"/>
                <a:cs typeface="Arial"/>
              </a:rPr>
              <a:t>水平射入，而從右下方頂點</a:t>
            </a:r>
            <a:r>
              <a:rPr lang="en-US" altLang="zh-TW" dirty="0">
                <a:latin typeface="Arial"/>
                <a:cs typeface="Arial"/>
              </a:rPr>
              <a:t>Q</a:t>
            </a:r>
            <a:r>
              <a:rPr lang="zh-TW" altLang="en-US" dirty="0">
                <a:latin typeface="Arial"/>
                <a:cs typeface="Arial"/>
              </a:rPr>
              <a:t>離開斜面，求物塊</a:t>
            </a:r>
            <a:r>
              <a:rPr lang="zh-TW" altLang="en-US" b="1" dirty="0">
                <a:solidFill>
                  <a:srgbClr val="FF0000"/>
                </a:solidFill>
                <a:latin typeface="Arial"/>
                <a:cs typeface="Arial"/>
              </a:rPr>
              <a:t>入射的初速度</a:t>
            </a:r>
            <a:r>
              <a:rPr lang="zh-TW" altLang="en-US" dirty="0">
                <a:latin typeface="Arial"/>
                <a:cs typeface="Arial"/>
              </a:rPr>
              <a:t>為多少？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75067"/>
            <a:ext cx="4800600" cy="28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200" y="45720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572666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1016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Extended Learning</a:t>
            </a:r>
            <a:endParaRPr lang="zh-HK" altLang="en-US" dirty="0"/>
          </a:p>
        </p:txBody>
      </p:sp>
      <p:pic>
        <p:nvPicPr>
          <p:cNvPr id="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5638801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69802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114800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9800" y="1600200"/>
                <a:ext cx="26670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HK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zh-HK" altLang="en-US" dirty="0" smtClean="0"/>
                  <a:t>⬆</a:t>
                </a:r>
                <a:endParaRPr lang="en-US" altLang="zh-HK" dirty="0" smtClean="0"/>
              </a:p>
              <a:p>
                <a14:m>
                  <m:oMath xmlns:m="http://schemas.openxmlformats.org/officeDocument/2006/math">
                    <m:r>
                      <a:rPr lang="zh-HK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zh-HK" altLang="en-US" dirty="0" smtClean="0"/>
                  <a:t>⬇</a:t>
                </a:r>
                <a:endParaRPr lang="en-US" altLang="zh-HK" dirty="0" smtClean="0"/>
              </a:p>
              <a:p>
                <a:r>
                  <a:rPr lang="en-US" altLang="zh-HK" dirty="0" smtClean="0"/>
                  <a:t>m</a:t>
                </a:r>
                <a:r>
                  <a:rPr lang="zh-HK" altLang="en-US" dirty="0" smtClean="0"/>
                  <a:t>⬆</a:t>
                </a:r>
                <a:endParaRPr lang="en-US" altLang="zh-HK" dirty="0" smtClean="0"/>
              </a:p>
              <a:p>
                <a:r>
                  <a:rPr lang="en-US" altLang="zh-HK" dirty="0" smtClean="0"/>
                  <a:t>m</a:t>
                </a:r>
                <a:r>
                  <a:rPr lang="zh-HK" altLang="en-US" dirty="0" smtClean="0"/>
                  <a:t>⬇</a:t>
                </a:r>
                <a:endParaRPr lang="en-US" altLang="zh-HK" dirty="0" smtClean="0"/>
              </a:p>
              <a:p>
                <a:endParaRPr lang="en-US" altLang="zh-HK" dirty="0" smtClean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9800" y="1600200"/>
                <a:ext cx="2667000" cy="4525963"/>
              </a:xfrm>
              <a:blipFill rotWithShape="1">
                <a:blip r:embed="rId3"/>
                <a:stretch>
                  <a:fillRect l="-5263" t="-202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Real World Problems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0"/>
            <a:ext cx="2590800" cy="4525963"/>
          </a:xfrm>
        </p:spPr>
        <p:txBody>
          <a:bodyPr>
            <a:normAutofit/>
          </a:bodyPr>
          <a:lstStyle/>
          <a:p>
            <a:r>
              <a:rPr lang="en-US" altLang="zh-HK" sz="2800" dirty="0" smtClean="0"/>
              <a:t>What if there is Friction (not smooth)?</a:t>
            </a:r>
          </a:p>
          <a:p>
            <a:r>
              <a:rPr lang="en-US" altLang="zh-HK" sz="2800" dirty="0"/>
              <a:t>Sliding? </a:t>
            </a:r>
          </a:p>
          <a:p>
            <a:r>
              <a:rPr lang="en-US" altLang="zh-HK" sz="2800" dirty="0" smtClean="0"/>
              <a:t>Spherical object?</a:t>
            </a:r>
          </a:p>
          <a:p>
            <a:r>
              <a:rPr lang="en-US" altLang="zh-HK" sz="2800" dirty="0" smtClean="0"/>
              <a:t>Rolling?</a:t>
            </a:r>
          </a:p>
          <a:p>
            <a:r>
              <a:rPr lang="en-US" altLang="zh-HK" sz="2800" dirty="0" smtClean="0"/>
              <a:t>Moving Path?</a:t>
            </a:r>
            <a:endParaRPr lang="zh-HK" alt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8" y="4693920"/>
            <a:ext cx="3002034" cy="1769492"/>
          </a:xfrm>
          <a:prstGeom prst="rect">
            <a:avLst/>
          </a:prstGeom>
        </p:spPr>
      </p:pic>
      <p:pic>
        <p:nvPicPr>
          <p:cNvPr id="6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5638801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269802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114800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729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观察</a:t>
            </a:r>
            <a:r>
              <a:rPr lang="en-US" altLang="zh-CN" dirty="0" smtClean="0"/>
              <a:t>/</a:t>
            </a:r>
            <a:r>
              <a:rPr lang="zh-CN" altLang="en-US" dirty="0" smtClean="0"/>
              <a:t>考什么？</a:t>
            </a:r>
            <a:endParaRPr lang="zh-HK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248400" y="2284274"/>
            <a:ext cx="2693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Gravity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Slope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Velocity</a:t>
            </a:r>
            <a:endParaRPr lang="en-US" altLang="zh-HK" sz="2400" dirty="0">
              <a:latin typeface="Arial"/>
              <a:cs typeface="Arial"/>
            </a:endParaRPr>
          </a:p>
        </p:txBody>
      </p:sp>
      <p:pic>
        <p:nvPicPr>
          <p:cNvPr id="5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5263"/>
            <a:ext cx="4800600" cy="28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77788" y="3032196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0788" y="4186864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0079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displacement &amp; vector</a:t>
            </a:r>
            <a:endParaRPr lang="zh-HK" altLang="en-US" dirty="0"/>
          </a:p>
        </p:txBody>
      </p:sp>
      <p:pic>
        <p:nvPicPr>
          <p:cNvPr id="3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6502"/>
            <a:ext cx="775981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7739" y="3381669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5181600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881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velocity</a:t>
            </a:r>
            <a:endParaRPr lang="zh-HK" altLang="en-US" dirty="0"/>
          </a:p>
        </p:txBody>
      </p:sp>
      <p:pic>
        <p:nvPicPr>
          <p:cNvPr id="3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620785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27818"/>
            <a:ext cx="3505200" cy="2066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92000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21902" y="4427818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34000" y="838200"/>
            <a:ext cx="11430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50563" y="1371600"/>
            <a:ext cx="114300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93563" y="2286000"/>
            <a:ext cx="1143000" cy="1447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91000" y="838200"/>
            <a:ext cx="111656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07563" y="838200"/>
            <a:ext cx="114300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07563" y="838200"/>
            <a:ext cx="0" cy="533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75445" y="1371600"/>
            <a:ext cx="114300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49672" y="1371600"/>
            <a:ext cx="891" cy="914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18445" y="2317102"/>
            <a:ext cx="114300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593563" y="2309327"/>
            <a:ext cx="891" cy="1424473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62005" y="45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0</a:t>
            </a:r>
            <a:endParaRPr lang="zh-HK" alt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5628805" y="9144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1</a:t>
            </a:r>
            <a:endParaRPr lang="zh-HK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10683" y="16764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/>
              <a:t>2</a:t>
            </a:r>
            <a:endParaRPr lang="zh-HK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28397" y="28956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3</a:t>
            </a:r>
            <a:endParaRPr lang="zh-HK" alt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71184" y="5031632"/>
            <a:ext cx="1239416" cy="37856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9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acceleration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828800"/>
            <a:ext cx="711024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2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Gravity &amp; Force Component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6400799" cy="37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5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Solution Explanation (1)</a:t>
            </a:r>
            <a:endParaRPr lang="zh-HK" altLang="en-US" dirty="0"/>
          </a:p>
        </p:txBody>
      </p:sp>
      <p:pic>
        <p:nvPicPr>
          <p:cNvPr id="3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4343400" cy="255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90726"/>
            <a:ext cx="3505200" cy="2066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6751" y="3304925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13360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762000"/>
                <a:ext cx="4191000" cy="453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= 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HK" dirty="0" smtClean="0"/>
                  <a:t>Displacement (s</a:t>
                </a:r>
                <a:r>
                  <a:rPr lang="en-US" altLang="zh-HK" dirty="0"/>
                  <a:t>) = avg. velocity(v) x time(t) 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s = </a:t>
                </a:r>
                <a:r>
                  <a:rPr lang="en-US" altLang="zh-HK" sz="2000" dirty="0" err="1" smtClean="0"/>
                  <a:t>v·t</a:t>
                </a:r>
                <a:endParaRPr lang="en-US" altLang="zh-HK" sz="2000" dirty="0" smtClean="0"/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W = 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· t  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=</a:t>
                </a:r>
                <a:r>
                  <a:rPr lang="en-US" altLang="zh-HK" sz="2000" baseline="-25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altLang="zh-HK" sz="20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altLang="zh-HK" sz="2000" baseline="-2500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zh-HK" dirty="0" smtClean="0"/>
                  <a:t>(v</a:t>
                </a:r>
                <a:r>
                  <a:rPr lang="en-US" altLang="zh-HK" baseline="-25000" dirty="0" smtClean="0"/>
                  <a:t>0 </a:t>
                </a:r>
                <a:r>
                  <a:rPr lang="en-US" altLang="zh-HK" dirty="0" smtClean="0"/>
                  <a:t>not affected by gravity, </a:t>
                </a:r>
                <a:r>
                  <a:rPr lang="zh-HK" altLang="en-US" dirty="0" smtClean="0"/>
                  <a:t>∴ </a:t>
                </a:r>
                <a:r>
                  <a:rPr lang="en-US" altLang="zh-HK" dirty="0" smtClean="0"/>
                  <a:t>avg. vel. = v</a:t>
                </a:r>
                <a:r>
                  <a:rPr lang="en-US" altLang="zh-HK" baseline="-25000" dirty="0" smtClean="0"/>
                  <a:t>0</a:t>
                </a:r>
                <a:r>
                  <a:rPr lang="en-US" altLang="zh-HK" dirty="0" smtClean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t =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762000"/>
                <a:ext cx="4191000" cy="4536755"/>
              </a:xfrm>
              <a:prstGeom prst="rect">
                <a:avLst/>
              </a:prstGeom>
              <a:blipFill rotWithShape="1">
                <a:blip r:embed="rId4"/>
                <a:stretch>
                  <a:fillRect l="-1453" r="-319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74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Solution Explanation </a:t>
            </a:r>
            <a:r>
              <a:rPr lang="en-US" altLang="zh-HK" dirty="0" smtClean="0"/>
              <a:t>(2)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7" y="1453068"/>
            <a:ext cx="3200400" cy="188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8437" y="3048000"/>
                <a:ext cx="7745963" cy="3698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t = 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s = </a:t>
                </a:r>
                <a:r>
                  <a:rPr lang="en-US" altLang="zh-HK" sz="2000" dirty="0" err="1"/>
                  <a:t>ut</a:t>
                </a:r>
                <a:r>
                  <a:rPr lang="en-US" altLang="zh-HK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HK" sz="2000" dirty="0"/>
                  <a:t> at</a:t>
                </a:r>
                <a:r>
                  <a:rPr lang="en-US" altLang="zh-HK" sz="2000" baseline="30000" dirty="0"/>
                  <a:t>2 </a:t>
                </a:r>
                <a:r>
                  <a:rPr lang="en-US" altLang="zh-HK" sz="2000" dirty="0"/>
                  <a:t> (where u = initial vel</a:t>
                </a:r>
                <a:r>
                  <a:rPr lang="en-US" altLang="zh-HK" sz="2000" dirty="0" smtClean="0"/>
                  <a:t>. = 0, </a:t>
                </a:r>
                <a:r>
                  <a:rPr lang="en-US" altLang="zh-HK" sz="2000" dirty="0"/>
                  <a:t>a=acceleration</a:t>
                </a:r>
                <a:r>
                  <a:rPr lang="en-US" altLang="zh-HK" sz="2000" dirty="0" smtClean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</a:t>
                </a:r>
                <a:r>
                  <a:rPr lang="en-US" altLang="zh-HK" sz="2000" dirty="0" smtClean="0"/>
                  <a:t>L = (0)t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HK" sz="2000" dirty="0" smtClean="0"/>
                  <a:t> (a)t</a:t>
                </a:r>
                <a:r>
                  <a:rPr lang="en-US" altLang="zh-HK" sz="2000" baseline="30000" dirty="0" smtClean="0"/>
                  <a:t>2</a:t>
                </a:r>
                <a:endParaRPr lang="en-US" altLang="zh-HK" sz="2000" baseline="30000" dirty="0"/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</a:t>
                </a:r>
                <a:r>
                  <a:rPr lang="en-US" altLang="zh-HK" sz="2000" dirty="0" smtClean="0"/>
                  <a:t>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HK" sz="2000" dirty="0" smtClean="0"/>
                  <a:t>		</a:t>
                </a:r>
                <a:r>
                  <a:rPr lang="zh-HK" altLang="en-US" sz="2000" dirty="0"/>
                  <a:t> </a:t>
                </a:r>
                <a:r>
                  <a:rPr lang="en-US" altLang="zh-HK" sz="2000" dirty="0" smtClean="0"/>
                  <a:t>a = ?</a:t>
                </a:r>
                <a:endParaRPr lang="zh-HK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7" y="3048000"/>
                <a:ext cx="7745963" cy="3698961"/>
              </a:xfrm>
              <a:prstGeom prst="rect">
                <a:avLst/>
              </a:prstGeom>
              <a:blipFill rotWithShape="1">
                <a:blip r:embed="rId3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17" y="1371600"/>
            <a:ext cx="3429000" cy="202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0" y="21452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0233" y="304350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7272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Solution Explanation </a:t>
            </a:r>
            <a:r>
              <a:rPr lang="en-US" altLang="zh-HK" dirty="0" smtClean="0"/>
              <a:t>(3)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7" y="1453068"/>
            <a:ext cx="3200400" cy="188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48200" y="1453068"/>
                <a:ext cx="3962400" cy="5675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F = ma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(mg </a:t>
                </a:r>
                <a:r>
                  <a:rPr lang="en-US" altLang="zh-HK" sz="2000" dirty="0" err="1" smtClean="0"/>
                  <a:t>sinɵ</a:t>
                </a:r>
                <a:r>
                  <a:rPr lang="en-US" altLang="zh-HK" sz="2000" dirty="0" smtClean="0"/>
                  <a:t>) = (m) · (a)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/>
                  <a:t>⇒ </a:t>
                </a:r>
                <a:r>
                  <a:rPr lang="en-US" altLang="zh-HK" sz="2000" dirty="0" smtClean="0"/>
                  <a:t>a = g </a:t>
                </a:r>
                <a:r>
                  <a:rPr lang="en-US" altLang="zh-HK" sz="2000" dirty="0" err="1" smtClean="0"/>
                  <a:t>sinɵ</a:t>
                </a:r>
                <a:endParaRPr lang="en-US" altLang="zh-HK" sz="2000" dirty="0" smtClean="0"/>
              </a:p>
              <a:p>
                <a:pPr>
                  <a:lnSpc>
                    <a:spcPct val="200000"/>
                  </a:lnSpc>
                </a:pPr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/>
                  <a:t>v</a:t>
                </a:r>
                <a:r>
                  <a:rPr lang="en-US" altLang="zh-HK" sz="2000" baseline="-25000" dirty="0"/>
                  <a:t>0 </a:t>
                </a:r>
                <a:r>
                  <a:rPr lang="en-US" altLang="zh-HK" sz="2000" dirty="0"/>
                  <a:t>=</a:t>
                </a:r>
                <a:r>
                  <a:rPr lang="en-US" altLang="zh-HK" sz="2000" baseline="-25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HK" sz="2000" dirty="0" smtClean="0"/>
                  <a:t>, where </a:t>
                </a:r>
                <a:r>
                  <a:rPr lang="en-US" altLang="zh-HK" sz="2000" dirty="0"/>
                  <a:t>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HK" sz="20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HK" sz="2000" dirty="0" smtClean="0"/>
                  <a:t> and a </a:t>
                </a:r>
                <a:r>
                  <a:rPr lang="en-US" altLang="zh-HK" sz="2000" dirty="0"/>
                  <a:t>= g </a:t>
                </a:r>
                <a:r>
                  <a:rPr lang="en-US" altLang="zh-HK" sz="2000" dirty="0" err="1"/>
                  <a:t>sinɵ</a:t>
                </a:r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/>
                  <a:t>v</a:t>
                </a:r>
                <a:r>
                  <a:rPr lang="en-US" altLang="zh-HK" sz="2000" baseline="-25000" dirty="0"/>
                  <a:t>0 </a:t>
                </a:r>
                <a:r>
                  <a:rPr lang="en-US" altLang="zh-HK" sz="2000" dirty="0" smtClean="0"/>
                  <a:t>= W</a:t>
                </a:r>
                <a:r>
                  <a:rPr lang="en-US" altLang="zh-HK" sz="20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𝑔</m:t>
                            </m:r>
                            <m:func>
                              <m:funcPr>
                                <m:ctrlPr>
                                  <a:rPr lang="en-US" altLang="zh-HK" sz="20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HK" sz="20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HK" alt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HK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𝐿</m:t>
                            </m:r>
                          </m:den>
                        </m:f>
                      </m:e>
                    </m:rad>
                  </m:oMath>
                </a14:m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endParaRPr lang="en-US" altLang="zh-HK" sz="2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453068"/>
                <a:ext cx="3962400" cy="5675400"/>
              </a:xfrm>
              <a:prstGeom prst="rect">
                <a:avLst/>
              </a:prstGeom>
              <a:blipFill rotWithShape="1">
                <a:blip r:embed="rId3"/>
                <a:stretch>
                  <a:fillRect l="-169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68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351</Words>
  <Application>Microsoft Office PowerPoint</Application>
  <PresentationFormat>On-screen Show (4:3)</PresentationFormat>
  <Paragraphs>67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题目</vt:lpstr>
      <vt:lpstr>观察/考什么？</vt:lpstr>
      <vt:lpstr>Theory: displacement &amp; vector</vt:lpstr>
      <vt:lpstr>Theory: velocity</vt:lpstr>
      <vt:lpstr>Theory: acceleration</vt:lpstr>
      <vt:lpstr>Theory: Gravity &amp; Force Component</vt:lpstr>
      <vt:lpstr>Solution Explanation (1)</vt:lpstr>
      <vt:lpstr>Solution Explanation (2)</vt:lpstr>
      <vt:lpstr>Solution Explanation (3)</vt:lpstr>
      <vt:lpstr>Extended Learning</vt:lpstr>
      <vt:lpstr>Real World Problems</vt:lpstr>
    </vt:vector>
  </TitlesOfParts>
  <Company>DOTA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</dc:creator>
  <cp:lastModifiedBy>Henry</cp:lastModifiedBy>
  <cp:revision>29</cp:revision>
  <dcterms:created xsi:type="dcterms:W3CDTF">2013-09-25T15:29:00Z</dcterms:created>
  <dcterms:modified xsi:type="dcterms:W3CDTF">2013-10-14T05:36:53Z</dcterms:modified>
</cp:coreProperties>
</file>