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2" r:id="rId6"/>
    <p:sldId id="269" r:id="rId7"/>
    <p:sldId id="263" r:id="rId8"/>
    <p:sldId id="266" r:id="rId9"/>
    <p:sldId id="267" r:id="rId10"/>
    <p:sldId id="259" r:id="rId11"/>
    <p:sldId id="268" r:id="rId1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stion" id="{1BCAB55A-4DEA-4746-8824-2FFAD362FF7A}">
          <p14:sldIdLst>
            <p14:sldId id="256"/>
          </p14:sldIdLst>
        </p14:section>
        <p14:section name="Observation" id="{F8375707-C241-41AB-9196-5D9531310932}">
          <p14:sldIdLst>
            <p14:sldId id="258"/>
          </p14:sldIdLst>
        </p14:section>
        <p14:section name="Concepts and Theories" id="{C3F79377-DA1B-457F-A382-554D8D475B3F}">
          <p14:sldIdLst>
            <p14:sldId id="264"/>
            <p14:sldId id="265"/>
            <p14:sldId id="262"/>
            <p14:sldId id="269"/>
          </p14:sldIdLst>
        </p14:section>
        <p14:section name="Solution &amp; Explanation" id="{3D954702-0825-4F50-8B66-7153BDF8A7DD}">
          <p14:sldIdLst>
            <p14:sldId id="263"/>
            <p14:sldId id="266"/>
            <p14:sldId id="267"/>
          </p14:sldIdLst>
        </p14:section>
        <p14:section name="Extended Learning" id="{0B66FB46-8B65-41F4-861B-2A98394E4D9F}">
          <p14:sldIdLst>
            <p14:sldId id="25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6" autoAdjust="0"/>
  </p:normalViewPr>
  <p:slideViewPr>
    <p:cSldViewPr showGuides="1">
      <p:cViewPr varScale="1">
        <p:scale>
          <a:sx n="82" d="100"/>
          <a:sy n="82" d="100"/>
        </p:scale>
        <p:origin x="-139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2A2A-D52E-49B6-AA95-3A059A81C288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A9AF-91D9-43E6-9E38-F0B98315E62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55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11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How gravity affect</a:t>
            </a:r>
            <a:r>
              <a:rPr lang="en-US" altLang="zh-HK" baseline="0" dirty="0" smtClean="0"/>
              <a:t> the velocity and acceleration an object on a slope?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44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Mg sin</a:t>
            </a:r>
            <a:r>
              <a:rPr lang="en-US" altLang="zh-HK" baseline="0" dirty="0" smtClean="0"/>
              <a:t> theta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33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83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23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07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82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6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97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30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1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083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04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4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zh-HK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0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题目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5386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rial"/>
                <a:cs typeface="Arial"/>
              </a:rPr>
              <a:t>陝西省西安鐵一中</a:t>
            </a:r>
            <a:r>
              <a:rPr lang="en-US" altLang="zh-TW" dirty="0">
                <a:latin typeface="Arial"/>
                <a:cs typeface="Arial"/>
              </a:rPr>
              <a:t>2010</a:t>
            </a:r>
            <a:r>
              <a:rPr lang="zh-TW" altLang="en-US" dirty="0">
                <a:latin typeface="Arial"/>
                <a:cs typeface="Arial"/>
              </a:rPr>
              <a:t>屆高三上學期期中考</a:t>
            </a:r>
            <a:r>
              <a:rPr lang="zh-TW" altLang="en-US" dirty="0" smtClean="0">
                <a:latin typeface="Arial"/>
                <a:cs typeface="Arial"/>
              </a:rPr>
              <a:t>試</a:t>
            </a:r>
            <a:endParaRPr lang="en-US" altLang="zh-TW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rial"/>
                <a:cs typeface="Arial"/>
              </a:rPr>
              <a:t>如</a:t>
            </a:r>
            <a:r>
              <a:rPr lang="zh-TW" altLang="en-US" dirty="0">
                <a:latin typeface="Arial"/>
                <a:cs typeface="Arial"/>
              </a:rPr>
              <a:t>圖所示，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光滑</a:t>
            </a:r>
            <a:r>
              <a:rPr lang="zh-TW" altLang="en-US" dirty="0">
                <a:latin typeface="Arial"/>
                <a:cs typeface="Arial"/>
              </a:rPr>
              <a:t>斜面長為</a:t>
            </a:r>
            <a:r>
              <a:rPr lang="en-US" altLang="zh-TW" dirty="0">
                <a:latin typeface="Arial"/>
                <a:cs typeface="Arial"/>
              </a:rPr>
              <a:t>L</a:t>
            </a:r>
            <a:r>
              <a:rPr lang="zh-TW" altLang="en-US" dirty="0">
                <a:latin typeface="Arial"/>
                <a:cs typeface="Arial"/>
              </a:rPr>
              <a:t>，寬為</a:t>
            </a:r>
            <a:r>
              <a:rPr lang="en-US" altLang="zh-TW" dirty="0">
                <a:latin typeface="Arial"/>
                <a:cs typeface="Arial"/>
              </a:rPr>
              <a:t>W</a:t>
            </a:r>
            <a:r>
              <a:rPr lang="zh-TW" altLang="en-US" dirty="0">
                <a:latin typeface="Arial"/>
                <a:cs typeface="Arial"/>
              </a:rPr>
              <a:t>，傾角為</a:t>
            </a:r>
            <a:r>
              <a:rPr lang="en-US" altLang="zh-TW" dirty="0">
                <a:latin typeface="Arial"/>
                <a:cs typeface="Arial"/>
              </a:rPr>
              <a:t>θ</a:t>
            </a:r>
            <a:r>
              <a:rPr lang="zh-TW" altLang="en-US" dirty="0">
                <a:latin typeface="Arial"/>
                <a:cs typeface="Arial"/>
              </a:rPr>
              <a:t>。一物塊沿斜面上方頂點</a:t>
            </a:r>
            <a:r>
              <a:rPr lang="en-US" altLang="zh-TW" dirty="0">
                <a:latin typeface="Arial"/>
                <a:cs typeface="Arial"/>
              </a:rPr>
              <a:t>P</a:t>
            </a:r>
            <a:r>
              <a:rPr lang="zh-TW" altLang="en-US" dirty="0">
                <a:latin typeface="Arial"/>
                <a:cs typeface="Arial"/>
              </a:rPr>
              <a:t>水平射入，而從右下方頂點</a:t>
            </a:r>
            <a:r>
              <a:rPr lang="en-US" altLang="zh-TW" dirty="0">
                <a:latin typeface="Arial"/>
                <a:cs typeface="Arial"/>
              </a:rPr>
              <a:t>Q</a:t>
            </a:r>
            <a:r>
              <a:rPr lang="zh-TW" altLang="en-US" dirty="0">
                <a:latin typeface="Arial"/>
                <a:cs typeface="Arial"/>
              </a:rPr>
              <a:t>離開斜面，求物塊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入射的初速度</a:t>
            </a:r>
            <a:r>
              <a:rPr lang="zh-TW" altLang="en-US" dirty="0">
                <a:latin typeface="Arial"/>
                <a:cs typeface="Arial"/>
              </a:rPr>
              <a:t>為多少？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75067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45720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572666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1016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Extended Learning</a:t>
            </a:r>
            <a:endParaRPr lang="zh-HK" altLang="en-US" dirty="0"/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HK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14:m>
                  <m:oMath xmlns:m="http://schemas.openxmlformats.org/officeDocument/2006/math">
                    <m:r>
                      <a:rPr lang="zh-HK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endParaRPr lang="en-US" altLang="zh-HK" dirty="0" smtClean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  <a:blipFill rotWithShape="1">
                <a:blip r:embed="rId3"/>
                <a:stretch>
                  <a:fillRect l="-5263" t="-202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Real World Problems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0"/>
            <a:ext cx="2590800" cy="4525963"/>
          </a:xfrm>
        </p:spPr>
        <p:txBody>
          <a:bodyPr>
            <a:normAutofit/>
          </a:bodyPr>
          <a:lstStyle/>
          <a:p>
            <a:r>
              <a:rPr lang="en-US" altLang="zh-HK" sz="2800" dirty="0" smtClean="0"/>
              <a:t>What if there is Friction (not smooth)?</a:t>
            </a:r>
          </a:p>
          <a:p>
            <a:r>
              <a:rPr lang="en-US" altLang="zh-HK" sz="2800" dirty="0"/>
              <a:t>Sliding? </a:t>
            </a:r>
          </a:p>
          <a:p>
            <a:r>
              <a:rPr lang="en-US" altLang="zh-HK" sz="2800" dirty="0" smtClean="0"/>
              <a:t>Spherical object?</a:t>
            </a:r>
          </a:p>
          <a:p>
            <a:r>
              <a:rPr lang="en-US" altLang="zh-HK" sz="2800" dirty="0" smtClean="0"/>
              <a:t>Rolling?</a:t>
            </a:r>
          </a:p>
          <a:p>
            <a:r>
              <a:rPr lang="en-US" altLang="zh-HK" sz="2800" dirty="0" smtClean="0"/>
              <a:t>Moving Path?</a:t>
            </a:r>
            <a:endParaRPr lang="zh-HK" alt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4693920"/>
            <a:ext cx="3002034" cy="1769492"/>
          </a:xfrm>
          <a:prstGeom prst="rect">
            <a:avLst/>
          </a:prstGeom>
        </p:spPr>
      </p:pic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2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观察</a:t>
            </a:r>
            <a:r>
              <a:rPr lang="en-US" altLang="zh-CN" dirty="0" smtClean="0"/>
              <a:t>/</a:t>
            </a:r>
            <a:r>
              <a:rPr lang="zh-CN" altLang="en-US" dirty="0" smtClean="0"/>
              <a:t>考什么？</a:t>
            </a:r>
            <a:endParaRPr lang="zh-HK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2284274"/>
            <a:ext cx="2693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Gravity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Slope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Velocity</a:t>
            </a:r>
            <a:endParaRPr lang="en-US" altLang="zh-HK" sz="2400" dirty="0">
              <a:latin typeface="Arial"/>
              <a:cs typeface="Arial"/>
            </a:endParaRPr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5263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7788" y="3032196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0788" y="4186864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0079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Gravity &amp; Force Component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400799" cy="37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force and acceleration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28800"/>
            <a:ext cx="711024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velocity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620785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27818"/>
            <a:ext cx="3505200" cy="2066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92000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21902" y="4427818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71184" y="5031632"/>
            <a:ext cx="1239416" cy="37856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velocity &amp; vector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620785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27818"/>
            <a:ext cx="3505200" cy="2066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92000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21902" y="4427818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47409" y="1327666"/>
            <a:ext cx="11430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63972" y="1861066"/>
            <a:ext cx="114300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06972" y="2775466"/>
            <a:ext cx="11430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4409" y="1327666"/>
            <a:ext cx="111656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20972" y="1327666"/>
            <a:ext cx="11430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20972" y="1327666"/>
            <a:ext cx="0" cy="533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88854" y="1861066"/>
            <a:ext cx="11430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63081" y="1861066"/>
            <a:ext cx="891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31854" y="2806568"/>
            <a:ext cx="1143000" cy="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06972" y="2798793"/>
            <a:ext cx="891" cy="142447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14" y="94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0</a:t>
            </a:r>
            <a:endParaRPr lang="zh-HK" alt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5742214" y="14038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1</a:t>
            </a:r>
            <a:endParaRPr lang="zh-HK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24092" y="21658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/>
              <a:t>2</a:t>
            </a:r>
            <a:endParaRPr lang="zh-HK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1806" y="33850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3</a:t>
            </a:r>
            <a:endParaRPr lang="zh-HK" alt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71184" y="5031632"/>
            <a:ext cx="1239416" cy="37856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5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Solution Explanation (1)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4343400" cy="255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90726"/>
            <a:ext cx="3505200" cy="2066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6751" y="3304925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1336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762000"/>
                <a:ext cx="4191000" cy="453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dirty="0" smtClean="0"/>
                  <a:t>Displacement (s</a:t>
                </a:r>
                <a:r>
                  <a:rPr lang="en-US" altLang="zh-HK" dirty="0"/>
                  <a:t>) = avg. velocity(v) x time(t)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s = </a:t>
                </a:r>
                <a:r>
                  <a:rPr lang="en-US" altLang="zh-HK" sz="2000" dirty="0" err="1" smtClean="0"/>
                  <a:t>v·t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W = 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· t 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</a:t>
                </a:r>
                <a:r>
                  <a:rPr lang="en-US" altLang="zh-HK" sz="2000" baseline="-25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zh-HK" sz="2000" baseline="-2500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HK" dirty="0" smtClean="0"/>
                  <a:t>(v</a:t>
                </a:r>
                <a:r>
                  <a:rPr lang="en-US" altLang="zh-HK" baseline="-25000" dirty="0" smtClean="0"/>
                  <a:t>0 </a:t>
                </a:r>
                <a:r>
                  <a:rPr lang="en-US" altLang="zh-HK" dirty="0" smtClean="0"/>
                  <a:t>not affected by gravity, </a:t>
                </a:r>
                <a:r>
                  <a:rPr lang="zh-HK" altLang="en-US" dirty="0" smtClean="0"/>
                  <a:t>∴ </a:t>
                </a:r>
                <a:r>
                  <a:rPr lang="en-US" altLang="zh-HK" dirty="0" smtClean="0"/>
                  <a:t>avg. vel. = v</a:t>
                </a:r>
                <a:r>
                  <a:rPr lang="en-US" altLang="zh-HK" baseline="-25000" dirty="0" smtClean="0"/>
                  <a:t>0</a:t>
                </a:r>
                <a:r>
                  <a:rPr lang="en-US" altLang="zh-HK" dirty="0" smtClean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=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762000"/>
                <a:ext cx="4191000" cy="4536755"/>
              </a:xfrm>
              <a:prstGeom prst="rect">
                <a:avLst/>
              </a:prstGeom>
              <a:blipFill rotWithShape="1">
                <a:blip r:embed="rId4"/>
                <a:stretch>
                  <a:fillRect l="-1453" r="-319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4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(2)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s = </a:t>
                </a:r>
                <a:r>
                  <a:rPr lang="en-US" altLang="zh-HK" sz="2000" dirty="0" err="1"/>
                  <a:t>ut</a:t>
                </a:r>
                <a:r>
                  <a:rPr lang="en-US" altLang="zh-HK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/>
                  <a:t> at</a:t>
                </a:r>
                <a:r>
                  <a:rPr lang="en-US" altLang="zh-HK" sz="2000" baseline="30000" dirty="0"/>
                  <a:t>2 </a:t>
                </a:r>
                <a:r>
                  <a:rPr lang="en-US" altLang="zh-HK" sz="2000" dirty="0"/>
                  <a:t> (where u = initial vel</a:t>
                </a:r>
                <a:r>
                  <a:rPr lang="en-US" altLang="zh-HK" sz="2000" dirty="0" smtClean="0"/>
                  <a:t>. = 0, </a:t>
                </a:r>
                <a:r>
                  <a:rPr lang="en-US" altLang="zh-HK" sz="2000" dirty="0"/>
                  <a:t>a=acceleration</a:t>
                </a:r>
                <a:r>
                  <a:rPr lang="en-US" altLang="zh-HK" sz="2000" dirty="0" smtClean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L = (0)t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 (a)t</a:t>
                </a:r>
                <a:r>
                  <a:rPr lang="en-US" altLang="zh-HK" sz="2000" baseline="30000" dirty="0" smtClean="0"/>
                  <a:t>2</a:t>
                </a:r>
                <a:endParaRPr lang="en-US" altLang="zh-HK" sz="2000" baseline="30000" dirty="0"/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		</a:t>
                </a:r>
                <a:r>
                  <a:rPr lang="zh-HK" altLang="en-US" sz="2000" dirty="0"/>
                  <a:t> </a:t>
                </a:r>
                <a:r>
                  <a:rPr lang="en-US" altLang="zh-HK" sz="2000" dirty="0" smtClean="0"/>
                  <a:t>a = ?</a:t>
                </a:r>
                <a:endParaRPr lang="zh-HK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blipFill rotWithShape="1">
                <a:blip r:embed="rId3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17" y="1371600"/>
            <a:ext cx="3429000" cy="202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0" y="214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0233" y="304350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272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(3)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F = ma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(mg </a:t>
                </a:r>
                <a:r>
                  <a:rPr lang="en-US" altLang="zh-HK" sz="2000" dirty="0" err="1" smtClean="0"/>
                  <a:t>sinɵ</a:t>
                </a:r>
                <a:r>
                  <a:rPr lang="en-US" altLang="zh-HK" sz="2000" dirty="0" smtClean="0"/>
                  <a:t>) = (m) · (a)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/>
                  <a:t>⇒ </a:t>
                </a:r>
                <a:r>
                  <a:rPr lang="en-US" altLang="zh-HK" sz="2000" dirty="0" smtClean="0"/>
                  <a:t>a = g </a:t>
                </a:r>
                <a:r>
                  <a:rPr lang="en-US" altLang="zh-HK" sz="2000" dirty="0" err="1" smtClean="0"/>
                  <a:t>sinɵ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/>
                  <a:t>=</a:t>
                </a:r>
                <a:r>
                  <a:rPr lang="en-US" altLang="zh-HK" sz="2000" baseline="-25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, where </a:t>
                </a:r>
                <a:r>
                  <a:rPr lang="en-US" altLang="zh-HK" sz="2000" dirty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 and a </a:t>
                </a:r>
                <a:r>
                  <a:rPr lang="en-US" altLang="zh-HK" sz="2000" dirty="0"/>
                  <a:t>= g </a:t>
                </a:r>
                <a:r>
                  <a:rPr lang="en-US" altLang="zh-HK" sz="2000" dirty="0" err="1"/>
                  <a:t>sinɵ</a:t>
                </a: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 smtClean="0"/>
                  <a:t>= W</a:t>
                </a:r>
                <a:r>
                  <a:rPr lang="en-US" altLang="zh-HK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𝑔</m:t>
                            </m:r>
                            <m:func>
                              <m:funcPr>
                                <m:ctrlPr>
                                  <a:rPr lang="en-US" altLang="zh-HK" sz="2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sz="20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HK" alt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den>
                        </m:f>
                      </m:e>
                    </m:rad>
                  </m:oMath>
                </a14:m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endParaRPr lang="en-US" altLang="zh-HK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blipFill rotWithShape="1">
                <a:blip r:embed="rId3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8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353</Words>
  <Application>Microsoft Office PowerPoint</Application>
  <PresentationFormat>On-screen Show (4:3)</PresentationFormat>
  <Paragraphs>67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题目</vt:lpstr>
      <vt:lpstr>观察/考什么？</vt:lpstr>
      <vt:lpstr>Theory: Gravity &amp; Force Component</vt:lpstr>
      <vt:lpstr>Theory: force and acceleration</vt:lpstr>
      <vt:lpstr>Theory: velocity</vt:lpstr>
      <vt:lpstr>Theory: velocity &amp; vector</vt:lpstr>
      <vt:lpstr>Solution Explanation (1)</vt:lpstr>
      <vt:lpstr>Solution Explanation (2)</vt:lpstr>
      <vt:lpstr>Solution Explanation (3)</vt:lpstr>
      <vt:lpstr>Extended Learning</vt:lpstr>
      <vt:lpstr>Real World Problems</vt:lpstr>
    </vt:vector>
  </TitlesOfParts>
  <Company>DOTA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</dc:creator>
  <cp:lastModifiedBy>Henry</cp:lastModifiedBy>
  <cp:revision>32</cp:revision>
  <dcterms:created xsi:type="dcterms:W3CDTF">2013-09-25T15:29:00Z</dcterms:created>
  <dcterms:modified xsi:type="dcterms:W3CDTF">2013-10-14T08:24:58Z</dcterms:modified>
</cp:coreProperties>
</file>