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metadata/thumbnail" Target="docProps/thumbnail0.jpeg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53" r:id="rId2"/>
    <p:sldId id="441" r:id="rId3"/>
    <p:sldId id="49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BEBEB"/>
    <a:srgbClr val="376092"/>
    <a:srgbClr val="7F7F7F"/>
    <a:srgbClr val="825809"/>
    <a:srgbClr val="FFFFFF"/>
    <a:srgbClr val="4D822A"/>
    <a:srgbClr val="ABB1B0"/>
    <a:srgbClr val="ACACB0"/>
    <a:srgbClr val="A8A9B4"/>
    <a:srgbClr val="87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00" autoAdjust="0"/>
    <p:restoredTop sz="71808" autoAdjust="0"/>
  </p:normalViewPr>
  <p:slideViewPr>
    <p:cSldViewPr snapToGrid="0">
      <p:cViewPr varScale="1">
        <p:scale>
          <a:sx n="90" d="100"/>
          <a:sy n="90" d="100"/>
        </p:scale>
        <p:origin x="-581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2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smtClean="0">
                <a:latin typeface="Arial" pitchFamily="34" charset="0"/>
                <a:cs typeface="Arial" pitchFamily="34" charset="0"/>
              </a:rPr>
              <a:t>© Duarte Design, Inc. 2009</a:t>
            </a:r>
            <a:endParaRPr lang="en-US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7EAF2-1DE3-4AC2-BC82-3EF63BED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37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A8ED9-A90F-43A0-A471-4F79F54F87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© Duarte Design, Inc. 2009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60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To view this presentation, first, turn up your volume and second,</a:t>
            </a:r>
            <a:r>
              <a:rPr lang="en-US" baseline="0" smtClean="0"/>
              <a:t> launch the self-running slide show.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To view this presentation, first, turn up your volume and second,</a:t>
            </a:r>
            <a:r>
              <a:rPr lang="en-US" baseline="0" smtClean="0"/>
              <a:t> launch the self-running slide show.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Presentations are a powerful communication medium.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1024" y="2130425"/>
            <a:ext cx="4067175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1024" y="3886200"/>
            <a:ext cx="3381376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4571"/>
            <a:ext cx="4619625" cy="4486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HK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pe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3.png"/><Relationship Id="rId1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4571"/>
            <a:ext cx="4619625" cy="4486275"/>
          </a:xfrm>
          <a:prstGeom prst="rect">
            <a:avLst/>
          </a:prstGeom>
          <a:noFill/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02739" y="1962247"/>
            <a:ext cx="1708108" cy="462612"/>
            <a:chOff x="262" y="1943"/>
            <a:chExt cx="1598" cy="433"/>
          </a:xfrm>
        </p:grpSpPr>
        <p:pic>
          <p:nvPicPr>
            <p:cNvPr id="48" name="Picture 11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" y="1943"/>
              <a:ext cx="530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" name="Picture 12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3140"/>
            <a:stretch>
              <a:fillRect/>
            </a:stretch>
          </p:blipFill>
          <p:spPr bwMode="auto">
            <a:xfrm>
              <a:off x="792" y="2016"/>
              <a:ext cx="106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Rectangle 210"/>
          <p:cNvSpPr txBox="1">
            <a:spLocks noChangeArrowheads="1"/>
          </p:cNvSpPr>
          <p:nvPr/>
        </p:nvSpPr>
        <p:spPr bwMode="auto">
          <a:xfrm>
            <a:off x="4588928" y="1261533"/>
            <a:ext cx="4004736" cy="400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prstTxWarp prst="textNoShape">
              <a:avLst/>
            </a:prstTxWarp>
            <a:noAutofit/>
          </a:bodyPr>
          <a:lstStyle/>
          <a:p>
            <a:pPr>
              <a:lnSpc>
                <a:spcPct val="114000"/>
              </a:lnSpc>
            </a:pPr>
            <a:r>
              <a:rPr lang="en-US" sz="2200" dirty="0" smtClean="0">
                <a:solidFill>
                  <a:prstClr val="white"/>
                </a:solidFill>
                <a:latin typeface="Arial" pitchFamily="34" charset="0"/>
                <a:ea typeface="Arial" charset="0"/>
                <a:cs typeface="Arial" pitchFamily="34" charset="0"/>
              </a:rPr>
              <a:t>For more than 20 years, Duarte has developed visual stories for the world’s leading corporate brands, thought leadership forums, and an Academy </a:t>
            </a:r>
            <a:br>
              <a:rPr lang="en-US" sz="2200" dirty="0" smtClean="0">
                <a:solidFill>
                  <a:prstClr val="white"/>
                </a:solidFill>
                <a:latin typeface="Arial" pitchFamily="34" charset="0"/>
                <a:ea typeface="Arial" charset="0"/>
                <a:cs typeface="Arial" pitchFamily="34" charset="0"/>
              </a:rPr>
            </a:br>
            <a:r>
              <a:rPr lang="en-US" sz="2200" dirty="0" smtClean="0">
                <a:solidFill>
                  <a:prstClr val="white"/>
                </a:solidFill>
                <a:latin typeface="Arial" pitchFamily="34" charset="0"/>
                <a:ea typeface="Arial" charset="0"/>
                <a:cs typeface="Arial" pitchFamily="34" charset="0"/>
              </a:rPr>
              <a:t>Award-winning documentary. </a:t>
            </a:r>
            <a:br>
              <a:rPr lang="en-US" sz="2200" dirty="0" smtClean="0">
                <a:solidFill>
                  <a:prstClr val="white"/>
                </a:solidFill>
                <a:latin typeface="Arial" pitchFamily="34" charset="0"/>
                <a:ea typeface="Arial" charset="0"/>
                <a:cs typeface="Arial" pitchFamily="34" charset="0"/>
              </a:rPr>
            </a:br>
            <a:endParaRPr lang="en-US" sz="2200" dirty="0">
              <a:solidFill>
                <a:srgbClr val="08CFEE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93830" y="3934420"/>
            <a:ext cx="43919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prstClr val="white"/>
                </a:solidFill>
                <a:latin typeface="Arial" pitchFamily="34" charset="0"/>
                <a:ea typeface="Arial" charset="0"/>
                <a:cs typeface="Arial" pitchFamily="34" charset="0"/>
              </a:rPr>
              <a:t>Now they bring you… </a:t>
            </a:r>
            <a:endParaRPr lang="en-US" sz="3600" dirty="0" smtClean="0">
              <a:solidFill>
                <a:srgbClr val="08CFEE"/>
              </a:solidFill>
              <a:latin typeface="Arial" pitchFamily="34" charset="0"/>
              <a:ea typeface="Arial" charset="0"/>
              <a:cs typeface="Arial" pitchFamily="34" charset="0"/>
            </a:endParaRPr>
          </a:p>
          <a:p>
            <a:r>
              <a:rPr lang="en-US" sz="3600" dirty="0" smtClean="0">
                <a:solidFill>
                  <a:srgbClr val="08CFEE"/>
                </a:solidFill>
                <a:latin typeface="Arial" pitchFamily="34" charset="0"/>
                <a:ea typeface="Arial" charset="0"/>
                <a:cs typeface="Arial" pitchFamily="34" charset="0"/>
              </a:rPr>
              <a:t>FIVE RULES FOR CREATING GREAT PRESENTATIONS</a:t>
            </a:r>
            <a:endParaRPr lang="en-US" sz="3600" dirty="0">
              <a:solidFill>
                <a:srgbClr val="08CFEE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3025" y="3362325"/>
            <a:ext cx="7800975" cy="3495675"/>
          </a:xfrm>
          <a:prstGeom prst="rect">
            <a:avLst/>
          </a:prstGeom>
          <a:noFill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3375" y="5248275"/>
            <a:ext cx="4610100" cy="1219200"/>
          </a:xfrm>
          <a:prstGeom prst="rect">
            <a:avLst/>
          </a:prstGeom>
          <a:noFill/>
        </p:spPr>
      </p:pic>
      <p:sp>
        <p:nvSpPr>
          <p:cNvPr id="20" name="Rectangle 210"/>
          <p:cNvSpPr txBox="1">
            <a:spLocks noChangeArrowheads="1"/>
          </p:cNvSpPr>
          <p:nvPr/>
        </p:nvSpPr>
        <p:spPr bwMode="auto">
          <a:xfrm>
            <a:off x="673100" y="1404938"/>
            <a:ext cx="34147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sz="2200" dirty="0">
                <a:solidFill>
                  <a:schemeClr val="bg1"/>
                </a:solidFill>
                <a:latin typeface="Arial" pitchFamily="34" charset="0"/>
                <a:ea typeface="Arial" charset="0"/>
                <a:cs typeface="Arial" pitchFamily="34" charset="0"/>
              </a:rPr>
              <a:t>Turn Up Your Volume</a:t>
            </a:r>
          </a:p>
          <a:p>
            <a:pPr>
              <a:buFont typeface="Arial" charset="0"/>
              <a:buNone/>
            </a:pPr>
            <a:endParaRPr lang="en-US" sz="2200" dirty="0">
              <a:solidFill>
                <a:schemeClr val="bg1"/>
              </a:solidFill>
              <a:latin typeface="Arial" pitchFamily="34" charset="0"/>
              <a:ea typeface="Arial" charset="0"/>
              <a:cs typeface="Arial" pitchFamily="34" charset="0"/>
            </a:endParaRPr>
          </a:p>
          <a:p>
            <a:pPr>
              <a:buFont typeface="Arial" charset="0"/>
              <a:buNone/>
            </a:pPr>
            <a:endParaRPr lang="en-US" sz="2200" dirty="0">
              <a:solidFill>
                <a:schemeClr val="bg1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  <p:sp>
        <p:nvSpPr>
          <p:cNvPr id="21" name="Rectangle 210"/>
          <p:cNvSpPr txBox="1">
            <a:spLocks noChangeArrowheads="1"/>
          </p:cNvSpPr>
          <p:nvPr/>
        </p:nvSpPr>
        <p:spPr bwMode="auto">
          <a:xfrm>
            <a:off x="673100" y="1079501"/>
            <a:ext cx="317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sz="2000" dirty="0" smtClean="0">
                <a:solidFill>
                  <a:schemeClr val="accent1"/>
                </a:solidFill>
                <a:latin typeface="Arial" pitchFamily="34" charset="0"/>
                <a:ea typeface="Arial" charset="0"/>
                <a:cs typeface="Arial" pitchFamily="34" charset="0"/>
              </a:rPr>
              <a:t>FIRST</a:t>
            </a:r>
            <a:endParaRPr lang="en-US" sz="2000" dirty="0">
              <a:solidFill>
                <a:schemeClr val="accent1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  <p:sp>
        <p:nvSpPr>
          <p:cNvPr id="22" name="Rectangle 210"/>
          <p:cNvSpPr txBox="1">
            <a:spLocks noChangeArrowheads="1"/>
          </p:cNvSpPr>
          <p:nvPr/>
        </p:nvSpPr>
        <p:spPr bwMode="auto">
          <a:xfrm>
            <a:off x="673100" y="2519363"/>
            <a:ext cx="3849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sz="2200" dirty="0">
                <a:solidFill>
                  <a:schemeClr val="bg1"/>
                </a:solidFill>
                <a:latin typeface="Arial" pitchFamily="34" charset="0"/>
                <a:ea typeface="Arial" charset="0"/>
                <a:cs typeface="Arial" pitchFamily="34" charset="0"/>
              </a:rPr>
              <a:t>Launch Self-Running Slide Show</a:t>
            </a:r>
          </a:p>
          <a:p>
            <a:pPr>
              <a:buFont typeface="Arial" charset="0"/>
              <a:buNone/>
            </a:pPr>
            <a:endParaRPr lang="en-US" sz="2200" dirty="0">
              <a:solidFill>
                <a:schemeClr val="bg1"/>
              </a:solidFill>
              <a:latin typeface="Arial" pitchFamily="34" charset="0"/>
              <a:ea typeface="Arial" charset="0"/>
              <a:cs typeface="Arial" pitchFamily="34" charset="0"/>
            </a:endParaRPr>
          </a:p>
          <a:p>
            <a:pPr>
              <a:buFont typeface="Arial" charset="0"/>
              <a:buNone/>
            </a:pPr>
            <a:endParaRPr lang="en-US" sz="2200" dirty="0">
              <a:solidFill>
                <a:schemeClr val="bg1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  <p:sp>
        <p:nvSpPr>
          <p:cNvPr id="23" name="Rectangle 210"/>
          <p:cNvSpPr txBox="1">
            <a:spLocks noChangeArrowheads="1"/>
          </p:cNvSpPr>
          <p:nvPr/>
        </p:nvSpPr>
        <p:spPr bwMode="auto">
          <a:xfrm>
            <a:off x="673100" y="2193926"/>
            <a:ext cx="317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sz="2000" dirty="0" smtClean="0">
                <a:solidFill>
                  <a:schemeClr val="accent1"/>
                </a:solidFill>
                <a:latin typeface="Arial" pitchFamily="34" charset="0"/>
                <a:ea typeface="Arial" charset="0"/>
                <a:cs typeface="Arial" pitchFamily="34" charset="0"/>
              </a:rPr>
              <a:t>SECOND</a:t>
            </a:r>
            <a:endParaRPr lang="en-US" sz="2000" dirty="0">
              <a:solidFill>
                <a:schemeClr val="accent1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  <p:sp>
        <p:nvSpPr>
          <p:cNvPr id="26" name="Rectangle 210"/>
          <p:cNvSpPr txBox="1">
            <a:spLocks noChangeArrowheads="1"/>
          </p:cNvSpPr>
          <p:nvPr/>
        </p:nvSpPr>
        <p:spPr bwMode="auto">
          <a:xfrm>
            <a:off x="673100" y="555625"/>
            <a:ext cx="34147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ea typeface="Arial" charset="0"/>
                <a:cs typeface="Arial" pitchFamily="34" charset="0"/>
              </a:rPr>
              <a:t>To View This Presentation</a:t>
            </a:r>
            <a:endParaRPr lang="en-US" sz="1600" dirty="0">
              <a:solidFill>
                <a:schemeClr val="bg1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6" name="02_Presentations_Are_A_Powerful_M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839200" y="7086600"/>
            <a:ext cx="304800" cy="3048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349829" y="1132114"/>
            <a:ext cx="6435634" cy="4589417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  <a:alpha val="21000"/>
                </a:schemeClr>
              </a:gs>
              <a:gs pos="39999">
                <a:schemeClr val="bg1">
                  <a:lumMod val="75000"/>
                  <a:alpha val="18000"/>
                </a:schemeClr>
              </a:gs>
              <a:gs pos="70000">
                <a:schemeClr val="bg1">
                  <a:lumMod val="65000"/>
                  <a:alpha val="14000"/>
                </a:schemeClr>
              </a:gs>
              <a:gs pos="100000">
                <a:schemeClr val="bg1">
                  <a:alpha val="14000"/>
                </a:schemeClr>
              </a:gs>
            </a:gsLst>
            <a:lin ang="5400000" scaled="0"/>
          </a:gra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93223" y="1060269"/>
            <a:ext cx="6557554" cy="4737463"/>
          </a:xfrm>
          <a:prstGeom prst="rect">
            <a:avLst/>
          </a:prstGeom>
          <a:noFill/>
          <a:ln w="177800" cap="sq">
            <a:gradFill flip="none" rotWithShape="1">
              <a:gsLst>
                <a:gs pos="0">
                  <a:srgbClr val="FFFFFF">
                    <a:alpha val="57000"/>
                  </a:srgbClr>
                </a:gs>
                <a:gs pos="7001">
                  <a:srgbClr val="E6E6E6">
                    <a:alpha val="74000"/>
                  </a:srgbClr>
                </a:gs>
                <a:gs pos="32001">
                  <a:srgbClr val="7D8496">
                    <a:alpha val="64000"/>
                  </a:srgbClr>
                </a:gs>
                <a:gs pos="47000">
                  <a:srgbClr val="E6E6E6">
                    <a:alpha val="69000"/>
                  </a:srgbClr>
                </a:gs>
                <a:gs pos="85001">
                  <a:srgbClr val="7D8496">
                    <a:alpha val="70000"/>
                  </a:srgbClr>
                </a:gs>
                <a:gs pos="100000">
                  <a:srgbClr val="E6E6E6">
                    <a:alpha val="64000"/>
                  </a:srgbClr>
                </a:gs>
              </a:gsLst>
              <a:lin ang="5400000" scaled="0"/>
              <a:tileRect r="-100000" b="-100000"/>
            </a:gradFill>
            <a:round/>
          </a:ln>
          <a:effectLst>
            <a:glow rad="127000">
              <a:schemeClr val="bg1">
                <a:alpha val="5000"/>
              </a:schemeClr>
            </a:glo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24934" y="338365"/>
            <a:ext cx="3401300" cy="493818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grpSp>
        <p:nvGrpSpPr>
          <p:cNvPr id="24" name="Group 23"/>
          <p:cNvGrpSpPr/>
          <p:nvPr/>
        </p:nvGrpSpPr>
        <p:grpSpPr>
          <a:xfrm rot="10800000">
            <a:off x="848180" y="775152"/>
            <a:ext cx="4405990" cy="7309305"/>
            <a:chOff x="848181" y="775152"/>
            <a:chExt cx="4405990" cy="7309305"/>
          </a:xfrm>
        </p:grpSpPr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8"/>
            <a:stretch>
              <a:fillRect/>
            </a:stretch>
          </p:blipFill>
          <p:spPr bwMode="auto">
            <a:xfrm rot="21411500">
              <a:off x="848181" y="775152"/>
              <a:ext cx="2838830" cy="3681942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 val="1"/>
              </a:ext>
            </a:extLst>
          </p:spPr>
        </p:pic>
        <p:sp>
          <p:nvSpPr>
            <p:cNvPr id="26" name="Rectangle 25"/>
            <p:cNvSpPr/>
            <p:nvPr/>
          </p:nvSpPr>
          <p:spPr>
            <a:xfrm>
              <a:off x="2322286" y="3686629"/>
              <a:ext cx="2931885" cy="43978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 rot="10800000">
            <a:off x="2311400" y="1465490"/>
            <a:ext cx="6832600" cy="5824310"/>
            <a:chOff x="2311400" y="1465490"/>
            <a:chExt cx="6832600" cy="5824310"/>
          </a:xfrm>
        </p:grpSpPr>
        <p:pic>
          <p:nvPicPr>
            <p:cNvPr id="28" name="Picture 3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5471362" y="1465490"/>
              <a:ext cx="3672638" cy="2804521"/>
            </a:xfrm>
            <a:prstGeom prst="rect">
              <a:avLst/>
            </a:prstGeom>
            <a:effectLst>
              <a:outerShdw blurRad="165100" dist="279400" dir="21594000" algn="ctr" rotWithShape="0">
                <a:schemeClr val="tx1">
                  <a:alpha val="54000"/>
                </a:schemeClr>
              </a:outerShdw>
            </a:effectLst>
          </p:spPr>
        </p:pic>
        <p:sp>
          <p:nvSpPr>
            <p:cNvPr id="29" name="Rectangle 28"/>
            <p:cNvSpPr/>
            <p:nvPr/>
          </p:nvSpPr>
          <p:spPr>
            <a:xfrm>
              <a:off x="2311400" y="4305300"/>
              <a:ext cx="3848100" cy="2984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67" t="52222" r="833" b="8888"/>
          <a:stretch>
            <a:fillRect/>
          </a:stretch>
        </p:blipFill>
        <p:spPr bwMode="auto">
          <a:xfrm rot="21429537">
            <a:off x="803124" y="3466434"/>
            <a:ext cx="8234680" cy="290031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2700" y="2960914"/>
            <a:ext cx="1384300" cy="3909785"/>
          </a:xfrm>
          <a:prstGeom prst="rect">
            <a:avLst/>
          </a:prstGeom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3"/>
          <a:stretch/>
        </p:blipFill>
        <p:spPr bwMode="auto">
          <a:xfrm>
            <a:off x="-9525" y="5720444"/>
            <a:ext cx="9173029" cy="1137556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6724650"/>
            <a:ext cx="9144000" cy="133349"/>
          </a:xfrm>
          <a:prstGeom prst="rect">
            <a:avLst/>
          </a:prstGeom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5715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60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7" presetID="2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edge">
                                          <p:cBhvr>
                                            <p:cTn id="9" dur="11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2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50"/>
                                </p:stCondLst>
                                <p:childTnLst>
                                  <p:par>
                                    <p:cTn id="20" presetID="2" presetClass="entr" presetSubtype="8" fill="hold" nodeType="after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22" dur="800" fill="hold"/>
                                            <p:tgtEl>
                                              <p:spTgt spid="3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23" dur="800" fill="hold"/>
                                            <p:tgtEl>
                                              <p:spTgt spid="3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accel="27500" fill="hold" nodeType="withEffect" p14:presetBounceEnd="81667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667">
                                          <p:cBhvr additive="base">
                                            <p:cTn id="26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667">
                                          <p:cBhvr additive="base">
                                            <p:cTn id="27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2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accel="60000" decel="31429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10800000">
                                          <p:cBhvr>
                                            <p:cTn id="32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8" presetClass="emph" presetSubtype="0" accel="60000" decel="31429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Rot by="10800000">
                                          <p:cBhvr>
                                            <p:cTn id="37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numSld="999" showWhenStopped="0">
                    <p:cTn id="38" fill="hold" display="0">
                      <p:stCondLst>
                        <p:cond delay="indefinite"/>
                      </p:stCondLst>
                      <p:endCondLst>
                        <p:cond evt="onPrev" delay="0">
                          <p:tgtEl>
                            <p:sldTgt/>
                          </p:tgtEl>
                        </p:cond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6"/>
                    </p:tgtEl>
                  </p:cMediaNode>
                </p:audio>
              </p:childTnLst>
            </p:cTn>
          </p:par>
        </p:tnLst>
        <p:bldLst>
          <p:bldP spid="19" grpId="0" animBg="1"/>
          <p:bldP spid="2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60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7" presetID="2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edge">
                                          <p:cBhvr>
                                            <p:cTn id="9" dur="11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2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50"/>
                                </p:stCondLst>
                                <p:childTnLst>
                                  <p:par>
                                    <p:cTn id="2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800" fill="hold"/>
                                            <p:tgtEl>
                                              <p:spTgt spid="3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3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accel="275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2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accel="60000" decel="31429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10800000">
                                          <p:cBhvr>
                                            <p:cTn id="32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8" presetClass="emph" presetSubtype="0" accel="60000" decel="31429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Rot by="10800000">
                                          <p:cBhvr>
                                            <p:cTn id="37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numSld="999" showWhenStopped="0">
                    <p:cTn id="38" fill="hold" display="0">
                      <p:stCondLst>
                        <p:cond delay="indefinite"/>
                      </p:stCondLst>
                      <p:endCondLst>
                        <p:cond evt="onPrev" delay="0">
                          <p:tgtEl>
                            <p:sldTgt/>
                          </p:tgtEl>
                        </p:cond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6"/>
                    </p:tgtEl>
                  </p:cMediaNode>
                </p:audio>
              </p:childTnLst>
            </p:cTn>
          </p:par>
        </p:tnLst>
        <p:bldLst>
          <p:bldP spid="19" grpId="0" animBg="1"/>
          <p:bldP spid="20" grpId="0" animBg="1"/>
        </p:bldLst>
      </p:timing>
    </mc:Fallback>
  </mc:AlternateContent>
</p:sld>
</file>

<file path=ppt/theme/theme1.xml><?xml version="1.0" encoding="utf-8"?>
<a:theme xmlns:a="http://schemas.openxmlformats.org/drawingml/2006/main" name="Five Rules">
  <a:themeElements>
    <a:clrScheme name="Duarte's Five Rule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8CFEE"/>
      </a:accent1>
      <a:accent2>
        <a:srgbClr val="F0AA26"/>
      </a:accent2>
      <a:accent3>
        <a:srgbClr val="5DA01F"/>
      </a:accent3>
      <a:accent4>
        <a:srgbClr val="F3EACD"/>
      </a:accent4>
      <a:accent5>
        <a:srgbClr val="4BACC6"/>
      </a:accent5>
      <a:accent6>
        <a:srgbClr val="F79646"/>
      </a:accent6>
      <a:hlink>
        <a:srgbClr val="F0AA26"/>
      </a:hlink>
      <a:folHlink>
        <a:srgbClr val="08CFE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FiveRules</Template>
  <TotalTime>0</TotalTime>
  <Words>100</Words>
  <Application>Microsoft Office PowerPoint</Application>
  <PresentationFormat>On-screen Show (4:3)</PresentationFormat>
  <Paragraphs>14</Paragraphs>
  <Slides>3</Slides>
  <Notes>3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Five Rules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2013-09-12T10:14:18Z</dcterms:created>
  <dcterms:modified xsi:type="dcterms:W3CDTF">2013-09-12T10:25:46Z</dcterms:modified>
</cp:coreProperties>
</file>