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7834" y="501924"/>
            <a:ext cx="786915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仿宋"/>
                <a:cs typeface="楷体仿宋"/>
              </a:rPr>
              <a:t>如图所示</a:t>
            </a:r>
            <a:r>
              <a:rPr lang="zh-CN" altLang="en-US" dirty="0">
                <a:latin typeface="楷体仿宋"/>
                <a:cs typeface="楷体仿宋"/>
              </a:rPr>
              <a:t>，把试管放入盛有</a:t>
            </a:r>
            <a:r>
              <a:rPr lang="en-US" dirty="0">
                <a:latin typeface="楷体仿宋"/>
                <a:cs typeface="楷体仿宋"/>
              </a:rPr>
              <a:t>25</a:t>
            </a:r>
            <a:r>
              <a:rPr lang="en-US" altLang="zh-CN" dirty="0">
                <a:latin typeface="楷体仿宋"/>
                <a:cs typeface="楷体仿宋"/>
              </a:rPr>
              <a:t>℃</a:t>
            </a:r>
            <a:r>
              <a:rPr lang="zh-CN" altLang="en-US" dirty="0">
                <a:latin typeface="楷体仿宋"/>
                <a:cs typeface="楷体仿宋"/>
              </a:rPr>
              <a:t>时饱和石灰水的烧杯中，试管中开始放入几小块镁片，再用滴管滴入</a:t>
            </a:r>
            <a:r>
              <a:rPr lang="en-US" dirty="0">
                <a:latin typeface="楷体仿宋"/>
                <a:cs typeface="楷体仿宋"/>
              </a:rPr>
              <a:t>5ml</a:t>
            </a:r>
            <a:r>
              <a:rPr lang="zh-CN" altLang="en-US" dirty="0">
                <a:latin typeface="楷体仿宋"/>
                <a:cs typeface="楷体仿宋"/>
              </a:rPr>
              <a:t>盐酸于试管中，试回答下列问题：</a:t>
            </a:r>
            <a:endParaRPr lang="en-US" dirty="0">
              <a:latin typeface="楷体仿宋"/>
              <a:cs typeface="楷体仿宋"/>
            </a:endParaRPr>
          </a:p>
          <a:p>
            <a:r>
              <a:rPr lang="en-US" altLang="zh-CN" dirty="0">
                <a:latin typeface="楷体仿宋"/>
                <a:cs typeface="楷体仿宋"/>
              </a:rPr>
              <a:t>①</a:t>
            </a:r>
            <a:r>
              <a:rPr lang="zh-CN" altLang="en-US" dirty="0">
                <a:latin typeface="楷体仿宋"/>
                <a:cs typeface="楷体仿宋"/>
              </a:rPr>
              <a:t>实验中观察到的现象是</a:t>
            </a:r>
            <a:r>
              <a:rPr lang="en-US" u="sng" dirty="0">
                <a:latin typeface="楷体仿宋"/>
                <a:cs typeface="楷体仿宋"/>
              </a:rPr>
              <a:t>                                              </a:t>
            </a:r>
            <a:endParaRPr lang="en-US" dirty="0">
              <a:latin typeface="楷体仿宋"/>
              <a:cs typeface="楷体仿宋"/>
            </a:endParaRPr>
          </a:p>
          <a:p>
            <a:r>
              <a:rPr lang="en-US" dirty="0">
                <a:latin typeface="楷体仿宋"/>
                <a:cs typeface="楷体仿宋"/>
              </a:rPr>
              <a:t> </a:t>
            </a:r>
          </a:p>
          <a:p>
            <a:r>
              <a:rPr lang="en-US" altLang="zh-CN" dirty="0">
                <a:latin typeface="楷体仿宋"/>
                <a:cs typeface="楷体仿宋"/>
              </a:rPr>
              <a:t>②</a:t>
            </a:r>
            <a:r>
              <a:rPr lang="zh-CN" altLang="en-US" dirty="0">
                <a:latin typeface="楷体仿宋"/>
                <a:cs typeface="楷体仿宋"/>
              </a:rPr>
              <a:t>产生该现象的原因</a:t>
            </a:r>
            <a:r>
              <a:rPr lang="en-US" u="sng" dirty="0">
                <a:latin typeface="楷体仿宋"/>
                <a:cs typeface="楷体仿宋"/>
              </a:rPr>
              <a:t>                         </a:t>
            </a:r>
            <a:endParaRPr lang="en-US" dirty="0">
              <a:latin typeface="楷体仿宋"/>
              <a:cs typeface="楷体仿宋"/>
            </a:endParaRPr>
          </a:p>
          <a:p>
            <a:r>
              <a:rPr lang="en-US" dirty="0">
                <a:latin typeface="楷体仿宋"/>
                <a:cs typeface="楷体仿宋"/>
              </a:rPr>
              <a:t> </a:t>
            </a:r>
          </a:p>
          <a:p>
            <a:r>
              <a:rPr lang="en-US" altLang="zh-CN" dirty="0">
                <a:latin typeface="楷体仿宋"/>
                <a:cs typeface="楷体仿宋"/>
              </a:rPr>
              <a:t>③</a:t>
            </a:r>
            <a:r>
              <a:rPr lang="zh-CN" altLang="en-US" dirty="0">
                <a:latin typeface="楷体仿宋"/>
                <a:cs typeface="楷体仿宋"/>
              </a:rPr>
              <a:t>写出有关反应的离子反应方程式</a:t>
            </a:r>
            <a:r>
              <a:rPr lang="en-US" u="sng" dirty="0">
                <a:latin typeface="楷体仿宋"/>
                <a:cs typeface="楷体仿宋"/>
              </a:rPr>
              <a:t>                                </a:t>
            </a:r>
            <a:endParaRPr lang="en-US" dirty="0">
              <a:latin typeface="楷体仿宋"/>
              <a:cs typeface="楷体仿宋"/>
            </a:endParaRPr>
          </a:p>
          <a:p>
            <a:r>
              <a:rPr lang="en-US" dirty="0">
                <a:latin typeface="楷体仿宋"/>
                <a:cs typeface="楷体仿宋"/>
              </a:rPr>
              <a:t> </a:t>
            </a:r>
          </a:p>
          <a:p>
            <a:r>
              <a:rPr lang="en-US" altLang="zh-CN" dirty="0">
                <a:latin typeface="楷体仿宋"/>
                <a:cs typeface="楷体仿宋"/>
              </a:rPr>
              <a:t>④</a:t>
            </a:r>
            <a:r>
              <a:rPr lang="zh-CN" altLang="en-US" dirty="0">
                <a:latin typeface="楷体仿宋"/>
                <a:cs typeface="楷体仿宋"/>
              </a:rPr>
              <a:t>有此推知，</a:t>
            </a:r>
            <a:r>
              <a:rPr lang="en-US" dirty="0">
                <a:latin typeface="楷体仿宋"/>
                <a:cs typeface="楷体仿宋"/>
              </a:rPr>
              <a:t>MgCl</a:t>
            </a:r>
            <a:r>
              <a:rPr lang="en-US" baseline="-25000" dirty="0">
                <a:latin typeface="楷体仿宋"/>
                <a:cs typeface="楷体仿宋"/>
              </a:rPr>
              <a:t>2</a:t>
            </a:r>
            <a:r>
              <a:rPr lang="zh-CN" altLang="en-US" dirty="0">
                <a:latin typeface="楷体仿宋"/>
                <a:cs typeface="楷体仿宋"/>
              </a:rPr>
              <a:t>溶液和</a:t>
            </a:r>
            <a:r>
              <a:rPr lang="en-US" dirty="0">
                <a:latin typeface="楷体仿宋"/>
                <a:cs typeface="楷体仿宋"/>
              </a:rPr>
              <a:t>H</a:t>
            </a:r>
            <a:r>
              <a:rPr lang="en-US" baseline="-25000" dirty="0">
                <a:latin typeface="楷体仿宋"/>
                <a:cs typeface="楷体仿宋"/>
              </a:rPr>
              <a:t>2</a:t>
            </a:r>
            <a:r>
              <a:rPr lang="zh-CN" altLang="en-US" dirty="0">
                <a:latin typeface="楷体仿宋"/>
                <a:cs typeface="楷体仿宋"/>
              </a:rPr>
              <a:t>的总能量</a:t>
            </a:r>
            <a:r>
              <a:rPr lang="en-US" u="sng" dirty="0">
                <a:latin typeface="楷体仿宋"/>
                <a:cs typeface="楷体仿宋"/>
              </a:rPr>
              <a:t>          </a:t>
            </a:r>
            <a:r>
              <a:rPr lang="en-US" dirty="0">
                <a:latin typeface="楷体仿宋"/>
                <a:cs typeface="楷体仿宋"/>
              </a:rPr>
              <a:t> </a:t>
            </a:r>
            <a:r>
              <a:rPr lang="zh-CN" altLang="en-US" dirty="0">
                <a:latin typeface="楷体仿宋"/>
                <a:cs typeface="楷体仿宋"/>
              </a:rPr>
              <a:t>填（“大于”“小于”或“等于”）镁片和盐酸的总能量</a:t>
            </a:r>
            <a:r>
              <a:rPr lang="en-US" dirty="0">
                <a:latin typeface="楷体仿宋"/>
                <a:cs typeface="楷体仿宋"/>
              </a:rPr>
              <a:t> </a:t>
            </a:r>
          </a:p>
        </p:txBody>
      </p:sp>
      <p:pic>
        <p:nvPicPr>
          <p:cNvPr id="7" name="Picture 6" descr="Untitle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08" y="3605091"/>
            <a:ext cx="3122705" cy="27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5939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</TotalTime>
  <Words>26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Perception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2013-09-25T04:52:43Z</dcterms:created>
  <dcterms:modified xsi:type="dcterms:W3CDTF">2013-09-25T04:55:10Z</dcterms:modified>
</cp:coreProperties>
</file>