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B2802D-D749-4740-B864-FC1932D3D31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ED8340-23BE-AB4C-AC06-AAB4F16D0BA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034" y="513147"/>
            <a:ext cx="5849427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宋体"/>
                <a:ea typeface="宋体"/>
                <a:cs typeface="宋体"/>
              </a:rPr>
              <a:t>(</a:t>
            </a:r>
            <a:r>
              <a:rPr lang="en-US" sz="1400" dirty="0">
                <a:latin typeface="宋体"/>
                <a:ea typeface="宋体"/>
                <a:cs typeface="宋体"/>
              </a:rPr>
              <a:t>08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江苏</a:t>
            </a:r>
            <a:r>
              <a:rPr lang="en-US" sz="1400" dirty="0">
                <a:latin typeface="宋体"/>
                <a:ea typeface="宋体"/>
                <a:cs typeface="宋体"/>
              </a:rPr>
              <a:t>13)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抛体运动在各类体育运动项目中很常见</a:t>
            </a:r>
            <a:r>
              <a:rPr lang="en-US" sz="1400" dirty="0">
                <a:latin typeface="宋体"/>
                <a:ea typeface="宋体"/>
                <a:cs typeface="宋体"/>
              </a:rPr>
              <a:t>,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如乒乓球运动</a:t>
            </a:r>
            <a:r>
              <a:rPr lang="en-US" sz="1400" dirty="0">
                <a:latin typeface="宋体"/>
                <a:ea typeface="宋体"/>
                <a:cs typeface="宋体"/>
              </a:rPr>
              <a:t>.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现讨论乒乓球发球问题</a:t>
            </a:r>
            <a:r>
              <a:rPr lang="en-US" sz="1400" dirty="0">
                <a:latin typeface="宋体"/>
                <a:ea typeface="宋体"/>
                <a:cs typeface="宋体"/>
              </a:rPr>
              <a:t>,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设球台长</a:t>
            </a:r>
            <a:r>
              <a:rPr lang="en-US" sz="1400" dirty="0">
                <a:latin typeface="宋体"/>
                <a:ea typeface="宋体"/>
                <a:cs typeface="宋体"/>
              </a:rPr>
              <a:t>2L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、网高</a:t>
            </a:r>
            <a:r>
              <a:rPr lang="en-US" sz="1400" dirty="0">
                <a:latin typeface="宋体"/>
                <a:ea typeface="宋体"/>
                <a:cs typeface="宋体"/>
              </a:rPr>
              <a:t>h,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乒乓球反弹前后水平分速度不变</a:t>
            </a:r>
            <a:r>
              <a:rPr lang="en-US" sz="1400" dirty="0">
                <a:latin typeface="宋体"/>
                <a:ea typeface="宋体"/>
                <a:cs typeface="宋体"/>
              </a:rPr>
              <a:t>,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竖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直分速度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大小不变、方向相反</a:t>
            </a:r>
            <a:r>
              <a:rPr lang="en-US" sz="1400" dirty="0">
                <a:latin typeface="宋体"/>
                <a:ea typeface="宋体"/>
                <a:cs typeface="宋体"/>
              </a:rPr>
              <a:t>,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且不考虑乒乓球的旋转和空气阻力</a:t>
            </a:r>
            <a:r>
              <a:rPr lang="en-US" sz="1400" dirty="0">
                <a:latin typeface="宋体"/>
                <a:ea typeface="宋体"/>
                <a:cs typeface="宋体"/>
              </a:rPr>
              <a:t>.(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设重力加速度为</a:t>
            </a:r>
            <a:r>
              <a:rPr lang="en-US" sz="1400" dirty="0">
                <a:latin typeface="宋体"/>
                <a:ea typeface="宋体"/>
                <a:cs typeface="宋体"/>
              </a:rPr>
              <a:t>g</a:t>
            </a:r>
            <a:r>
              <a:rPr lang="en-US" sz="1400" dirty="0" smtClean="0">
                <a:latin typeface="宋体"/>
                <a:ea typeface="宋体"/>
                <a:cs typeface="宋体"/>
              </a:rPr>
              <a:t>)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若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球在球台边缘</a:t>
            </a:r>
            <a:r>
              <a:rPr lang="en-US" sz="1400" dirty="0">
                <a:latin typeface="宋体"/>
                <a:ea typeface="宋体"/>
                <a:cs typeface="宋体"/>
              </a:rPr>
              <a:t>O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点正上方高度为</a:t>
            </a:r>
            <a:r>
              <a:rPr lang="en-US" sz="1400" dirty="0">
                <a:latin typeface="宋体"/>
                <a:ea typeface="宋体"/>
                <a:cs typeface="宋体"/>
              </a:rPr>
              <a:t>h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1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处以速度</a:t>
            </a:r>
            <a:r>
              <a:rPr lang="en-US" sz="1400" dirty="0">
                <a:latin typeface="宋体"/>
                <a:ea typeface="宋体"/>
                <a:cs typeface="宋体"/>
              </a:rPr>
              <a:t>v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1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水平发出</a:t>
            </a:r>
            <a:r>
              <a:rPr lang="en-US" sz="1400" dirty="0">
                <a:latin typeface="宋体"/>
                <a:ea typeface="宋体"/>
                <a:cs typeface="宋体"/>
              </a:rPr>
              <a:t>,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落在球台的</a:t>
            </a:r>
            <a:r>
              <a:rPr lang="en-US" sz="1400" dirty="0">
                <a:latin typeface="宋体"/>
                <a:ea typeface="宋体"/>
                <a:cs typeface="宋体"/>
              </a:rPr>
              <a:t>P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1</a:t>
            </a:r>
            <a:r>
              <a:rPr lang="en-US" sz="1400" dirty="0">
                <a:latin typeface="宋体"/>
                <a:ea typeface="宋体"/>
                <a:cs typeface="宋体"/>
              </a:rPr>
              <a:t>(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如图实线所示</a:t>
            </a:r>
            <a:r>
              <a:rPr lang="en-US" sz="1400" dirty="0">
                <a:latin typeface="宋体"/>
                <a:ea typeface="宋体"/>
                <a:cs typeface="宋体"/>
              </a:rPr>
              <a:t>),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求</a:t>
            </a:r>
            <a:r>
              <a:rPr lang="en-US" sz="1400" dirty="0">
                <a:latin typeface="宋体"/>
                <a:ea typeface="宋体"/>
                <a:cs typeface="宋体"/>
              </a:rPr>
              <a:t>P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1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点距</a:t>
            </a:r>
            <a:r>
              <a:rPr lang="en-US" sz="1400" dirty="0">
                <a:latin typeface="宋体"/>
                <a:ea typeface="宋体"/>
                <a:cs typeface="宋体"/>
              </a:rPr>
              <a:t>O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点的距离</a:t>
            </a:r>
            <a:r>
              <a:rPr lang="en-US" sz="1400" dirty="0" smtClean="0">
                <a:latin typeface="宋体"/>
                <a:ea typeface="宋体"/>
                <a:cs typeface="宋体"/>
              </a:rPr>
              <a:t>s</a:t>
            </a:r>
            <a:r>
              <a:rPr lang="en-US" sz="1400" baseline="-25000" dirty="0" smtClean="0">
                <a:latin typeface="宋体"/>
                <a:ea typeface="宋体"/>
                <a:cs typeface="宋体"/>
              </a:rPr>
              <a:t>1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.</a:t>
            </a:r>
            <a:endParaRPr lang="en-US" sz="1400" u="dbl" dirty="0">
              <a:latin typeface="宋体"/>
              <a:ea typeface="宋体"/>
              <a:cs typeface="宋体"/>
            </a:endParaRPr>
          </a:p>
        </p:txBody>
      </p:sp>
      <p:pic>
        <p:nvPicPr>
          <p:cNvPr id="1025" name="Picture 1" descr="a20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29" y="745516"/>
            <a:ext cx="3072679" cy="136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15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</TotalTime>
  <Words>64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3</cp:revision>
  <dcterms:created xsi:type="dcterms:W3CDTF">2013-09-24T06:11:52Z</dcterms:created>
  <dcterms:modified xsi:type="dcterms:W3CDTF">2013-09-24T06:16:33Z</dcterms:modified>
</cp:coreProperties>
</file>