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303" r:id="rId4"/>
    <p:sldId id="274" r:id="rId5"/>
    <p:sldId id="314" r:id="rId6"/>
    <p:sldId id="305" r:id="rId7"/>
    <p:sldId id="262" r:id="rId8"/>
    <p:sldId id="261" r:id="rId9"/>
    <p:sldId id="263" r:id="rId10"/>
    <p:sldId id="296" r:id="rId11"/>
    <p:sldId id="318" r:id="rId12"/>
    <p:sldId id="32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" initials="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0066"/>
    <a:srgbClr val="008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923-B885-4316-98B5-9084B295FECB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9F2FA-8499-477A-B04A-8C9883E3B1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3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9600-DB8E-4819-8252-E2A0881E1B9C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44D8-0B1B-4836-8E98-FD9DFE6B2002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1497-6DC8-4979-A48F-DF0C1693549E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3D2A-7620-4E79-B49C-E026011D0BC5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613-1E82-4F18-A554-AC64B7292F30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300-3781-46A7-879D-01B20B746082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B944-B0A6-4A41-AB35-500C5649D9E8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6D03-8562-4D2F-9181-9483AFFEE6D9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3685-C16F-4FE5-BAB5-8A16F4C5577E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AEFE-3FCF-49D4-8DFE-92F2F9157A0C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1440-FEF5-426A-894C-CCA5D0A0356C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6197F8-A2BB-459C-AD4B-F2E473F8752F}" type="datetime1">
              <a:rPr lang="en-US" smtClean="0"/>
              <a:pPr/>
              <a:t>3/11/2013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Constantia" pitchFamily="18" charset="0"/>
        <a:buChar char="−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Courier New" pitchFamily="49" charset="0"/>
        <a:buChar char="o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Indoor Localization, Tracking and Navigation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56266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800" dirty="0" smtClean="0"/>
              <a:t>Prof. Gary Chan</a:t>
            </a:r>
          </a:p>
          <a:p>
            <a:r>
              <a:rPr lang="en-US" sz="2800" dirty="0" smtClean="0"/>
              <a:t>Department of Computer Science and Engineering</a:t>
            </a:r>
          </a:p>
          <a:p>
            <a:r>
              <a:rPr lang="en-US" sz="2800" dirty="0" smtClean="0"/>
              <a:t>The Hong Kong University of Science and Technology</a:t>
            </a:r>
          </a:p>
          <a:p>
            <a:endParaRPr lang="en-US" sz="3000" dirty="0" smtClean="0"/>
          </a:p>
          <a:p>
            <a:r>
              <a:rPr lang="en-US" dirty="0" smtClean="0"/>
              <a:t>22 August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4088"/>
            <a:ext cx="73152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Reducing Measurements with Crowd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992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WiFi-based fingerprinting</a:t>
            </a:r>
          </a:p>
          <a:p>
            <a:r>
              <a:rPr lang="en-US" dirty="0" smtClean="0"/>
              <a:t>Adaptive technique to minimize labor-intensive site survey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Technology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362200"/>
            <a:ext cx="3657600" cy="386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Steve\Desktop\Research\LBS\Business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81" y="2799455"/>
            <a:ext cx="2443163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971800" y="3485255"/>
            <a:ext cx="2133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Steve\Desktop\Research\LBS\Business\cellphone_rss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68" y="4295327"/>
            <a:ext cx="982663" cy="17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819400" y="4552055"/>
            <a:ext cx="685800" cy="6167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5075485"/>
            <a:ext cx="256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Need to be frequently updated by site surveys</a:t>
            </a:r>
            <a:endParaRPr lang="zh-HK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959" y="509604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Dynamically updated,</a:t>
            </a:r>
          </a:p>
          <a:p>
            <a:r>
              <a:rPr lang="en-US" altLang="zh-HK" dirty="0" smtClean="0"/>
              <a:t>Reduced site survey</a:t>
            </a:r>
            <a:endParaRPr lang="zh-HK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3059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Initial site survey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815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76600"/>
            <a:ext cx="4457700" cy="3514725"/>
          </a:xfrm>
          <a:prstGeom prst="rect">
            <a:avLst/>
          </a:prstGeom>
        </p:spPr>
      </p:pic>
      <p:pic>
        <p:nvPicPr>
          <p:cNvPr id="1026" name="Picture 2" descr="https://encrypted-tbn2.google.com/images?q=tbn:ANd9GcSycBiwW6_UhroOkd6SlwegzMVuOUaGKu-pkjnpb4P7Cj9ONX5ns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81460"/>
            <a:ext cx="3276600" cy="246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3926"/>
            <a:ext cx="8229600" cy="743712"/>
          </a:xfrm>
        </p:spPr>
        <p:txBody>
          <a:bodyPr/>
          <a:lstStyle/>
          <a:p>
            <a:r>
              <a:rPr lang="en-US" dirty="0" smtClean="0"/>
              <a:t>Our Chameleon System (New)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Pruning of inaccurate APs</a:t>
            </a:r>
          </a:p>
          <a:p>
            <a:pPr lvl="1"/>
            <a:r>
              <a:rPr lang="en-US" dirty="0" smtClean="0"/>
              <a:t>Use only those unchanged signals to make location decision</a:t>
            </a:r>
          </a:p>
          <a:p>
            <a:r>
              <a:rPr lang="en-US" dirty="0" smtClean="0"/>
              <a:t>Database update</a:t>
            </a:r>
          </a:p>
          <a:p>
            <a:pPr lvl="1"/>
            <a:r>
              <a:rPr lang="en-US" dirty="0" smtClean="0"/>
              <a:t>Learn the environment and adapt the signal database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1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en-US" altLang="zh-HK" dirty="0" smtClean="0"/>
              <a:t>Simulation setup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068960"/>
            <a:ext cx="3833021" cy="3637588"/>
          </a:xfrm>
        </p:spPr>
      </p:pic>
      <p:sp>
        <p:nvSpPr>
          <p:cNvPr id="5" name="TextBox 4"/>
          <p:cNvSpPr txBox="1"/>
          <p:nvPr/>
        </p:nvSpPr>
        <p:spPr>
          <a:xfrm>
            <a:off x="971600" y="1556792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HK" i="1" dirty="0" smtClean="0"/>
              <a:t>N</a:t>
            </a:r>
            <a:r>
              <a:rPr lang="en-US" altLang="zh-HK" i="1" baseline="-25000" dirty="0" smtClean="0"/>
              <a:t>AP</a:t>
            </a:r>
            <a:r>
              <a:rPr lang="en-US" altLang="zh-HK" dirty="0" smtClean="0"/>
              <a:t> APs are placed in a circle</a:t>
            </a:r>
            <a:endParaRPr lang="en-US" altLang="zh-HK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i="1" dirty="0" smtClean="0"/>
              <a:t>N</a:t>
            </a:r>
            <a:r>
              <a:rPr lang="en-US" altLang="zh-HK" i="1" baseline="-25000" dirty="0" smtClean="0"/>
              <a:t>REF</a:t>
            </a:r>
            <a:r>
              <a:rPr lang="en-US" altLang="zh-HK" dirty="0" smtClean="0"/>
              <a:t> reference points are placed in a grid with grid size </a:t>
            </a:r>
            <a:r>
              <a:rPr lang="en-US" altLang="zh-HK" i="1" dirty="0" smtClean="0"/>
              <a:t>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dirty="0" smtClean="0"/>
              <a:t>Mobile collects and sends signal strength vector to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dirty="0" smtClean="0"/>
              <a:t>Server estimates mobile’s location with a simple </a:t>
            </a:r>
            <a:r>
              <a:rPr lang="en-US" altLang="zh-HK" i="1" dirty="0" smtClean="0"/>
              <a:t>K</a:t>
            </a:r>
            <a:r>
              <a:rPr lang="en-US" altLang="zh-HK" dirty="0" smtClean="0"/>
              <a:t>-Nearest-Neighbor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dirty="0" smtClean="0"/>
              <a:t>(</a:t>
            </a:r>
            <a:r>
              <a:rPr lang="en-US" altLang="zh-HK" i="1" dirty="0" smtClean="0"/>
              <a:t>N</a:t>
            </a:r>
            <a:r>
              <a:rPr lang="en-US" altLang="zh-HK" i="1" baseline="-25000" dirty="0" smtClean="0"/>
              <a:t>AP</a:t>
            </a:r>
            <a:r>
              <a:rPr lang="en-US" altLang="zh-HK" dirty="0" smtClean="0"/>
              <a:t>,</a:t>
            </a:r>
            <a:r>
              <a:rPr lang="en-US" altLang="zh-HK" i="1" dirty="0" smtClean="0"/>
              <a:t> N</a:t>
            </a:r>
            <a:r>
              <a:rPr lang="en-US" altLang="zh-HK" i="1" baseline="-25000" dirty="0" smtClean="0"/>
              <a:t>REF</a:t>
            </a:r>
            <a:r>
              <a:rPr lang="en-US" altLang="zh-HK" dirty="0" smtClean="0"/>
              <a:t>,</a:t>
            </a:r>
            <a:r>
              <a:rPr lang="en-US" altLang="zh-HK" i="1" dirty="0" smtClean="0"/>
              <a:t> g</a:t>
            </a:r>
            <a:r>
              <a:rPr lang="en-US" altLang="zh-HK" dirty="0" smtClean="0"/>
              <a:t>,</a:t>
            </a:r>
            <a:r>
              <a:rPr lang="en-US" altLang="zh-HK" i="1" dirty="0" smtClean="0"/>
              <a:t> K</a:t>
            </a:r>
            <a:r>
              <a:rPr lang="en-US" altLang="zh-HK" dirty="0" smtClean="0"/>
              <a:t>) = (8, 9, 8m, 4)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600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Successful outdoor </a:t>
            </a:r>
            <a:r>
              <a:rPr lang="en-US" i="1" dirty="0" smtClean="0"/>
              <a:t>Location-Based </a:t>
            </a:r>
            <a:r>
              <a:rPr lang="en-US" i="1" dirty="0"/>
              <a:t>Services </a:t>
            </a:r>
            <a:r>
              <a:rPr lang="en-US" dirty="0"/>
              <a:t>(LBS) </a:t>
            </a:r>
            <a:r>
              <a:rPr lang="en-US" dirty="0" smtClean="0"/>
              <a:t>based on GPS</a:t>
            </a:r>
          </a:p>
          <a:p>
            <a:pPr marL="274320" lvl="1" indent="-274320"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Many indoor LBS with important business applications or lucrative commercial potentials</a:t>
            </a:r>
          </a:p>
          <a:p>
            <a:pPr marL="274320" lvl="1" indent="-274320"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Airport</a:t>
            </a:r>
          </a:p>
          <a:p>
            <a:pPr marL="548640" lvl="2" indent="-274320">
              <a:buSzPct val="95000"/>
              <a:buFont typeface="Calibri" pitchFamily="34" charset="0"/>
              <a:buChar char="–"/>
            </a:pPr>
            <a:r>
              <a:rPr lang="en-US" dirty="0" smtClean="0"/>
              <a:t>Large, complex and irregular area</a:t>
            </a:r>
          </a:p>
          <a:p>
            <a:pPr marL="548640" lvl="2" indent="-274320">
              <a:buSzPct val="95000"/>
              <a:buFont typeface="Calibri" pitchFamily="34" charset="0"/>
              <a:buChar char="–"/>
            </a:pPr>
            <a:r>
              <a:rPr lang="en-US" dirty="0" smtClean="0"/>
              <a:t>Help tourists to </a:t>
            </a:r>
          </a:p>
          <a:p>
            <a:pPr marL="822960" lvl="3" indent="-274320">
              <a:buSzPct val="95000"/>
              <a:buFont typeface="Calibri" pitchFamily="34" charset="0"/>
              <a:buChar char="–"/>
            </a:pPr>
            <a:r>
              <a:rPr lang="en-US" dirty="0" smtClean="0"/>
              <a:t>find their departure gates after check-in</a:t>
            </a:r>
          </a:p>
          <a:p>
            <a:pPr marL="822960" lvl="3" indent="-274320">
              <a:buSzPct val="95000"/>
              <a:buFont typeface="Calibri" pitchFamily="34" charset="0"/>
              <a:buChar char="–"/>
            </a:pPr>
            <a:r>
              <a:rPr lang="en-US" dirty="0" smtClean="0"/>
              <a:t>transit flights from one gate to another</a:t>
            </a:r>
          </a:p>
          <a:p>
            <a:pPr marL="822960" lvl="3" indent="-274320">
              <a:buSzPct val="95000"/>
              <a:buFont typeface="Calibri" pitchFamily="34" charset="0"/>
              <a:buChar char="–"/>
            </a:pPr>
            <a:r>
              <a:rPr lang="en-US" dirty="0" smtClean="0"/>
              <a:t>shop or find lounges while waiting for flights</a:t>
            </a:r>
          </a:p>
          <a:p>
            <a:pPr marL="274320" lvl="1" indent="-274320">
              <a:buSzPct val="95000"/>
              <a:buFont typeface="Calibri" pitchFamily="34" charset="0"/>
              <a:buChar char="–"/>
            </a:pPr>
            <a:r>
              <a:rPr lang="en-US" dirty="0" smtClean="0"/>
              <a:t>Mall </a:t>
            </a:r>
          </a:p>
          <a:p>
            <a:pPr marL="548640" lvl="2" indent="-274320">
              <a:buSzPct val="95000"/>
              <a:buFont typeface="Calibri" pitchFamily="34" charset="0"/>
              <a:buChar char="–"/>
            </a:pPr>
            <a:r>
              <a:rPr lang="en-US" dirty="0" smtClean="0"/>
              <a:t>Help customers to find shops</a:t>
            </a:r>
          </a:p>
          <a:p>
            <a:pPr marL="548640" lvl="2" indent="-274320">
              <a:buSzPct val="95000"/>
              <a:buFont typeface="Calibri" pitchFamily="34" charset="0"/>
              <a:buChar char="–"/>
            </a:pPr>
            <a:r>
              <a:rPr lang="en-US" dirty="0" smtClean="0"/>
              <a:t>Location-based advertisement</a:t>
            </a:r>
          </a:p>
          <a:p>
            <a:pPr marL="548640" lvl="2" indent="-274320">
              <a:buSzPct val="95000"/>
              <a:buFont typeface="Calibri" pitchFamily="34" charset="0"/>
              <a:buChar char="–"/>
            </a:pPr>
            <a:r>
              <a:rPr lang="en-US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Meeting the Localization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Indoor localization is technically challenging</a:t>
            </a:r>
          </a:p>
          <a:p>
            <a:pPr lvl="1"/>
            <a:r>
              <a:rPr lang="en-US" dirty="0" smtClean="0"/>
              <a:t>Absence of GPS</a:t>
            </a:r>
          </a:p>
          <a:p>
            <a:pPr lvl="1"/>
            <a:r>
              <a:rPr lang="en-US" dirty="0" smtClean="0"/>
              <a:t>Lack of accurate indoor localization techniques</a:t>
            </a:r>
          </a:p>
          <a:p>
            <a:pPr lvl="1"/>
            <a:r>
              <a:rPr lang="en-US" dirty="0" smtClean="0"/>
              <a:t>Lack of a unified indoor map API</a:t>
            </a:r>
          </a:p>
          <a:p>
            <a:r>
              <a:rPr lang="en-US" dirty="0" smtClean="0"/>
              <a:t>Must be beyond just “</a:t>
            </a:r>
            <a:r>
              <a:rPr lang="en-US" i="1" dirty="0"/>
              <a:t>digital map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 “</a:t>
            </a:r>
            <a:r>
              <a:rPr lang="en-US" i="1" dirty="0" smtClean="0"/>
              <a:t>smart guide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Help visitors to know where they are</a:t>
            </a:r>
          </a:p>
          <a:p>
            <a:pPr lvl="1"/>
            <a:r>
              <a:rPr lang="en-US" dirty="0" smtClean="0"/>
              <a:t>Direct them to go anywhere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Innovating a </a:t>
            </a:r>
            <a:r>
              <a:rPr lang="en-US" dirty="0" err="1" smtClean="0"/>
              <a:t>WiFi</a:t>
            </a:r>
            <a:r>
              <a:rPr lang="en-US" dirty="0" smtClean="0"/>
              <a:t>-Based Indoor Localization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Accurate</a:t>
            </a:r>
          </a:p>
          <a:p>
            <a:r>
              <a:rPr lang="en-US" dirty="0" smtClean="0"/>
              <a:t>Low response time</a:t>
            </a:r>
          </a:p>
          <a:p>
            <a:r>
              <a:rPr lang="en-US" dirty="0" smtClean="0"/>
              <a:t>High adaptability to environmental changes</a:t>
            </a:r>
          </a:p>
          <a:p>
            <a:pPr marL="274320" lvl="2" indent="-274320"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3200" dirty="0" smtClean="0"/>
              <a:t>Non-intrusive to existing WiFi infrastructure</a:t>
            </a:r>
            <a:endParaRPr lang="en-US" dirty="0" smtClean="0"/>
          </a:p>
          <a:p>
            <a:r>
              <a:rPr lang="en-US" dirty="0" smtClean="0"/>
              <a:t>Low processing requirement (suitable for various kinds of mobile devices)</a:t>
            </a:r>
          </a:p>
          <a:p>
            <a:r>
              <a:rPr lang="en-US" dirty="0" smtClean="0"/>
              <a:t>Easy to use and install</a:t>
            </a:r>
          </a:p>
          <a:p>
            <a:r>
              <a:rPr lang="en-US" dirty="0" smtClean="0"/>
              <a:t>Low deployment and maintenance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Site survey</a:t>
            </a:r>
          </a:p>
          <a:p>
            <a:pPr lvl="1"/>
            <a:r>
              <a:rPr lang="en-US" dirty="0" smtClean="0"/>
              <a:t>Measure Wi-Fi signal strengths at designated points </a:t>
            </a:r>
            <a:r>
              <a:rPr lang="en-US" dirty="0" smtClean="0">
                <a:sym typeface="Wingdings" pitchFamily="2" charset="2"/>
              </a:rPr>
              <a:t> the signature or “fingerprint” of the point</a:t>
            </a:r>
            <a:endParaRPr lang="en-US" dirty="0" smtClean="0"/>
          </a:p>
          <a:p>
            <a:pPr lvl="1"/>
            <a:r>
              <a:rPr lang="en-US" dirty="0" smtClean="0"/>
              <a:t>Record these data in a database</a:t>
            </a:r>
          </a:p>
          <a:p>
            <a:r>
              <a:rPr lang="en-US" dirty="0" smtClean="0"/>
              <a:t>Location lookup</a:t>
            </a:r>
          </a:p>
          <a:p>
            <a:pPr lvl="1"/>
            <a:r>
              <a:rPr lang="en-US" dirty="0" smtClean="0"/>
              <a:t>Client measures the signal strengths at its location</a:t>
            </a:r>
          </a:p>
          <a:p>
            <a:pPr lvl="1"/>
            <a:r>
              <a:rPr lang="en-US" dirty="0" smtClean="0"/>
              <a:t>Query its location based on fingerprint matching in the database</a:t>
            </a:r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Density of the survey points</a:t>
            </a:r>
          </a:p>
          <a:p>
            <a:pPr lvl="1"/>
            <a:r>
              <a:rPr lang="en-US" dirty="0" smtClean="0"/>
              <a:t>Frequency of the survey points</a:t>
            </a:r>
          </a:p>
          <a:p>
            <a:pPr lvl="1"/>
            <a:r>
              <a:rPr lang="en-US" dirty="0" smtClean="0"/>
              <a:t>Environmental changes</a:t>
            </a:r>
          </a:p>
          <a:p>
            <a:pPr lvl="1"/>
            <a:r>
              <a:rPr lang="en-US" dirty="0" smtClean="0"/>
              <a:t>Algorithms on fingerprint matching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lvl="1" indent="-742950">
              <a:buClr>
                <a:schemeClr val="accent3"/>
              </a:buClr>
              <a:buSzPct val="95000"/>
              <a:buFont typeface="+mj-lt"/>
              <a:buAutoNum type="arabicParenR"/>
            </a:pPr>
            <a:r>
              <a:rPr lang="en-US" sz="3600" dirty="0" smtClean="0"/>
              <a:t>To provide an accurate and efficient positioning and navigation platform</a:t>
            </a:r>
          </a:p>
          <a:p>
            <a:pPr marL="1017270" lvl="2" indent="-742950">
              <a:buClr>
                <a:schemeClr val="accent3"/>
              </a:buClr>
              <a:buSzPct val="95000"/>
            </a:pPr>
            <a:r>
              <a:rPr lang="en-US" sz="3200" dirty="0" smtClean="0"/>
              <a:t>Accurate and efficient position estimation</a:t>
            </a:r>
          </a:p>
          <a:p>
            <a:pPr marL="1017270" lvl="2" indent="-742950">
              <a:buClr>
                <a:schemeClr val="accent3"/>
              </a:buClr>
              <a:buSzPct val="95000"/>
            </a:pPr>
            <a:r>
              <a:rPr lang="en-US" sz="3200" dirty="0" smtClean="0"/>
              <a:t>Novel fusion technique on various position </a:t>
            </a:r>
            <a:r>
              <a:rPr lang="en-US" sz="3200" dirty="0"/>
              <a:t>estimators</a:t>
            </a:r>
          </a:p>
          <a:p>
            <a:pPr marL="1017270" lvl="2" indent="-742950">
              <a:buClr>
                <a:schemeClr val="accent3"/>
              </a:buClr>
              <a:buSzPct val="95000"/>
            </a:pPr>
            <a:r>
              <a:rPr lang="en-US" sz="3200" dirty="0" smtClean="0"/>
              <a:t>Open API for spatial enquiries</a:t>
            </a:r>
          </a:p>
          <a:p>
            <a:pPr marL="742950" lvl="1" indent="-742950">
              <a:buClr>
                <a:schemeClr val="accent3"/>
              </a:buClr>
              <a:buSzPct val="95000"/>
              <a:buFont typeface="+mj-lt"/>
              <a:buAutoNum type="arabicParenR"/>
            </a:pPr>
            <a:r>
              <a:rPr lang="en-US" sz="3600" dirty="0" smtClean="0"/>
              <a:t>To reduce measurement overhead for WiFi-based fingerprinting</a:t>
            </a:r>
          </a:p>
          <a:p>
            <a:pPr marL="1017270" lvl="2" indent="-742950">
              <a:buClr>
                <a:schemeClr val="accent3"/>
              </a:buClr>
              <a:buSzPct val="95000"/>
            </a:pPr>
            <a:r>
              <a:rPr lang="en-US" sz="3200" dirty="0" smtClean="0"/>
              <a:t>Sparse survey points</a:t>
            </a:r>
          </a:p>
          <a:p>
            <a:pPr marL="1017270" lvl="2" indent="-742950">
              <a:buClr>
                <a:schemeClr val="accent3"/>
              </a:buClr>
              <a:buSzPct val="95000"/>
            </a:pPr>
            <a:r>
              <a:rPr lang="en-US" sz="3200" dirty="0" smtClean="0"/>
              <a:t>Environmentally adaptive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42950" lvl="1" indent="-742950">
              <a:buClr>
                <a:schemeClr val="accent3"/>
              </a:buClr>
              <a:buSzPct val="95000"/>
              <a:buFont typeface="+mj-lt"/>
              <a:buAutoNum type="arabicParenR" startAt="3"/>
            </a:pPr>
            <a:r>
              <a:rPr lang="en-US" sz="4600" dirty="0"/>
              <a:t>To design and develop </a:t>
            </a:r>
            <a:r>
              <a:rPr lang="en-US" sz="4600" dirty="0" smtClean="0"/>
              <a:t>mobile app for  indoor localization, tracking and navigation system</a:t>
            </a:r>
          </a:p>
          <a:p>
            <a:pPr marL="788670" lvl="2" indent="-514350">
              <a:buClr>
                <a:schemeClr val="accent3"/>
              </a:buClr>
              <a:buSzPct val="95000"/>
            </a:pPr>
            <a:r>
              <a:rPr lang="en-US" sz="3400" dirty="0" smtClean="0"/>
              <a:t>Run </a:t>
            </a:r>
            <a:r>
              <a:rPr lang="en-US" sz="3400" dirty="0"/>
              <a:t>in various mobile platform.  </a:t>
            </a:r>
            <a:r>
              <a:rPr lang="en-US" sz="3400" dirty="0" smtClean="0"/>
              <a:t>(Initially </a:t>
            </a:r>
            <a:r>
              <a:rPr lang="en-US" sz="3400" dirty="0"/>
              <a:t>Android, then </a:t>
            </a:r>
            <a:r>
              <a:rPr lang="en-US" sz="3400" dirty="0" err="1"/>
              <a:t>iOS</a:t>
            </a:r>
            <a:r>
              <a:rPr lang="en-US" sz="3400" dirty="0"/>
              <a:t> and </a:t>
            </a:r>
            <a:r>
              <a:rPr lang="en-US" sz="3400" dirty="0" smtClean="0"/>
              <a:t>others)</a:t>
            </a:r>
          </a:p>
          <a:p>
            <a:pPr marL="788670" lvl="2" indent="-514350">
              <a:buClr>
                <a:schemeClr val="accent3"/>
              </a:buClr>
              <a:buSzPct val="95000"/>
            </a:pPr>
            <a:r>
              <a:rPr lang="en-US" sz="3400" dirty="0" smtClean="0"/>
              <a:t>Capable of:</a:t>
            </a:r>
          </a:p>
          <a:p>
            <a:pPr lvl="2"/>
            <a:r>
              <a:rPr lang="en-US" sz="3100" dirty="0" smtClean="0"/>
              <a:t>Locating user’s current indoor spatial location</a:t>
            </a:r>
          </a:p>
          <a:p>
            <a:pPr lvl="2"/>
            <a:r>
              <a:rPr lang="en-US" sz="3100" dirty="0" smtClean="0"/>
              <a:t>Determining an optimal route to the destination</a:t>
            </a:r>
          </a:p>
          <a:p>
            <a:pPr lvl="2"/>
            <a:r>
              <a:rPr lang="en-US" sz="3100" dirty="0" smtClean="0"/>
              <a:t>Providing real-time navigation guide</a:t>
            </a:r>
          </a:p>
          <a:p>
            <a:pPr lvl="2"/>
            <a:r>
              <a:rPr lang="en-US" sz="3100" dirty="0" smtClean="0"/>
              <a:t>Enabling targeted services and advertisement</a:t>
            </a:r>
          </a:p>
          <a:p>
            <a:pPr lvl="2"/>
            <a:r>
              <a:rPr lang="en-US" sz="3100" dirty="0" smtClean="0"/>
              <a:t>Offering easy user interface</a:t>
            </a:r>
          </a:p>
          <a:p>
            <a:pPr lvl="2"/>
            <a:r>
              <a:rPr lang="en-US" sz="3100" dirty="0" smtClean="0"/>
              <a:t>Plug-and-play applications through downloading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Components and Features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Core technology:</a:t>
            </a:r>
          </a:p>
          <a:p>
            <a:pPr lvl="1"/>
            <a:r>
              <a:rPr lang="en-US" dirty="0" smtClean="0"/>
              <a:t>Accurate location estimation cross multi-floors and multi-buildings</a:t>
            </a:r>
          </a:p>
          <a:p>
            <a:pPr lvl="1"/>
            <a:r>
              <a:rPr lang="en-US" dirty="0" smtClean="0"/>
              <a:t>Environmentally adaptive WiFi-based fingerprinting</a:t>
            </a:r>
          </a:p>
          <a:p>
            <a:pPr lvl="1"/>
            <a:r>
              <a:rPr lang="en-US" dirty="0" smtClean="0"/>
              <a:t>Digital map and map matching</a:t>
            </a:r>
          </a:p>
          <a:p>
            <a:pPr lvl="1"/>
            <a:r>
              <a:rPr lang="en-US" dirty="0" smtClean="0"/>
              <a:t>Optimal 3D route selection algorithm</a:t>
            </a:r>
          </a:p>
          <a:p>
            <a:r>
              <a:rPr lang="en-US" dirty="0" smtClean="0"/>
              <a:t>Database data:</a:t>
            </a:r>
          </a:p>
          <a:p>
            <a:pPr lvl="1"/>
            <a:r>
              <a:rPr lang="en-US" dirty="0" smtClean="0"/>
              <a:t>Map information;</a:t>
            </a:r>
          </a:p>
          <a:p>
            <a:pPr lvl="1"/>
            <a:r>
              <a:rPr lang="en-US" dirty="0" smtClean="0"/>
              <a:t>WiFi fingerprinting  measurements;</a:t>
            </a:r>
          </a:p>
          <a:p>
            <a:pPr lvl="1"/>
            <a:r>
              <a:rPr lang="en-US" dirty="0" smtClean="0"/>
              <a:t>Content data (e.g., flight info and shop promotions).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Component and Features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experience</a:t>
            </a:r>
          </a:p>
          <a:p>
            <a:pPr lvl="1"/>
            <a:r>
              <a:rPr lang="en-US" dirty="0" smtClean="0"/>
              <a:t>Destination selection</a:t>
            </a:r>
          </a:p>
          <a:p>
            <a:pPr lvl="1"/>
            <a:r>
              <a:rPr lang="en-US" dirty="0" smtClean="0"/>
              <a:t>Navigation guidance</a:t>
            </a:r>
          </a:p>
          <a:p>
            <a:pPr lvl="1"/>
            <a:r>
              <a:rPr lang="en-US" dirty="0" smtClean="0"/>
              <a:t>Event alert</a:t>
            </a:r>
          </a:p>
          <a:p>
            <a:pPr lvl="1"/>
            <a:r>
              <a:rPr lang="en-US" dirty="0" smtClean="0"/>
              <a:t>Ads or current promotions</a:t>
            </a:r>
          </a:p>
          <a:p>
            <a:r>
              <a:rPr lang="en-US" dirty="0" smtClean="0"/>
              <a:t>Managerial and monitoring </a:t>
            </a:r>
          </a:p>
          <a:p>
            <a:pPr lvl="1"/>
            <a:r>
              <a:rPr lang="en-US" dirty="0" smtClean="0"/>
              <a:t>Easy and secure installation</a:t>
            </a:r>
          </a:p>
          <a:p>
            <a:pPr lvl="1"/>
            <a:r>
              <a:rPr lang="en-US" dirty="0" smtClean="0"/>
              <a:t>Non-intrusive to existing infrastructure</a:t>
            </a:r>
          </a:p>
          <a:p>
            <a:pPr lvl="1"/>
            <a:r>
              <a:rPr lang="en-US" dirty="0" smtClean="0"/>
              <a:t>Minimum overhead to current wireless load</a:t>
            </a:r>
          </a:p>
          <a:p>
            <a:pPr lvl="1"/>
            <a:r>
              <a:rPr lang="en-US" dirty="0" smtClean="0"/>
              <a:t>LBS data analysis</a:t>
            </a:r>
          </a:p>
          <a:p>
            <a:pPr lvl="1"/>
            <a:r>
              <a:rPr lang="en-US" dirty="0" smtClean="0"/>
              <a:t>Low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10273</TotalTime>
  <Words>574</Words>
  <Application>Microsoft Office PowerPoint</Application>
  <PresentationFormat>On-screen Show (4:3)</PresentationFormat>
  <Paragraphs>118</Paragraphs>
  <Slides>12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Indoor Localization, Tracking and Navigation</vt:lpstr>
      <vt:lpstr>Project Background</vt:lpstr>
      <vt:lpstr>Meeting the Localization Challenges</vt:lpstr>
      <vt:lpstr> Innovating a WiFi-Based Indoor Localization System</vt:lpstr>
      <vt:lpstr>Wi-Fi Fingerprinting</vt:lpstr>
      <vt:lpstr>Project Scope</vt:lpstr>
      <vt:lpstr>Project Scope (cont.) </vt:lpstr>
      <vt:lpstr>Design Components and Features (I)</vt:lpstr>
      <vt:lpstr>Design Component and Features (II)</vt:lpstr>
      <vt:lpstr>Reducing Measurements with Crowd Sourcing</vt:lpstr>
      <vt:lpstr>Our Chameleon System (New)</vt:lpstr>
      <vt:lpstr>Simulation setup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Way Finder</dc:title>
  <dc:creator>CHAN Shueng-Han Gary</dc:creator>
  <cp:lastModifiedBy>Henry</cp:lastModifiedBy>
  <cp:revision>527</cp:revision>
  <dcterms:created xsi:type="dcterms:W3CDTF">2006-08-16T00:00:00Z</dcterms:created>
  <dcterms:modified xsi:type="dcterms:W3CDTF">2013-03-11T00:44:32Z</dcterms:modified>
</cp:coreProperties>
</file>