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46133"/>
            <a:ext cx="10363200" cy="350181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82989"/>
            <a:ext cx="9144000" cy="242845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0F6-45A2-4122-B979-DED8EC75C4F0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2EA2-EF0E-44F2-BA6F-3F713EBD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7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0F6-45A2-4122-B979-DED8EC75C4F0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2EA2-EF0E-44F2-BA6F-3F713EBD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5517"/>
            <a:ext cx="262890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35517"/>
            <a:ext cx="773430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0F6-45A2-4122-B979-DED8EC75C4F0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2EA2-EF0E-44F2-BA6F-3F713EBD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0F6-45A2-4122-B979-DED8EC75C4F0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2EA2-EF0E-44F2-BA6F-3F713EBD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7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507618"/>
            <a:ext cx="10515600" cy="418401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731215"/>
            <a:ext cx="10515600" cy="22002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0F6-45A2-4122-B979-DED8EC75C4F0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2EA2-EF0E-44F2-BA6F-3F713EBD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7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677584"/>
            <a:ext cx="51816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677584"/>
            <a:ext cx="51816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0F6-45A2-4122-B979-DED8EC75C4F0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2EA2-EF0E-44F2-BA6F-3F713EBD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5519"/>
            <a:ext cx="1051560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465706"/>
            <a:ext cx="5157787" cy="120840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674110"/>
            <a:ext cx="5157787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465706"/>
            <a:ext cx="5183188" cy="120840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674110"/>
            <a:ext cx="518318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0F6-45A2-4122-B979-DED8EC75C4F0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2EA2-EF0E-44F2-BA6F-3F713EBD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8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0F6-45A2-4122-B979-DED8EC75C4F0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2EA2-EF0E-44F2-BA6F-3F713EBD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7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0F6-45A2-4122-B979-DED8EC75C4F0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2EA2-EF0E-44F2-BA6F-3F713EBD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7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560"/>
            <a:ext cx="3932237" cy="2346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48226"/>
            <a:ext cx="6172200" cy="71479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55903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0F6-45A2-4122-B979-DED8EC75C4F0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2EA2-EF0E-44F2-BA6F-3F713EBD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9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560"/>
            <a:ext cx="3932237" cy="2346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448226"/>
            <a:ext cx="6172200" cy="714798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55903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0F6-45A2-4122-B979-DED8EC75C4F0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2EA2-EF0E-44F2-BA6F-3F713EBD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4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5519"/>
            <a:ext cx="105156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77584"/>
            <a:ext cx="105156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322649"/>
            <a:ext cx="2743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920F6-45A2-4122-B979-DED8EC75C4F0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322649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322649"/>
            <a:ext cx="2743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82EA2-EF0E-44F2-BA6F-3F713EBD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6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F7282D-996B-4282-AF25-50B5B704A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187" y="7298760"/>
            <a:ext cx="1860183" cy="16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cial network graph - Adobe Support Community - 10877534">
            <a:extLst>
              <a:ext uri="{FF2B5EF4-FFF2-40B4-BE49-F238E27FC236}">
                <a16:creationId xmlns:a16="http://schemas.microsoft.com/office/drawing/2014/main" id="{E2C6A247-B089-419A-B8BF-23A8FBC9F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99" y="7212612"/>
            <a:ext cx="1609019" cy="154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AB2E49-3E20-48DA-B9C2-A5AD359F4C87}"/>
              </a:ext>
            </a:extLst>
          </p:cNvPr>
          <p:cNvGrpSpPr/>
          <p:nvPr/>
        </p:nvGrpSpPr>
        <p:grpSpPr>
          <a:xfrm>
            <a:off x="270350" y="1811400"/>
            <a:ext cx="2934719" cy="1691075"/>
            <a:chOff x="497347" y="146964"/>
            <a:chExt cx="3462257" cy="1995058"/>
          </a:xfrm>
        </p:grpSpPr>
        <p:pic>
          <p:nvPicPr>
            <p:cNvPr id="1030" name="Picture 6" descr="Amazon.com: Spotify Music: Appstore for Android">
              <a:extLst>
                <a:ext uri="{FF2B5EF4-FFF2-40B4-BE49-F238E27FC236}">
                  <a16:creationId xmlns:a16="http://schemas.microsoft.com/office/drawing/2014/main" id="{90D27D20-6BD2-4A73-A5C7-55D3D9713C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365" y="476501"/>
              <a:ext cx="741370" cy="741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DBD810E-620A-47F8-9B27-0CDBB8C5F2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2215" y="313387"/>
              <a:ext cx="889130" cy="588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MusicBrainz Datomic – Nextjournal">
              <a:extLst>
                <a:ext uri="{FF2B5EF4-FFF2-40B4-BE49-F238E27FC236}">
                  <a16:creationId xmlns:a16="http://schemas.microsoft.com/office/drawing/2014/main" id="{0F8A11D6-D186-4A10-B31F-7C70C2F7E0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53" y="1424460"/>
              <a:ext cx="1784576" cy="457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Wikipedia">
              <a:extLst>
                <a:ext uri="{FF2B5EF4-FFF2-40B4-BE49-F238E27FC236}">
                  <a16:creationId xmlns:a16="http://schemas.microsoft.com/office/drawing/2014/main" id="{F0C7A9A8-D225-4B78-B767-7AE9755868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160" y="463815"/>
              <a:ext cx="837968" cy="766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68D5E6-FAEC-4C0E-B513-A87026D0F7DA}"/>
                </a:ext>
              </a:extLst>
            </p:cNvPr>
            <p:cNvSpPr/>
            <p:nvPr/>
          </p:nvSpPr>
          <p:spPr>
            <a:xfrm>
              <a:off x="497347" y="146964"/>
              <a:ext cx="3462257" cy="1995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Welcome! | Million Song Dataset">
              <a:extLst>
                <a:ext uri="{FF2B5EF4-FFF2-40B4-BE49-F238E27FC236}">
                  <a16:creationId xmlns:a16="http://schemas.microsoft.com/office/drawing/2014/main" id="{89915096-FEC9-4408-8FEE-F4897C4CB6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2215" y="1068369"/>
              <a:ext cx="891060" cy="89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C14BC1-EC6F-45A7-8FDF-C49FBEF86C48}"/>
              </a:ext>
            </a:extLst>
          </p:cNvPr>
          <p:cNvSpPr txBox="1"/>
          <p:nvPr/>
        </p:nvSpPr>
        <p:spPr>
          <a:xfrm>
            <a:off x="1060010" y="3590795"/>
            <a:ext cx="1414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Data Sources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ACB961F-1466-4A28-B381-2FED63975E5C}"/>
              </a:ext>
            </a:extLst>
          </p:cNvPr>
          <p:cNvGrpSpPr/>
          <p:nvPr/>
        </p:nvGrpSpPr>
        <p:grpSpPr>
          <a:xfrm>
            <a:off x="4909377" y="3390491"/>
            <a:ext cx="964444" cy="690076"/>
            <a:chOff x="5078624" y="3431674"/>
            <a:chExt cx="964444" cy="690076"/>
          </a:xfrm>
        </p:grpSpPr>
        <p:pic>
          <p:nvPicPr>
            <p:cNvPr id="1044" name="Picture 20" descr="printable images musical notes | Universal PLS4.60 60W laser w/Rotary |  Song notes, Music notes, Music note cake">
              <a:extLst>
                <a:ext uri="{FF2B5EF4-FFF2-40B4-BE49-F238E27FC236}">
                  <a16:creationId xmlns:a16="http://schemas.microsoft.com/office/drawing/2014/main" id="{22727FB8-BEDB-411D-93ED-CE55B8CD3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570" y="3578015"/>
              <a:ext cx="485316" cy="485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Flowchart: Multidocument 14">
              <a:extLst>
                <a:ext uri="{FF2B5EF4-FFF2-40B4-BE49-F238E27FC236}">
                  <a16:creationId xmlns:a16="http://schemas.microsoft.com/office/drawing/2014/main" id="{A3E1D29F-5369-414B-A82D-79A08E7414B0}"/>
                </a:ext>
              </a:extLst>
            </p:cNvPr>
            <p:cNvSpPr/>
            <p:nvPr/>
          </p:nvSpPr>
          <p:spPr>
            <a:xfrm>
              <a:off x="5078624" y="3431674"/>
              <a:ext cx="964444" cy="690076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4CE8CC1-0F31-4BF9-93B4-A0DC8D8398AE}"/>
              </a:ext>
            </a:extLst>
          </p:cNvPr>
          <p:cNvSpPr txBox="1"/>
          <p:nvPr/>
        </p:nvSpPr>
        <p:spPr>
          <a:xfrm>
            <a:off x="4102552" y="4190613"/>
            <a:ext cx="257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High-Level Acoustic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EFE8A3-0803-414D-A16F-0647C92458EF}"/>
              </a:ext>
            </a:extLst>
          </p:cNvPr>
          <p:cNvSpPr txBox="1"/>
          <p:nvPr/>
        </p:nvSpPr>
        <p:spPr>
          <a:xfrm>
            <a:off x="828233" y="8853216"/>
            <a:ext cx="1578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Music Industry Social Network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3FE20C-4EE4-49AE-8EC0-2938F1EEA811}"/>
              </a:ext>
            </a:extLst>
          </p:cNvPr>
          <p:cNvSpPr txBox="1"/>
          <p:nvPr/>
        </p:nvSpPr>
        <p:spPr>
          <a:xfrm>
            <a:off x="4259834" y="9068659"/>
            <a:ext cx="2004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Graph Autoencoder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9DB185-D3D9-42FC-926C-5E01617BCAFB}"/>
              </a:ext>
            </a:extLst>
          </p:cNvPr>
          <p:cNvCxnSpPr>
            <a:cxnSpLocks/>
          </p:cNvCxnSpPr>
          <p:nvPr/>
        </p:nvCxnSpPr>
        <p:spPr>
          <a:xfrm>
            <a:off x="2827758" y="7987197"/>
            <a:ext cx="945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6247CA-8D72-487E-B4D8-855DEA32FED3}"/>
              </a:ext>
            </a:extLst>
          </p:cNvPr>
          <p:cNvCxnSpPr>
            <a:cxnSpLocks/>
          </p:cNvCxnSpPr>
          <p:nvPr/>
        </p:nvCxnSpPr>
        <p:spPr>
          <a:xfrm>
            <a:off x="1594878" y="3915531"/>
            <a:ext cx="0" cy="75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9617A86-7D2A-4D78-916E-DCF5ED461359}"/>
              </a:ext>
            </a:extLst>
          </p:cNvPr>
          <p:cNvGrpSpPr/>
          <p:nvPr/>
        </p:nvGrpSpPr>
        <p:grpSpPr>
          <a:xfrm>
            <a:off x="394981" y="4910819"/>
            <a:ext cx="2578093" cy="1019896"/>
            <a:chOff x="347372" y="4974192"/>
            <a:chExt cx="2578093" cy="1019896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C1C90ED-9EB9-4B52-B56A-0477E86C2AA2}"/>
                </a:ext>
              </a:extLst>
            </p:cNvPr>
            <p:cNvGrpSpPr/>
            <p:nvPr/>
          </p:nvGrpSpPr>
          <p:grpSpPr>
            <a:xfrm>
              <a:off x="1121909" y="4974192"/>
              <a:ext cx="964444" cy="690076"/>
              <a:chOff x="1121909" y="4974192"/>
              <a:chExt cx="964444" cy="690076"/>
            </a:xfrm>
          </p:grpSpPr>
          <p:pic>
            <p:nvPicPr>
              <p:cNvPr id="1040" name="Picture 16" descr="Group of people icon Royalty Free Vector Image">
                <a:extLst>
                  <a:ext uri="{FF2B5EF4-FFF2-40B4-BE49-F238E27FC236}">
                    <a16:creationId xmlns:a16="http://schemas.microsoft.com/office/drawing/2014/main" id="{06F2C2C6-63E9-4F8B-8DBA-3CE897C4B9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119" b="29653"/>
              <a:stretch/>
            </p:blipFill>
            <p:spPr bwMode="auto">
              <a:xfrm>
                <a:off x="1212055" y="5198343"/>
                <a:ext cx="715490" cy="3413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Flowchart: Multidocument 30">
                <a:extLst>
                  <a:ext uri="{FF2B5EF4-FFF2-40B4-BE49-F238E27FC236}">
                    <a16:creationId xmlns:a16="http://schemas.microsoft.com/office/drawing/2014/main" id="{5C627B2C-68E1-458E-8AEE-1BF940E907C6}"/>
                  </a:ext>
                </a:extLst>
              </p:cNvPr>
              <p:cNvSpPr/>
              <p:nvPr/>
            </p:nvSpPr>
            <p:spPr>
              <a:xfrm>
                <a:off x="1121909" y="4974192"/>
                <a:ext cx="964444" cy="690076"/>
              </a:xfrm>
              <a:prstGeom prst="flowChartMulti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02B95F-50B2-4C66-A39C-9477F3EB0521}"/>
                </a:ext>
              </a:extLst>
            </p:cNvPr>
            <p:cNvSpPr txBox="1"/>
            <p:nvPr/>
          </p:nvSpPr>
          <p:spPr>
            <a:xfrm>
              <a:off x="347372" y="5686311"/>
              <a:ext cx="2578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Song Collaborator Data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46521B-DB24-471B-8229-B0AF912366C2}"/>
              </a:ext>
            </a:extLst>
          </p:cNvPr>
          <p:cNvCxnSpPr>
            <a:cxnSpLocks/>
          </p:cNvCxnSpPr>
          <p:nvPr/>
        </p:nvCxnSpPr>
        <p:spPr>
          <a:xfrm flipH="1">
            <a:off x="1610245" y="6081860"/>
            <a:ext cx="14328" cy="90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248D94-39FF-4A0F-9D61-EC1125307287}"/>
              </a:ext>
            </a:extLst>
          </p:cNvPr>
          <p:cNvCxnSpPr>
            <a:cxnSpLocks/>
          </p:cNvCxnSpPr>
          <p:nvPr/>
        </p:nvCxnSpPr>
        <p:spPr>
          <a:xfrm flipV="1">
            <a:off x="5265570" y="6487818"/>
            <a:ext cx="0" cy="58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0815337-F397-4FF7-9FDE-1770D761C7AC}"/>
              </a:ext>
            </a:extLst>
          </p:cNvPr>
          <p:cNvSpPr txBox="1"/>
          <p:nvPr/>
        </p:nvSpPr>
        <p:spPr>
          <a:xfrm>
            <a:off x="3992724" y="5909821"/>
            <a:ext cx="2578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Feature Vectors for Music Industry Collaborators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F134E03-564F-43C0-95E4-BE7714AD036B}"/>
              </a:ext>
            </a:extLst>
          </p:cNvPr>
          <p:cNvCxnSpPr>
            <a:cxnSpLocks/>
          </p:cNvCxnSpPr>
          <p:nvPr/>
        </p:nvCxnSpPr>
        <p:spPr>
          <a:xfrm>
            <a:off x="6314084" y="3687630"/>
            <a:ext cx="2381818" cy="986539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A23698D-1BCE-4765-8A80-2045C170FB06}"/>
              </a:ext>
            </a:extLst>
          </p:cNvPr>
          <p:cNvCxnSpPr>
            <a:cxnSpLocks/>
          </p:cNvCxnSpPr>
          <p:nvPr/>
        </p:nvCxnSpPr>
        <p:spPr>
          <a:xfrm flipV="1">
            <a:off x="6314084" y="4905534"/>
            <a:ext cx="2381818" cy="570790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D26A9ADC-D09A-4D83-BABA-728E058B4907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16200000">
            <a:off x="8182593" y="3762234"/>
            <a:ext cx="3174281" cy="196535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74451F0-4DB4-41C7-B125-D0F48CDF894D}"/>
              </a:ext>
            </a:extLst>
          </p:cNvPr>
          <p:cNvSpPr txBox="1"/>
          <p:nvPr/>
        </p:nvSpPr>
        <p:spPr>
          <a:xfrm>
            <a:off x="7852555" y="6377367"/>
            <a:ext cx="2876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Hit Predictor Neural Network</a:t>
            </a:r>
          </a:p>
        </p:txBody>
      </p:sp>
      <p:sp>
        <p:nvSpPr>
          <p:cNvPr id="70" name="Star: 5 Points 69">
            <a:extLst>
              <a:ext uri="{FF2B5EF4-FFF2-40B4-BE49-F238E27FC236}">
                <a16:creationId xmlns:a16="http://schemas.microsoft.com/office/drawing/2014/main" id="{E12457EB-DC5F-4047-82B6-161937366F8B}"/>
              </a:ext>
            </a:extLst>
          </p:cNvPr>
          <p:cNvSpPr/>
          <p:nvPr/>
        </p:nvSpPr>
        <p:spPr>
          <a:xfrm>
            <a:off x="11023425" y="4002879"/>
            <a:ext cx="607384" cy="572592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id="{6647245D-6A4F-4D44-837A-DE28B643674A}"/>
              </a:ext>
            </a:extLst>
          </p:cNvPr>
          <p:cNvSpPr/>
          <p:nvPr/>
        </p:nvSpPr>
        <p:spPr>
          <a:xfrm>
            <a:off x="11023425" y="4955821"/>
            <a:ext cx="607384" cy="572592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E7F1AC-4AF5-4A99-A35C-D8B627A9B718}"/>
              </a:ext>
            </a:extLst>
          </p:cNvPr>
          <p:cNvSpPr txBox="1"/>
          <p:nvPr/>
        </p:nvSpPr>
        <p:spPr>
          <a:xfrm>
            <a:off x="11137199" y="4628537"/>
            <a:ext cx="367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5246B7-C499-4F79-85B6-D0CDD65B1167}"/>
              </a:ext>
            </a:extLst>
          </p:cNvPr>
          <p:cNvSpPr txBox="1"/>
          <p:nvPr/>
        </p:nvSpPr>
        <p:spPr>
          <a:xfrm>
            <a:off x="10761751" y="5646112"/>
            <a:ext cx="1118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Hit Prediction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05A9F0D-32C9-4689-8732-070321EB80B5}"/>
              </a:ext>
            </a:extLst>
          </p:cNvPr>
          <p:cNvCxnSpPr>
            <a:cxnSpLocks/>
          </p:cNvCxnSpPr>
          <p:nvPr/>
        </p:nvCxnSpPr>
        <p:spPr>
          <a:xfrm>
            <a:off x="3520814" y="2451345"/>
            <a:ext cx="1857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5BBE293-5D03-48A9-98D9-C13E95D1009E}"/>
              </a:ext>
            </a:extLst>
          </p:cNvPr>
          <p:cNvCxnSpPr>
            <a:cxnSpLocks/>
          </p:cNvCxnSpPr>
          <p:nvPr/>
        </p:nvCxnSpPr>
        <p:spPr>
          <a:xfrm>
            <a:off x="5378038" y="2451345"/>
            <a:ext cx="0" cy="70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79BC3CF-0F55-41E7-9783-C2915EE21FD0}"/>
              </a:ext>
            </a:extLst>
          </p:cNvPr>
          <p:cNvGrpSpPr/>
          <p:nvPr/>
        </p:nvGrpSpPr>
        <p:grpSpPr>
          <a:xfrm>
            <a:off x="4785299" y="5121633"/>
            <a:ext cx="1039209" cy="690077"/>
            <a:chOff x="4785299" y="5121633"/>
            <a:chExt cx="1039209" cy="690077"/>
          </a:xfrm>
        </p:grpSpPr>
        <p:sp>
          <p:nvSpPr>
            <p:cNvPr id="59" name="Flowchart: Multidocument 58">
              <a:extLst>
                <a:ext uri="{FF2B5EF4-FFF2-40B4-BE49-F238E27FC236}">
                  <a16:creationId xmlns:a16="http://schemas.microsoft.com/office/drawing/2014/main" id="{5021982E-2599-463A-B203-229729D02D1D}"/>
                </a:ext>
              </a:extLst>
            </p:cNvPr>
            <p:cNvSpPr/>
            <p:nvPr/>
          </p:nvSpPr>
          <p:spPr>
            <a:xfrm>
              <a:off x="4860064" y="5121633"/>
              <a:ext cx="964444" cy="690077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45E7915-75E4-4552-9287-4423EE6E7517}"/>
                </a:ext>
              </a:extLst>
            </p:cNvPr>
            <p:cNvSpPr txBox="1"/>
            <p:nvPr/>
          </p:nvSpPr>
          <p:spPr>
            <a:xfrm>
              <a:off x="4785299" y="5310834"/>
              <a:ext cx="964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Consolas" panose="020B0609020204030204" pitchFamily="49" charset="0"/>
                </a:rPr>
                <a:t>0.5, 0.72, 0.82, 0.99…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7F44EAD-1D55-423B-BF04-4F99E4111B17}"/>
              </a:ext>
            </a:extLst>
          </p:cNvPr>
          <p:cNvSpPr txBox="1"/>
          <p:nvPr/>
        </p:nvSpPr>
        <p:spPr>
          <a:xfrm>
            <a:off x="3109420" y="390399"/>
            <a:ext cx="61844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Improving Hit Song Prediction Networks with Musician Co-Collaboration Network Data</a:t>
            </a:r>
          </a:p>
        </p:txBody>
      </p:sp>
    </p:spTree>
    <p:extLst>
      <p:ext uri="{BB962C8B-B14F-4D97-AF65-F5344CB8AC3E}">
        <p14:creationId xmlns:p14="http://schemas.microsoft.com/office/powerpoint/2010/main" val="354678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45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Hubbard</dc:creator>
  <cp:lastModifiedBy>Trevor Hubbard</cp:lastModifiedBy>
  <cp:revision>5</cp:revision>
  <dcterms:created xsi:type="dcterms:W3CDTF">2020-10-04T02:29:17Z</dcterms:created>
  <dcterms:modified xsi:type="dcterms:W3CDTF">2020-10-04T03:14:44Z</dcterms:modified>
</cp:coreProperties>
</file>