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8" r:id="rId3"/>
    <p:sldId id="259" r:id="rId4"/>
    <p:sldId id="260" r:id="rId5"/>
    <p:sldId id="261" r:id="rId6"/>
    <p:sldId id="262" r:id="rId7"/>
    <p:sldId id="263" r:id="rId8"/>
    <p:sldId id="264" r:id="rId9"/>
    <p:sldId id="265"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7cbfedfdd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7cbfedfdd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7cbfedfdd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7cbfedfdd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7cbfedfdd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7cbfedfdd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7cbfedfdd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7cbfedfd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63eed823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63eed82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63eed823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63eed823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64082bda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64082bd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64082bda3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64082bd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10564ca2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10564ca2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hyperlink" Target="https://www.youtube.com/watch?v=A0kDqPCi1fU" TargetMode="Externa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hyperlink" Target="https://fortunedotcom.files.wordpress.com/2017/04/gettyimages-157418272.jpg" TargetMode="Externa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hyperlink" Target="https://i.cbc.ca/1.4986551.1548087152!/fileImage/httpImage/image.jpg_gen/derivatives/16x9_780/smile-emoji.jp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pbs.twimg.com/profile_images/596511405999661056/f04wv26A_400x400.jpg"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hyperlink" Target="https://upload.wikimedia.org/wikipedia/commons/7/76/Sympathetic_Face.jpg"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slide" Target="slide4.xml"/></Relationships>
</file>

<file path=ppt/slides/_rels/slide8.xml.rels><?xml version="1.0" encoding="UTF-8" standalone="yes"?>
<Relationships xmlns="http://schemas.openxmlformats.org/package/2006/relationships"><Relationship Id="rId3" Type="http://schemas.openxmlformats.org/officeDocument/2006/relationships/hyperlink" Target="https://i.imgur.com/R9Gu3Ry.png"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slide" Target="slide4.xml"/><Relationship Id="rId4" Type="http://schemas.openxmlformats.org/officeDocument/2006/relationships/hyperlink" Target="https://www.fda.gov/NewsEvents/Newsroom/FDAInBrief/ucm623624.htm" TargetMode="Externa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6165900" y="0"/>
            <a:ext cx="2978100" cy="84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AA84F"/>
                </a:solidFill>
              </a:rPr>
              <a:t>Green text will describe the overall purpose of this particular storyboard in relation to the game!</a:t>
            </a:r>
            <a:endParaRPr>
              <a:solidFill>
                <a:srgbClr val="6AA84F"/>
              </a:solidFill>
            </a:endParaRPr>
          </a:p>
        </p:txBody>
      </p:sp>
      <p:sp>
        <p:nvSpPr>
          <p:cNvPr id="55" name="Google Shape;55;p13"/>
          <p:cNvSpPr txBox="1"/>
          <p:nvPr/>
        </p:nvSpPr>
        <p:spPr>
          <a:xfrm>
            <a:off x="1942200" y="847200"/>
            <a:ext cx="5167500" cy="182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Trevor: </a:t>
            </a:r>
            <a:r>
              <a:rPr lang="en" i="1"/>
              <a:t>“In order to jumpstart the process of making these, I’m going to use the format Professor Trim mentioned in her document. Once I have a little more time, I’m going to try and look into some of the storyboarding techniques used by narrative game developers (like Telltale, Dontnod, or Quantic Dream). This black italicized text describes any key dialogue that happens in the scene - unitalicized text will be similar to stage directions in a play, describing the scene.” </a:t>
            </a:r>
            <a:endParaRPr i="1"/>
          </a:p>
        </p:txBody>
      </p:sp>
      <p:sp>
        <p:nvSpPr>
          <p:cNvPr id="56" name="Google Shape;56;p13"/>
          <p:cNvSpPr txBox="1"/>
          <p:nvPr/>
        </p:nvSpPr>
        <p:spPr>
          <a:xfrm>
            <a:off x="1788900" y="2751600"/>
            <a:ext cx="5566200" cy="104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1155CC"/>
                </a:solidFill>
              </a:rPr>
              <a:t>POTENTIAL ACTIONS: </a:t>
            </a:r>
            <a:endParaRPr b="1">
              <a:solidFill>
                <a:srgbClr val="1155CC"/>
              </a:solidFill>
            </a:endParaRPr>
          </a:p>
          <a:p>
            <a:pPr marL="0" lvl="0" indent="0" algn="ctr" rtl="0">
              <a:spcBef>
                <a:spcPts val="0"/>
              </a:spcBef>
              <a:spcAft>
                <a:spcPts val="0"/>
              </a:spcAft>
              <a:buNone/>
            </a:pPr>
            <a:endParaRPr b="1">
              <a:solidFill>
                <a:srgbClr val="1155CC"/>
              </a:solidFill>
            </a:endParaRPr>
          </a:p>
          <a:p>
            <a:pPr marL="457200" lvl="0" indent="-317500" algn="l" rtl="0">
              <a:spcBef>
                <a:spcPts val="0"/>
              </a:spcBef>
              <a:spcAft>
                <a:spcPts val="0"/>
              </a:spcAft>
              <a:buClr>
                <a:srgbClr val="1155CC"/>
              </a:buClr>
              <a:buSzPts val="1400"/>
              <a:buChar char="➔"/>
            </a:pPr>
            <a:r>
              <a:rPr lang="en">
                <a:solidFill>
                  <a:srgbClr val="1155CC"/>
                </a:solidFill>
              </a:rPr>
              <a:t>Move onto the actual storyboarding </a:t>
            </a:r>
            <a:r>
              <a:rPr lang="en" u="sng">
                <a:solidFill>
                  <a:schemeClr val="hlink"/>
                </a:solidFill>
                <a:hlinkClick r:id="rId3" action="ppaction://hlinksldjump"/>
              </a:rPr>
              <a:t>(Board 1)</a:t>
            </a:r>
            <a:endParaRPr>
              <a:solidFill>
                <a:srgbClr val="1155CC"/>
              </a:solidFill>
            </a:endParaRPr>
          </a:p>
          <a:p>
            <a:pPr marL="457200" lvl="0" indent="-317500" algn="l" rtl="0">
              <a:spcBef>
                <a:spcPts val="0"/>
              </a:spcBef>
              <a:spcAft>
                <a:spcPts val="0"/>
              </a:spcAft>
              <a:buClr>
                <a:srgbClr val="1155CC"/>
              </a:buClr>
              <a:buSzPts val="1400"/>
              <a:buChar char="➔"/>
            </a:pPr>
            <a:r>
              <a:rPr lang="en">
                <a:solidFill>
                  <a:srgbClr val="1155CC"/>
                </a:solidFill>
              </a:rPr>
              <a:t>Close this browser and stop reading my storyboards (Exit)</a:t>
            </a:r>
            <a:endParaRPr>
              <a:solidFill>
                <a:srgbClr val="1155CC"/>
              </a:solidFill>
            </a:endParaRPr>
          </a:p>
        </p:txBody>
      </p:sp>
      <p:sp>
        <p:nvSpPr>
          <p:cNvPr id="57" name="Google Shape;57;p13"/>
          <p:cNvSpPr txBox="1"/>
          <p:nvPr/>
        </p:nvSpPr>
        <p:spPr>
          <a:xfrm>
            <a:off x="0" y="4212300"/>
            <a:ext cx="3889800" cy="93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This is a template board, introducing the format of the boards! (Red text is meant to explain the narrative significance of an event!) </a:t>
            </a:r>
            <a:endParaRPr>
              <a:solidFill>
                <a:srgbClr val="FF0000"/>
              </a:solidFill>
            </a:endParaRPr>
          </a:p>
        </p:txBody>
      </p:sp>
      <p:sp>
        <p:nvSpPr>
          <p:cNvPr id="58" name="Google Shape;58;p13"/>
          <p:cNvSpPr txBox="1"/>
          <p:nvPr/>
        </p:nvSpPr>
        <p:spPr>
          <a:xfrm>
            <a:off x="5436000" y="4212300"/>
            <a:ext cx="3708000" cy="93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9900FF"/>
                </a:solidFill>
              </a:rPr>
              <a:t>Purple text will describe what the scene looks like visually / what media is needed in order to flesh this scene out a little bit. </a:t>
            </a:r>
            <a:endParaRPr>
              <a:solidFill>
                <a:srgbClr val="9900FF"/>
              </a:solidFill>
            </a:endParaRPr>
          </a:p>
        </p:txBody>
      </p:sp>
      <p:sp>
        <p:nvSpPr>
          <p:cNvPr id="59" name="Google Shape;59;p13"/>
          <p:cNvSpPr txBox="1"/>
          <p:nvPr/>
        </p:nvSpPr>
        <p:spPr>
          <a:xfrm>
            <a:off x="0" y="0"/>
            <a:ext cx="2676000" cy="101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1C232"/>
                </a:solidFill>
              </a:rPr>
              <a:t>Any yellow text will describe which parameters could influence / might be influenced by this scene! </a:t>
            </a:r>
            <a:endParaRPr>
              <a:solidFill>
                <a:srgbClr val="F1C232"/>
              </a:solidFill>
            </a:endParaRPr>
          </a:p>
        </p:txBody>
      </p:sp>
      <p:sp>
        <p:nvSpPr>
          <p:cNvPr id="60" name="Google Shape;60;p13"/>
          <p:cNvSpPr txBox="1"/>
          <p:nvPr/>
        </p:nvSpPr>
        <p:spPr>
          <a:xfrm>
            <a:off x="0" y="1733500"/>
            <a:ext cx="1836300" cy="1435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A quick note: if any text is </a:t>
            </a:r>
            <a:r>
              <a:rPr lang="en" sz="900">
                <a:highlight>
                  <a:srgbClr val="FFC0CB"/>
                </a:highlight>
              </a:rPr>
              <a:t>highlighted in pink,</a:t>
            </a:r>
            <a:r>
              <a:rPr lang="en" sz="900"/>
              <a:t> then I need to think more about how this particular point! </a:t>
            </a:r>
            <a:endParaRPr sz="900"/>
          </a:p>
          <a:p>
            <a:pPr marL="0" lvl="0" indent="0" algn="ctr" rtl="0">
              <a:spcBef>
                <a:spcPts val="0"/>
              </a:spcBef>
              <a:spcAft>
                <a:spcPts val="0"/>
              </a:spcAft>
              <a:buNone/>
            </a:pPr>
            <a:endParaRPr sz="900">
              <a:highlight>
                <a:srgbClr val="FFC0CB"/>
              </a:highlight>
            </a:endParaRPr>
          </a:p>
          <a:p>
            <a:pPr marL="0" lvl="0" indent="0" algn="ctr" rtl="0">
              <a:spcBef>
                <a:spcPts val="0"/>
              </a:spcBef>
              <a:spcAft>
                <a:spcPts val="0"/>
              </a:spcAft>
              <a:buNone/>
            </a:pPr>
            <a:r>
              <a:rPr lang="en" sz="900"/>
              <a:t>I might include random notes here or there that aren’t a part of the general format - I’ll enclose these in boxes! </a:t>
            </a:r>
            <a:endParaRPr sz="900"/>
          </a:p>
        </p:txBody>
      </p:sp>
      <p:sp>
        <p:nvSpPr>
          <p:cNvPr id="61" name="Google Shape;61;p13"/>
          <p:cNvSpPr txBox="1"/>
          <p:nvPr/>
        </p:nvSpPr>
        <p:spPr>
          <a:xfrm>
            <a:off x="7065350" y="1769250"/>
            <a:ext cx="1971300" cy="1521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Another important note: the labelling of the boards does </a:t>
            </a:r>
            <a:r>
              <a:rPr lang="en" sz="900" i="1"/>
              <a:t>not </a:t>
            </a:r>
            <a:r>
              <a:rPr lang="en" sz="900"/>
              <a:t>correspond with Google Slide’s enumeration of the slides. (i.e., Board 1 is located on Slide 2 of this document)</a:t>
            </a:r>
            <a:endParaRPr sz="900"/>
          </a:p>
          <a:p>
            <a:pPr marL="0" lvl="0" indent="0" algn="ctr" rtl="0">
              <a:spcBef>
                <a:spcPts val="0"/>
              </a:spcBef>
              <a:spcAft>
                <a:spcPts val="0"/>
              </a:spcAft>
              <a:buNone/>
            </a:pPr>
            <a:endParaRPr sz="900"/>
          </a:p>
          <a:p>
            <a:pPr marL="0" lvl="0" indent="0" algn="ctr" rtl="0">
              <a:spcBef>
                <a:spcPts val="0"/>
              </a:spcBef>
              <a:spcAft>
                <a:spcPts val="0"/>
              </a:spcAft>
              <a:buNone/>
            </a:pPr>
            <a:r>
              <a:rPr lang="en" sz="900"/>
              <a:t>For that reason, don’t try to use the slides pane to navigate - just click through the potential actions! </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p:nvPr/>
        </p:nvSpPr>
        <p:spPr>
          <a:xfrm>
            <a:off x="6165900" y="0"/>
            <a:ext cx="2978100" cy="93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AA84F"/>
                </a:solidFill>
              </a:rPr>
              <a:t>This event provides some exposition to the player about their avatar’s line of work! (Software dev working on an artificial pancreas)</a:t>
            </a:r>
            <a:endParaRPr>
              <a:solidFill>
                <a:srgbClr val="6AA84F"/>
              </a:solidFill>
            </a:endParaRPr>
          </a:p>
        </p:txBody>
      </p:sp>
      <p:sp>
        <p:nvSpPr>
          <p:cNvPr id="75" name="Google Shape;75;p15"/>
          <p:cNvSpPr txBox="1"/>
          <p:nvPr/>
        </p:nvSpPr>
        <p:spPr>
          <a:xfrm>
            <a:off x="1942200" y="1010800"/>
            <a:ext cx="5167500" cy="16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The avatar is watching an informational video about the artificial pancreas on a work computer!</a:t>
            </a:r>
            <a:endParaRPr/>
          </a:p>
          <a:p>
            <a:pPr marL="0" lvl="0" indent="0" algn="ctr" rtl="0">
              <a:spcBef>
                <a:spcPts val="0"/>
              </a:spcBef>
              <a:spcAft>
                <a:spcPts val="0"/>
              </a:spcAft>
              <a:buNone/>
            </a:pPr>
            <a:endParaRPr/>
          </a:p>
          <a:p>
            <a:pPr marL="0" lvl="0" indent="0" algn="ctr" rtl="0">
              <a:spcBef>
                <a:spcPts val="0"/>
              </a:spcBef>
              <a:spcAft>
                <a:spcPts val="0"/>
              </a:spcAft>
              <a:buNone/>
            </a:pPr>
            <a:r>
              <a:rPr lang="en" b="1"/>
              <a:t>Video: </a:t>
            </a:r>
            <a:r>
              <a:rPr lang="en"/>
              <a:t>“</a:t>
            </a:r>
            <a:r>
              <a:rPr lang="en" i="1"/>
              <a:t>The artificial pancreas is one of the most important medical developments of the 21st century - it’s poised to drastically change the lives of over 400 million diabetics worldwide!</a:t>
            </a:r>
            <a:r>
              <a:rPr lang="en"/>
              <a:t>” </a:t>
            </a:r>
            <a:endParaRPr/>
          </a:p>
        </p:txBody>
      </p:sp>
      <p:sp>
        <p:nvSpPr>
          <p:cNvPr id="76" name="Google Shape;76;p15"/>
          <p:cNvSpPr txBox="1"/>
          <p:nvPr/>
        </p:nvSpPr>
        <p:spPr>
          <a:xfrm>
            <a:off x="2034300" y="2759975"/>
            <a:ext cx="5075400" cy="104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1155CC"/>
                </a:solidFill>
              </a:rPr>
              <a:t>ACTIONS: </a:t>
            </a:r>
            <a:endParaRPr b="1">
              <a:solidFill>
                <a:srgbClr val="1155CC"/>
              </a:solidFill>
            </a:endParaRPr>
          </a:p>
          <a:p>
            <a:pPr marL="0" lvl="0" indent="0" algn="ctr" rtl="0">
              <a:spcBef>
                <a:spcPts val="0"/>
              </a:spcBef>
              <a:spcAft>
                <a:spcPts val="0"/>
              </a:spcAft>
              <a:buNone/>
            </a:pPr>
            <a:endParaRPr b="1">
              <a:solidFill>
                <a:srgbClr val="1155CC"/>
              </a:solidFill>
            </a:endParaRPr>
          </a:p>
          <a:p>
            <a:pPr marL="457200" lvl="0" indent="-317500" algn="l" rtl="0">
              <a:spcBef>
                <a:spcPts val="0"/>
              </a:spcBef>
              <a:spcAft>
                <a:spcPts val="0"/>
              </a:spcAft>
              <a:buClr>
                <a:srgbClr val="1155CC"/>
              </a:buClr>
              <a:buSzPts val="1400"/>
              <a:buChar char="➔"/>
            </a:pPr>
            <a:r>
              <a:rPr lang="en">
                <a:solidFill>
                  <a:srgbClr val="1155CC"/>
                </a:solidFill>
              </a:rPr>
              <a:t>Finish watching the video and move on with your day! </a:t>
            </a:r>
            <a:r>
              <a:rPr lang="en" u="sng">
                <a:solidFill>
                  <a:schemeClr val="hlink"/>
                </a:solidFill>
                <a:hlinkClick r:id="rId3" action="ppaction://hlinksldjump"/>
              </a:rPr>
              <a:t>[Board 2]</a:t>
            </a:r>
            <a:endParaRPr>
              <a:solidFill>
                <a:srgbClr val="1155CC"/>
              </a:solidFill>
            </a:endParaRPr>
          </a:p>
        </p:txBody>
      </p:sp>
      <p:sp>
        <p:nvSpPr>
          <p:cNvPr id="77" name="Google Shape;77;p15"/>
          <p:cNvSpPr txBox="1"/>
          <p:nvPr/>
        </p:nvSpPr>
        <p:spPr>
          <a:xfrm>
            <a:off x="0" y="3964450"/>
            <a:ext cx="3582000" cy="117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0000"/>
                </a:solidFill>
              </a:rPr>
              <a:t>Along with providing context about the avatar’s work, this video will show off exactly how important / revolutionary the artificial pancreas is. (The idea is that these videos are playing a lot around the office, constantly trying to remind employees that their work is very important!) </a:t>
            </a:r>
            <a:endParaRPr sz="1200">
              <a:solidFill>
                <a:srgbClr val="FF0000"/>
              </a:solidFill>
            </a:endParaRPr>
          </a:p>
        </p:txBody>
      </p:sp>
      <p:sp>
        <p:nvSpPr>
          <p:cNvPr id="78" name="Google Shape;78;p15"/>
          <p:cNvSpPr txBox="1"/>
          <p:nvPr/>
        </p:nvSpPr>
        <p:spPr>
          <a:xfrm>
            <a:off x="6300125" y="4429300"/>
            <a:ext cx="2844000" cy="71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9900FF"/>
                </a:solidFill>
              </a:rPr>
              <a:t>A video similar to </a:t>
            </a:r>
            <a:r>
              <a:rPr lang="en" u="sng">
                <a:solidFill>
                  <a:schemeClr val="hlink"/>
                </a:solidFill>
                <a:hlinkClick r:id="rId4"/>
              </a:rPr>
              <a:t>this one</a:t>
            </a:r>
            <a:r>
              <a:rPr lang="en">
                <a:solidFill>
                  <a:srgbClr val="9900FF"/>
                </a:solidFill>
              </a:rPr>
              <a:t> will be playing on a computer that the avatar is looking at! </a:t>
            </a:r>
            <a:endParaRPr>
              <a:solidFill>
                <a:srgbClr val="9900FF"/>
              </a:solidFill>
            </a:endParaRPr>
          </a:p>
        </p:txBody>
      </p:sp>
      <p:sp>
        <p:nvSpPr>
          <p:cNvPr id="79" name="Google Shape;79;p15"/>
          <p:cNvSpPr txBox="1"/>
          <p:nvPr/>
        </p:nvSpPr>
        <p:spPr>
          <a:xfrm>
            <a:off x="4114800" y="4921800"/>
            <a:ext cx="1188300" cy="22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i="1"/>
              <a:t>Board 1</a:t>
            </a:r>
            <a:endParaRPr sz="1000"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p:nvPr/>
        </p:nvSpPr>
        <p:spPr>
          <a:xfrm>
            <a:off x="6165900" y="0"/>
            <a:ext cx="2978100" cy="84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6AA84F"/>
                </a:solidFill>
              </a:rPr>
              <a:t>More exposition - this will introduce the player to the ability to interact with the narrative by choosing a response to the boss’s questions!</a:t>
            </a:r>
            <a:endParaRPr sz="1300">
              <a:solidFill>
                <a:srgbClr val="6AA84F"/>
              </a:solidFill>
            </a:endParaRPr>
          </a:p>
        </p:txBody>
      </p:sp>
      <p:sp>
        <p:nvSpPr>
          <p:cNvPr id="85" name="Google Shape;85;p16"/>
          <p:cNvSpPr txBox="1"/>
          <p:nvPr/>
        </p:nvSpPr>
        <p:spPr>
          <a:xfrm>
            <a:off x="1942200" y="887100"/>
            <a:ext cx="5167500" cy="182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The phone on the avatar’s desk rings - it’s the boss, calling the avatar into a quick meeting! </a:t>
            </a:r>
            <a:endParaRPr/>
          </a:p>
          <a:p>
            <a:pPr marL="0" lvl="0" indent="0" algn="ctr" rtl="0">
              <a:spcBef>
                <a:spcPts val="0"/>
              </a:spcBef>
              <a:spcAft>
                <a:spcPts val="0"/>
              </a:spcAft>
              <a:buNone/>
            </a:pPr>
            <a:endParaRPr/>
          </a:p>
          <a:p>
            <a:pPr marL="0" lvl="0" indent="0" algn="ctr" rtl="0">
              <a:spcBef>
                <a:spcPts val="0"/>
              </a:spcBef>
              <a:spcAft>
                <a:spcPts val="0"/>
              </a:spcAft>
              <a:buNone/>
            </a:pPr>
            <a:r>
              <a:rPr lang="en" b="1"/>
              <a:t>Boss: </a:t>
            </a:r>
            <a:r>
              <a:rPr lang="en"/>
              <a:t>“</a:t>
            </a:r>
            <a:r>
              <a:rPr lang="en" i="1"/>
              <a:t>Hey there! The reps from JDRF are ready to see the APDS soon, and we’ll be sending off the prototype for the final FDA tests on Friday!” </a:t>
            </a:r>
            <a:r>
              <a:rPr lang="en"/>
              <a:t>(It’s currently Monday.) </a:t>
            </a:r>
            <a:r>
              <a:rPr lang="en" i="1"/>
              <a:t>“We need you to wrap up testing as soon as you can - </a:t>
            </a:r>
            <a:r>
              <a:rPr lang="en" i="1">
                <a:highlight>
                  <a:srgbClr val="FFE599"/>
                </a:highlight>
              </a:rPr>
              <a:t>I’m sure you’re fine, because you’ve always done a great job with your work here!”</a:t>
            </a:r>
            <a:r>
              <a:rPr lang="en" i="1"/>
              <a:t> </a:t>
            </a:r>
            <a:endParaRPr i="1"/>
          </a:p>
        </p:txBody>
      </p:sp>
      <p:sp>
        <p:nvSpPr>
          <p:cNvPr id="86" name="Google Shape;86;p16"/>
          <p:cNvSpPr txBox="1"/>
          <p:nvPr/>
        </p:nvSpPr>
        <p:spPr>
          <a:xfrm>
            <a:off x="1048650" y="2751600"/>
            <a:ext cx="7046700" cy="146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b="1">
                <a:solidFill>
                  <a:srgbClr val="1155CC"/>
                </a:solidFill>
              </a:rPr>
              <a:t>POTENTIAL ACTIONS: </a:t>
            </a:r>
            <a:endParaRPr sz="1300" b="1">
              <a:solidFill>
                <a:srgbClr val="1155CC"/>
              </a:solidFill>
            </a:endParaRPr>
          </a:p>
          <a:p>
            <a:pPr marL="0" lvl="0" indent="0" algn="ctr" rtl="0">
              <a:spcBef>
                <a:spcPts val="0"/>
              </a:spcBef>
              <a:spcAft>
                <a:spcPts val="0"/>
              </a:spcAft>
              <a:buNone/>
            </a:pPr>
            <a:endParaRPr sz="1300" b="1">
              <a:solidFill>
                <a:srgbClr val="1155CC"/>
              </a:solidFill>
            </a:endParaRPr>
          </a:p>
          <a:p>
            <a:pPr marL="457200" lvl="0" indent="-311150" algn="l" rtl="0">
              <a:spcBef>
                <a:spcPts val="0"/>
              </a:spcBef>
              <a:spcAft>
                <a:spcPts val="0"/>
              </a:spcAft>
              <a:buClr>
                <a:srgbClr val="1155CC"/>
              </a:buClr>
              <a:buSzPts val="1300"/>
              <a:buChar char="➔"/>
            </a:pPr>
            <a:r>
              <a:rPr lang="en" sz="1300">
                <a:solidFill>
                  <a:srgbClr val="1155CC"/>
                </a:solidFill>
              </a:rPr>
              <a:t>Tell the boss that you’re worried about the robustness of the tests, and say you don’t think you can make the deadline. (Favor declines slightly.) </a:t>
            </a:r>
            <a:r>
              <a:rPr lang="en" sz="1300" u="sng">
                <a:solidFill>
                  <a:schemeClr val="hlink"/>
                </a:solidFill>
                <a:hlinkClick r:id="rId3" action="ppaction://hlinksldjump"/>
              </a:rPr>
              <a:t>[Board 3]</a:t>
            </a:r>
            <a:endParaRPr sz="1300">
              <a:solidFill>
                <a:srgbClr val="1155CC"/>
              </a:solidFill>
            </a:endParaRPr>
          </a:p>
          <a:p>
            <a:pPr marL="457200" lvl="0" indent="-311150" algn="l" rtl="0">
              <a:spcBef>
                <a:spcPts val="0"/>
              </a:spcBef>
              <a:spcAft>
                <a:spcPts val="0"/>
              </a:spcAft>
              <a:buClr>
                <a:srgbClr val="1155CC"/>
              </a:buClr>
              <a:buSzPts val="1300"/>
              <a:buChar char="➔"/>
            </a:pPr>
            <a:r>
              <a:rPr lang="en" sz="1300">
                <a:solidFill>
                  <a:srgbClr val="1155CC"/>
                </a:solidFill>
              </a:rPr>
              <a:t>Assure the boss that you’ll finish in time! (Favor goes up!) </a:t>
            </a:r>
            <a:r>
              <a:rPr lang="en" sz="1300" u="sng">
                <a:solidFill>
                  <a:schemeClr val="hlink"/>
                </a:solidFill>
                <a:hlinkClick r:id="rId3" action="ppaction://hlinksldjump"/>
              </a:rPr>
              <a:t>[Board 3]</a:t>
            </a:r>
            <a:endParaRPr sz="1300">
              <a:solidFill>
                <a:srgbClr val="1155CC"/>
              </a:solidFill>
            </a:endParaRPr>
          </a:p>
        </p:txBody>
      </p:sp>
      <p:sp>
        <p:nvSpPr>
          <p:cNvPr id="87" name="Google Shape;87;p16"/>
          <p:cNvSpPr txBox="1"/>
          <p:nvPr/>
        </p:nvSpPr>
        <p:spPr>
          <a:xfrm>
            <a:off x="0" y="4212300"/>
            <a:ext cx="3708000" cy="93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This introduces the main conflict of the story: you have a deadline of a few days in order to finish some code testing. </a:t>
            </a:r>
            <a:endParaRPr>
              <a:solidFill>
                <a:srgbClr val="FF0000"/>
              </a:solidFill>
            </a:endParaRPr>
          </a:p>
        </p:txBody>
      </p:sp>
      <p:sp>
        <p:nvSpPr>
          <p:cNvPr id="88" name="Google Shape;88;p16"/>
          <p:cNvSpPr txBox="1"/>
          <p:nvPr/>
        </p:nvSpPr>
        <p:spPr>
          <a:xfrm>
            <a:off x="5436000" y="4212300"/>
            <a:ext cx="3708000" cy="93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9900FF"/>
                </a:solidFill>
              </a:rPr>
              <a:t>A typical boss - employee interaction, looking something </a:t>
            </a:r>
            <a:r>
              <a:rPr lang="en" u="sng">
                <a:solidFill>
                  <a:schemeClr val="hlink"/>
                </a:solidFill>
                <a:hlinkClick r:id="rId4"/>
              </a:rPr>
              <a:t>like this</a:t>
            </a:r>
            <a:r>
              <a:rPr lang="en">
                <a:solidFill>
                  <a:srgbClr val="9900FF"/>
                </a:solidFill>
              </a:rPr>
              <a:t>! </a:t>
            </a:r>
            <a:endParaRPr>
              <a:solidFill>
                <a:srgbClr val="9900FF"/>
              </a:solidFill>
            </a:endParaRPr>
          </a:p>
        </p:txBody>
      </p:sp>
      <p:sp>
        <p:nvSpPr>
          <p:cNvPr id="89" name="Google Shape;89;p16"/>
          <p:cNvSpPr txBox="1"/>
          <p:nvPr/>
        </p:nvSpPr>
        <p:spPr>
          <a:xfrm>
            <a:off x="0" y="0"/>
            <a:ext cx="3498300" cy="101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F1C232"/>
                </a:solidFill>
              </a:rPr>
              <a:t>The highlighted text will change depending on how high your boss favors you. Your response will also influence the boss’s opinion of you! </a:t>
            </a:r>
            <a:endParaRPr sz="1300">
              <a:solidFill>
                <a:srgbClr val="F1C232"/>
              </a:solidFill>
            </a:endParaRPr>
          </a:p>
        </p:txBody>
      </p:sp>
      <p:sp>
        <p:nvSpPr>
          <p:cNvPr id="90" name="Google Shape;90;p16"/>
          <p:cNvSpPr txBox="1"/>
          <p:nvPr/>
        </p:nvSpPr>
        <p:spPr>
          <a:xfrm>
            <a:off x="7218800" y="1561500"/>
            <a:ext cx="1836300" cy="667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100"/>
              <a:t>JDRF is the Juvenile Diabetes Research Foundation!</a:t>
            </a:r>
            <a:endParaRPr sz="1100"/>
          </a:p>
        </p:txBody>
      </p:sp>
      <p:sp>
        <p:nvSpPr>
          <p:cNvPr id="91" name="Google Shape;91;p16"/>
          <p:cNvSpPr txBox="1"/>
          <p:nvPr/>
        </p:nvSpPr>
        <p:spPr>
          <a:xfrm>
            <a:off x="4114800" y="4921800"/>
            <a:ext cx="1188300" cy="22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i="1"/>
              <a:t>Board 2</a:t>
            </a:r>
            <a:endParaRPr sz="1000"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p:nvPr/>
        </p:nvSpPr>
        <p:spPr>
          <a:xfrm>
            <a:off x="6165900" y="0"/>
            <a:ext cx="2978100" cy="84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AA84F"/>
                </a:solidFill>
              </a:rPr>
              <a:t>Present the player with some options about how to proceed after the boss conversation!</a:t>
            </a:r>
            <a:endParaRPr>
              <a:solidFill>
                <a:srgbClr val="6AA84F"/>
              </a:solidFill>
            </a:endParaRPr>
          </a:p>
        </p:txBody>
      </p:sp>
      <p:sp>
        <p:nvSpPr>
          <p:cNvPr id="97" name="Google Shape;97;p17"/>
          <p:cNvSpPr txBox="1"/>
          <p:nvPr/>
        </p:nvSpPr>
        <p:spPr>
          <a:xfrm>
            <a:off x="1942200" y="847200"/>
            <a:ext cx="5167500" cy="60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The avatar returns to their desk, and decides to figure out what to do next. </a:t>
            </a:r>
            <a:endParaRPr i="1"/>
          </a:p>
        </p:txBody>
      </p:sp>
      <p:sp>
        <p:nvSpPr>
          <p:cNvPr id="98" name="Google Shape;98;p17"/>
          <p:cNvSpPr txBox="1"/>
          <p:nvPr/>
        </p:nvSpPr>
        <p:spPr>
          <a:xfrm>
            <a:off x="1788900" y="1448700"/>
            <a:ext cx="5566200" cy="242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1155CC"/>
                </a:solidFill>
              </a:rPr>
              <a:t>POTENTIAL ACTIONS: </a:t>
            </a:r>
            <a:endParaRPr b="1">
              <a:solidFill>
                <a:srgbClr val="1155CC"/>
              </a:solidFill>
            </a:endParaRPr>
          </a:p>
          <a:p>
            <a:pPr marL="0" lvl="0" indent="0" algn="ctr" rtl="0">
              <a:spcBef>
                <a:spcPts val="0"/>
              </a:spcBef>
              <a:spcAft>
                <a:spcPts val="0"/>
              </a:spcAft>
              <a:buNone/>
            </a:pPr>
            <a:endParaRPr b="1">
              <a:solidFill>
                <a:srgbClr val="1155CC"/>
              </a:solidFill>
            </a:endParaRPr>
          </a:p>
          <a:p>
            <a:pPr marL="457200" lvl="0" indent="-317500" algn="l" rtl="0">
              <a:spcBef>
                <a:spcPts val="0"/>
              </a:spcBef>
              <a:spcAft>
                <a:spcPts val="0"/>
              </a:spcAft>
              <a:buClr>
                <a:srgbClr val="1155CC"/>
              </a:buClr>
              <a:buSzPts val="1400"/>
              <a:buChar char="➔"/>
            </a:pPr>
            <a:r>
              <a:rPr lang="en">
                <a:solidFill>
                  <a:srgbClr val="1155CC"/>
                </a:solidFill>
              </a:rPr>
              <a:t>Talk to a coworker! [Random selection of Board in the following list: (</a:t>
            </a:r>
            <a:r>
              <a:rPr lang="en" u="sng">
                <a:solidFill>
                  <a:schemeClr val="hlink"/>
                </a:solidFill>
                <a:hlinkClick r:id="rId3" action="ppaction://hlinksldjump"/>
              </a:rPr>
              <a:t>Board 4</a:t>
            </a:r>
            <a:r>
              <a:rPr lang="en">
                <a:solidFill>
                  <a:srgbClr val="1155CC"/>
                </a:solidFill>
              </a:rPr>
              <a:t>, </a:t>
            </a:r>
            <a:r>
              <a:rPr lang="en" u="sng">
                <a:solidFill>
                  <a:schemeClr val="hlink"/>
                </a:solidFill>
                <a:hlinkClick r:id="rId4" action="ppaction://hlinksldjump"/>
              </a:rPr>
              <a:t>Board 5</a:t>
            </a:r>
            <a:r>
              <a:rPr lang="en">
                <a:solidFill>
                  <a:srgbClr val="1155CC"/>
                </a:solidFill>
              </a:rPr>
              <a:t>, </a:t>
            </a:r>
            <a:r>
              <a:rPr lang="en" u="sng">
                <a:solidFill>
                  <a:schemeClr val="hlink"/>
                </a:solidFill>
                <a:hlinkClick r:id="rId5" action="ppaction://hlinksldjump"/>
              </a:rPr>
              <a:t>Board 6</a:t>
            </a:r>
            <a:r>
              <a:rPr lang="en">
                <a:solidFill>
                  <a:srgbClr val="1155CC"/>
                </a:solidFill>
              </a:rPr>
              <a:t>)] </a:t>
            </a:r>
            <a:endParaRPr>
              <a:solidFill>
                <a:srgbClr val="1155CC"/>
              </a:solidFill>
            </a:endParaRPr>
          </a:p>
          <a:p>
            <a:pPr marL="457200" lvl="0" indent="-317500" algn="l" rtl="0">
              <a:spcBef>
                <a:spcPts val="0"/>
              </a:spcBef>
              <a:spcAft>
                <a:spcPts val="0"/>
              </a:spcAft>
              <a:buClr>
                <a:srgbClr val="1155CC"/>
              </a:buClr>
              <a:buSzPts val="1400"/>
              <a:buChar char="➔"/>
            </a:pPr>
            <a:r>
              <a:rPr lang="en">
                <a:solidFill>
                  <a:srgbClr val="1155CC"/>
                </a:solidFill>
              </a:rPr>
              <a:t>Talk to the boss again. [</a:t>
            </a:r>
            <a:r>
              <a:rPr lang="en" u="sng">
                <a:solidFill>
                  <a:schemeClr val="hlink"/>
                </a:solidFill>
                <a:hlinkClick r:id="rId6" action="ppaction://hlinksldjump"/>
              </a:rPr>
              <a:t>Board 7</a:t>
            </a:r>
            <a:r>
              <a:rPr lang="en">
                <a:solidFill>
                  <a:srgbClr val="1155CC"/>
                </a:solidFill>
              </a:rPr>
              <a:t>] </a:t>
            </a:r>
            <a:endParaRPr>
              <a:solidFill>
                <a:srgbClr val="1155CC"/>
              </a:solidFill>
            </a:endParaRPr>
          </a:p>
          <a:p>
            <a:pPr marL="457200" lvl="0" indent="-317500" algn="l" rtl="0">
              <a:spcBef>
                <a:spcPts val="0"/>
              </a:spcBef>
              <a:spcAft>
                <a:spcPts val="0"/>
              </a:spcAft>
              <a:buClr>
                <a:srgbClr val="1155CC"/>
              </a:buClr>
              <a:buSzPts val="1400"/>
              <a:buChar char="➔"/>
            </a:pPr>
            <a:r>
              <a:rPr lang="en">
                <a:solidFill>
                  <a:srgbClr val="1155CC"/>
                </a:solidFill>
              </a:rPr>
              <a:t>Continue testing your code. [</a:t>
            </a:r>
            <a:r>
              <a:rPr lang="en">
                <a:solidFill>
                  <a:srgbClr val="1155CC"/>
                </a:solidFill>
                <a:highlight>
                  <a:srgbClr val="FFC0CB"/>
                </a:highlight>
              </a:rPr>
              <a:t>Board 8</a:t>
            </a:r>
            <a:r>
              <a:rPr lang="en">
                <a:solidFill>
                  <a:srgbClr val="1155CC"/>
                </a:solidFill>
              </a:rPr>
              <a:t>]</a:t>
            </a:r>
            <a:endParaRPr>
              <a:solidFill>
                <a:srgbClr val="1155CC"/>
              </a:solidFill>
            </a:endParaRPr>
          </a:p>
          <a:p>
            <a:pPr marL="457200" lvl="0" indent="-317500" algn="l" rtl="0">
              <a:spcBef>
                <a:spcPts val="0"/>
              </a:spcBef>
              <a:spcAft>
                <a:spcPts val="0"/>
              </a:spcAft>
              <a:buClr>
                <a:srgbClr val="1155CC"/>
              </a:buClr>
              <a:buSzPts val="1400"/>
              <a:buChar char="➔"/>
            </a:pPr>
            <a:r>
              <a:rPr lang="en">
                <a:solidFill>
                  <a:srgbClr val="1155CC"/>
                </a:solidFill>
              </a:rPr>
              <a:t>Talk to upper management about your situation! [</a:t>
            </a:r>
            <a:r>
              <a:rPr lang="en">
                <a:solidFill>
                  <a:srgbClr val="1155CC"/>
                </a:solidFill>
                <a:highlight>
                  <a:srgbClr val="FFC0CB"/>
                </a:highlight>
              </a:rPr>
              <a:t>Board 9</a:t>
            </a:r>
            <a:r>
              <a:rPr lang="en">
                <a:solidFill>
                  <a:srgbClr val="1155CC"/>
                </a:solidFill>
              </a:rPr>
              <a:t>] </a:t>
            </a:r>
            <a:endParaRPr>
              <a:solidFill>
                <a:srgbClr val="1155CC"/>
              </a:solidFill>
            </a:endParaRPr>
          </a:p>
          <a:p>
            <a:pPr marL="457200" lvl="0" indent="-317500" algn="l" rtl="0">
              <a:spcBef>
                <a:spcPts val="0"/>
              </a:spcBef>
              <a:spcAft>
                <a:spcPts val="0"/>
              </a:spcAft>
              <a:buClr>
                <a:srgbClr val="1155CC"/>
              </a:buClr>
              <a:buSzPts val="1400"/>
              <a:buChar char="➔"/>
            </a:pPr>
            <a:r>
              <a:rPr lang="en">
                <a:solidFill>
                  <a:srgbClr val="1155CC"/>
                </a:solidFill>
              </a:rPr>
              <a:t>Go to the press! [</a:t>
            </a:r>
            <a:r>
              <a:rPr lang="en">
                <a:solidFill>
                  <a:srgbClr val="1155CC"/>
                </a:solidFill>
                <a:highlight>
                  <a:srgbClr val="FFC0CB"/>
                </a:highlight>
              </a:rPr>
              <a:t>Board 10</a:t>
            </a:r>
            <a:r>
              <a:rPr lang="en">
                <a:solidFill>
                  <a:srgbClr val="1155CC"/>
                </a:solidFill>
              </a:rPr>
              <a:t>] </a:t>
            </a:r>
            <a:endParaRPr>
              <a:solidFill>
                <a:srgbClr val="1155CC"/>
              </a:solidFill>
            </a:endParaRPr>
          </a:p>
          <a:p>
            <a:pPr marL="457200" lvl="0" indent="-317500" algn="l" rtl="0">
              <a:spcBef>
                <a:spcPts val="0"/>
              </a:spcBef>
              <a:spcAft>
                <a:spcPts val="0"/>
              </a:spcAft>
              <a:buClr>
                <a:srgbClr val="1155CC"/>
              </a:buClr>
              <a:buSzPts val="1400"/>
              <a:buChar char="➔"/>
            </a:pPr>
            <a:r>
              <a:rPr lang="en">
                <a:solidFill>
                  <a:srgbClr val="1155CC"/>
                </a:solidFill>
              </a:rPr>
              <a:t>End the workday. [A player can choose to do this early, or will be forced into this if they have no time remaining. </a:t>
            </a:r>
            <a:r>
              <a:rPr lang="en">
                <a:solidFill>
                  <a:srgbClr val="1155CC"/>
                </a:solidFill>
                <a:highlight>
                  <a:srgbClr val="FFC0CB"/>
                </a:highlight>
              </a:rPr>
              <a:t>Board 11</a:t>
            </a:r>
            <a:r>
              <a:rPr lang="en">
                <a:solidFill>
                  <a:srgbClr val="1155CC"/>
                </a:solidFill>
              </a:rPr>
              <a:t>] </a:t>
            </a:r>
            <a:endParaRPr>
              <a:solidFill>
                <a:srgbClr val="1155CC"/>
              </a:solidFill>
            </a:endParaRPr>
          </a:p>
        </p:txBody>
      </p:sp>
      <p:sp>
        <p:nvSpPr>
          <p:cNvPr id="99" name="Google Shape;99;p17"/>
          <p:cNvSpPr txBox="1"/>
          <p:nvPr/>
        </p:nvSpPr>
        <p:spPr>
          <a:xfrm>
            <a:off x="0" y="4212300"/>
            <a:ext cx="3708000" cy="93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The avatar has some personal agency while at work, and can decide how they want to proceed with the rest of their day. </a:t>
            </a:r>
            <a:endParaRPr>
              <a:solidFill>
                <a:srgbClr val="FF0000"/>
              </a:solidFill>
            </a:endParaRPr>
          </a:p>
        </p:txBody>
      </p:sp>
      <p:sp>
        <p:nvSpPr>
          <p:cNvPr id="100" name="Google Shape;100;p17"/>
          <p:cNvSpPr txBox="1"/>
          <p:nvPr/>
        </p:nvSpPr>
        <p:spPr>
          <a:xfrm>
            <a:off x="5436000" y="4095000"/>
            <a:ext cx="3708000" cy="104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9900FF"/>
                </a:solidFill>
                <a:highlight>
                  <a:srgbClr val="FFC0CB"/>
                </a:highlight>
              </a:rPr>
              <a:t>We somehow need to clarify what actions the player can perform - this could either be diegetic (maybe a To-Do list on the avatar’s desk) or non-diegetic (a text prompt explaining some possible actions). </a:t>
            </a:r>
            <a:endParaRPr sz="1200">
              <a:solidFill>
                <a:srgbClr val="9900FF"/>
              </a:solidFill>
              <a:highlight>
                <a:srgbClr val="FFC0CB"/>
              </a:highlight>
            </a:endParaRPr>
          </a:p>
        </p:txBody>
      </p:sp>
      <p:sp>
        <p:nvSpPr>
          <p:cNvPr id="101" name="Google Shape;101;p17"/>
          <p:cNvSpPr txBox="1"/>
          <p:nvPr/>
        </p:nvSpPr>
        <p:spPr>
          <a:xfrm>
            <a:off x="7218800" y="1904400"/>
            <a:ext cx="1836300" cy="968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This’ll be a pretty central Board - players will often be met with the decision about “what to do next”, and this board will constantly have a suite of actions for players to choose from. </a:t>
            </a:r>
            <a:endParaRPr sz="900"/>
          </a:p>
        </p:txBody>
      </p:sp>
      <p:sp>
        <p:nvSpPr>
          <p:cNvPr id="102" name="Google Shape;102;p17"/>
          <p:cNvSpPr txBox="1"/>
          <p:nvPr/>
        </p:nvSpPr>
        <p:spPr>
          <a:xfrm>
            <a:off x="0" y="0"/>
            <a:ext cx="2676000" cy="101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1C232"/>
                </a:solidFill>
              </a:rPr>
              <a:t>Each of these actions will take a certain amount of time to complete, lowering the amount of time left in the day. Once no more time remains, the player will have to end the workday. </a:t>
            </a:r>
            <a:endParaRPr sz="1100">
              <a:solidFill>
                <a:srgbClr val="F1C232"/>
              </a:solidFill>
            </a:endParaRPr>
          </a:p>
        </p:txBody>
      </p:sp>
      <p:sp>
        <p:nvSpPr>
          <p:cNvPr id="103" name="Google Shape;103;p17"/>
          <p:cNvSpPr txBox="1"/>
          <p:nvPr/>
        </p:nvSpPr>
        <p:spPr>
          <a:xfrm>
            <a:off x="4114800" y="4921800"/>
            <a:ext cx="1188300" cy="22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i="1"/>
              <a:t>Board 3</a:t>
            </a:r>
            <a:endParaRPr sz="1000"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p:nvPr/>
        </p:nvSpPr>
        <p:spPr>
          <a:xfrm>
            <a:off x="6165900" y="0"/>
            <a:ext cx="2978100" cy="84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AA84F"/>
                </a:solidFill>
              </a:rPr>
              <a:t>The player can collect some information from their co-worker!</a:t>
            </a:r>
            <a:endParaRPr>
              <a:solidFill>
                <a:srgbClr val="6AA84F"/>
              </a:solidFill>
            </a:endParaRPr>
          </a:p>
        </p:txBody>
      </p:sp>
      <p:sp>
        <p:nvSpPr>
          <p:cNvPr id="109" name="Google Shape;109;p18"/>
          <p:cNvSpPr txBox="1"/>
          <p:nvPr/>
        </p:nvSpPr>
        <p:spPr>
          <a:xfrm>
            <a:off x="1942200" y="847200"/>
            <a:ext cx="5167500" cy="182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The avatar decides to talk to </a:t>
            </a:r>
            <a:r>
              <a:rPr lang="en">
                <a:highlight>
                  <a:srgbClr val="FFC0CB"/>
                </a:highlight>
              </a:rPr>
              <a:t>Nice Coworker</a:t>
            </a:r>
            <a:r>
              <a:rPr lang="en"/>
              <a:t> about your predicament. The avatar explains their situation, and how they don’t think their code is going to be tested robustly enough.</a:t>
            </a:r>
            <a:endParaRPr/>
          </a:p>
          <a:p>
            <a:pPr marL="0" lvl="0" indent="0" algn="ctr" rtl="0">
              <a:spcBef>
                <a:spcPts val="0"/>
              </a:spcBef>
              <a:spcAft>
                <a:spcPts val="0"/>
              </a:spcAft>
              <a:buNone/>
            </a:pPr>
            <a:endParaRPr/>
          </a:p>
          <a:p>
            <a:pPr marL="0" lvl="0" indent="0" algn="ctr" rtl="0">
              <a:spcBef>
                <a:spcPts val="0"/>
              </a:spcBef>
              <a:spcAft>
                <a:spcPts val="0"/>
              </a:spcAft>
              <a:buNone/>
            </a:pPr>
            <a:r>
              <a:rPr lang="en" b="1"/>
              <a:t>Nice Coworker: </a:t>
            </a:r>
            <a:r>
              <a:rPr lang="en" i="1"/>
              <a:t>You’ve got this! I’ve seen your test suite - it’s huge! You just need to finish up some of those loose ends with the redundancy of the CGM transmission, but you should be good by Friday! </a:t>
            </a:r>
            <a:endParaRPr i="1"/>
          </a:p>
        </p:txBody>
      </p:sp>
      <p:sp>
        <p:nvSpPr>
          <p:cNvPr id="110" name="Google Shape;110;p18"/>
          <p:cNvSpPr txBox="1"/>
          <p:nvPr/>
        </p:nvSpPr>
        <p:spPr>
          <a:xfrm>
            <a:off x="1309200" y="2671800"/>
            <a:ext cx="6433500" cy="154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1155CC"/>
                </a:solidFill>
              </a:rPr>
              <a:t>POTENTIAL ACTIONS: </a:t>
            </a:r>
            <a:endParaRPr b="1">
              <a:solidFill>
                <a:srgbClr val="1155CC"/>
              </a:solidFill>
            </a:endParaRPr>
          </a:p>
          <a:p>
            <a:pPr marL="0" lvl="0" indent="0" algn="ctr" rtl="0">
              <a:spcBef>
                <a:spcPts val="0"/>
              </a:spcBef>
              <a:spcAft>
                <a:spcPts val="0"/>
              </a:spcAft>
              <a:buNone/>
            </a:pPr>
            <a:endParaRPr b="1">
              <a:solidFill>
                <a:srgbClr val="1155CC"/>
              </a:solidFill>
            </a:endParaRPr>
          </a:p>
          <a:p>
            <a:pPr marL="457200" lvl="0" indent="-317500" algn="l" rtl="0">
              <a:spcBef>
                <a:spcPts val="0"/>
              </a:spcBef>
              <a:spcAft>
                <a:spcPts val="0"/>
              </a:spcAft>
              <a:buClr>
                <a:srgbClr val="1155CC"/>
              </a:buClr>
              <a:buSzPts val="1400"/>
              <a:buChar char="➔"/>
            </a:pPr>
            <a:r>
              <a:rPr lang="en">
                <a:solidFill>
                  <a:srgbClr val="1155CC"/>
                </a:solidFill>
              </a:rPr>
              <a:t>Ask Nice Coworker to help you ask the boss for an extension. (Depending on the parameters, they’ll say yes / no.) [Return to </a:t>
            </a:r>
            <a:r>
              <a:rPr lang="en" u="sng">
                <a:solidFill>
                  <a:schemeClr val="hlink"/>
                </a:solidFill>
                <a:hlinkClick r:id="rId3" action="ppaction://hlinksldjump"/>
              </a:rPr>
              <a:t>Board 3</a:t>
            </a:r>
            <a:r>
              <a:rPr lang="en">
                <a:solidFill>
                  <a:srgbClr val="1155CC"/>
                </a:solidFill>
              </a:rPr>
              <a:t>, potentially with an </a:t>
            </a:r>
            <a:r>
              <a:rPr lang="en">
                <a:solidFill>
                  <a:srgbClr val="1155CC"/>
                </a:solidFill>
                <a:highlight>
                  <a:srgbClr val="FFD966"/>
                </a:highlight>
              </a:rPr>
              <a:t>Extension Supporter.</a:t>
            </a:r>
            <a:r>
              <a:rPr lang="en">
                <a:solidFill>
                  <a:srgbClr val="1155CC"/>
                </a:solidFill>
              </a:rPr>
              <a:t>] </a:t>
            </a:r>
            <a:endParaRPr>
              <a:solidFill>
                <a:srgbClr val="1155CC"/>
              </a:solidFill>
            </a:endParaRPr>
          </a:p>
          <a:p>
            <a:pPr marL="457200" lvl="0" indent="-317500" algn="l" rtl="0">
              <a:spcBef>
                <a:spcPts val="0"/>
              </a:spcBef>
              <a:spcAft>
                <a:spcPts val="0"/>
              </a:spcAft>
              <a:buClr>
                <a:srgbClr val="1155CC"/>
              </a:buClr>
              <a:buSzPts val="1400"/>
              <a:buChar char="➔"/>
            </a:pPr>
            <a:r>
              <a:rPr lang="en">
                <a:solidFill>
                  <a:srgbClr val="1155CC"/>
                </a:solidFill>
              </a:rPr>
              <a:t>Thank Nice Coworker for the talk, and return to your desk. [</a:t>
            </a:r>
            <a:r>
              <a:rPr lang="en" u="sng">
                <a:solidFill>
                  <a:schemeClr val="hlink"/>
                </a:solidFill>
                <a:hlinkClick r:id="rId3" action="ppaction://hlinksldjump"/>
              </a:rPr>
              <a:t>Board 3</a:t>
            </a:r>
            <a:r>
              <a:rPr lang="en">
                <a:solidFill>
                  <a:srgbClr val="1155CC"/>
                </a:solidFill>
              </a:rPr>
              <a:t>]</a:t>
            </a:r>
            <a:endParaRPr>
              <a:solidFill>
                <a:srgbClr val="1155CC"/>
              </a:solidFill>
            </a:endParaRPr>
          </a:p>
        </p:txBody>
      </p:sp>
      <p:sp>
        <p:nvSpPr>
          <p:cNvPr id="111" name="Google Shape;111;p18"/>
          <p:cNvSpPr txBox="1"/>
          <p:nvPr/>
        </p:nvSpPr>
        <p:spPr>
          <a:xfrm>
            <a:off x="0" y="4212300"/>
            <a:ext cx="3708000" cy="93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This board is going to try and sway the player into thinking that pushing the code out might be a good thing / that they’ll be fine with incomplete testing.  </a:t>
            </a:r>
            <a:endParaRPr>
              <a:solidFill>
                <a:srgbClr val="FF0000"/>
              </a:solidFill>
            </a:endParaRPr>
          </a:p>
        </p:txBody>
      </p:sp>
      <p:sp>
        <p:nvSpPr>
          <p:cNvPr id="112" name="Google Shape;112;p18"/>
          <p:cNvSpPr txBox="1"/>
          <p:nvPr/>
        </p:nvSpPr>
        <p:spPr>
          <a:xfrm>
            <a:off x="5436000" y="4212300"/>
            <a:ext cx="3708000" cy="93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9900FF"/>
                </a:solidFill>
              </a:rPr>
              <a:t>This coworker is nice to you, and will be a </a:t>
            </a:r>
            <a:r>
              <a:rPr lang="en" u="sng">
                <a:solidFill>
                  <a:schemeClr val="hlink"/>
                </a:solidFill>
                <a:hlinkClick r:id="rId4"/>
              </a:rPr>
              <a:t>smiling face</a:t>
            </a:r>
            <a:r>
              <a:rPr lang="en">
                <a:solidFill>
                  <a:srgbClr val="9900FF"/>
                </a:solidFill>
              </a:rPr>
              <a:t>! </a:t>
            </a:r>
            <a:endParaRPr>
              <a:solidFill>
                <a:srgbClr val="9900FF"/>
              </a:solidFill>
            </a:endParaRPr>
          </a:p>
        </p:txBody>
      </p:sp>
      <p:sp>
        <p:nvSpPr>
          <p:cNvPr id="113" name="Google Shape;113;p18"/>
          <p:cNvSpPr txBox="1"/>
          <p:nvPr/>
        </p:nvSpPr>
        <p:spPr>
          <a:xfrm>
            <a:off x="0" y="0"/>
            <a:ext cx="2676000" cy="101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rPr>
              <a:t>The results of asking for an Extension will depend on how much Nice Coworker favors you! Failing the Extension Ask could result in lowering of their favor, though.</a:t>
            </a:r>
            <a:endParaRPr sz="1200">
              <a:solidFill>
                <a:srgbClr val="F1C232"/>
              </a:solidFill>
            </a:endParaRPr>
          </a:p>
        </p:txBody>
      </p:sp>
      <p:sp>
        <p:nvSpPr>
          <p:cNvPr id="114" name="Google Shape;114;p18"/>
          <p:cNvSpPr txBox="1"/>
          <p:nvPr/>
        </p:nvSpPr>
        <p:spPr>
          <a:xfrm>
            <a:off x="7109700" y="1547250"/>
            <a:ext cx="2050500" cy="504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I need to think of names, but that’s a detail that I’ll deal with later! </a:t>
            </a:r>
            <a:endParaRPr sz="900"/>
          </a:p>
        </p:txBody>
      </p:sp>
      <p:sp>
        <p:nvSpPr>
          <p:cNvPr id="115" name="Google Shape;115;p18"/>
          <p:cNvSpPr txBox="1"/>
          <p:nvPr/>
        </p:nvSpPr>
        <p:spPr>
          <a:xfrm>
            <a:off x="4114800" y="4921800"/>
            <a:ext cx="1188300" cy="22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i="1"/>
              <a:t>Board 4</a:t>
            </a:r>
            <a:endParaRPr sz="1000"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p:nvPr/>
        </p:nvSpPr>
        <p:spPr>
          <a:xfrm>
            <a:off x="6165900" y="0"/>
            <a:ext cx="2978100" cy="84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AA84F"/>
                </a:solidFill>
              </a:rPr>
              <a:t>The player can collect some information from their coworker! </a:t>
            </a:r>
            <a:endParaRPr>
              <a:solidFill>
                <a:srgbClr val="6AA84F"/>
              </a:solidFill>
            </a:endParaRPr>
          </a:p>
        </p:txBody>
      </p:sp>
      <p:sp>
        <p:nvSpPr>
          <p:cNvPr id="121" name="Google Shape;121;p19"/>
          <p:cNvSpPr txBox="1"/>
          <p:nvPr/>
        </p:nvSpPr>
        <p:spPr>
          <a:xfrm>
            <a:off x="5436000" y="4212300"/>
            <a:ext cx="3708000" cy="93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9900FF"/>
                </a:solidFill>
              </a:rPr>
              <a:t>This coworker isn’t generally a happy person - they’re looking </a:t>
            </a:r>
            <a:r>
              <a:rPr lang="en" u="sng">
                <a:solidFill>
                  <a:schemeClr val="hlink"/>
                </a:solidFill>
                <a:hlinkClick r:id="rId3"/>
              </a:rPr>
              <a:t>like this</a:t>
            </a:r>
            <a:r>
              <a:rPr lang="en">
                <a:solidFill>
                  <a:srgbClr val="9900FF"/>
                </a:solidFill>
              </a:rPr>
              <a:t> more often than not. </a:t>
            </a:r>
            <a:endParaRPr>
              <a:solidFill>
                <a:srgbClr val="9900FF"/>
              </a:solidFill>
            </a:endParaRPr>
          </a:p>
        </p:txBody>
      </p:sp>
      <p:sp>
        <p:nvSpPr>
          <p:cNvPr id="122" name="Google Shape;122;p19"/>
          <p:cNvSpPr txBox="1"/>
          <p:nvPr/>
        </p:nvSpPr>
        <p:spPr>
          <a:xfrm>
            <a:off x="0" y="4212300"/>
            <a:ext cx="3889800" cy="93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0000"/>
                </a:solidFill>
              </a:rPr>
              <a:t>This Board, along with Board 5, push the idea that some coworkers really want this code pushed. They’re excited about the prospect of the APDS helping out as many people as it will! </a:t>
            </a:r>
            <a:endParaRPr sz="1300">
              <a:solidFill>
                <a:srgbClr val="FF0000"/>
              </a:solidFill>
            </a:endParaRPr>
          </a:p>
        </p:txBody>
      </p:sp>
      <p:sp>
        <p:nvSpPr>
          <p:cNvPr id="123" name="Google Shape;123;p19"/>
          <p:cNvSpPr txBox="1"/>
          <p:nvPr/>
        </p:nvSpPr>
        <p:spPr>
          <a:xfrm>
            <a:off x="0" y="0"/>
            <a:ext cx="2676000" cy="101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rPr>
              <a:t>The results of asking for an Extension will depend on how much Mean Coworker favors you! Failing the Extension Ask could result in lowering of their favor, though.</a:t>
            </a:r>
            <a:endParaRPr sz="1200">
              <a:solidFill>
                <a:srgbClr val="F1C232"/>
              </a:solidFill>
            </a:endParaRPr>
          </a:p>
        </p:txBody>
      </p:sp>
      <p:sp>
        <p:nvSpPr>
          <p:cNvPr id="124" name="Google Shape;124;p19"/>
          <p:cNvSpPr txBox="1"/>
          <p:nvPr/>
        </p:nvSpPr>
        <p:spPr>
          <a:xfrm>
            <a:off x="1942200" y="847200"/>
            <a:ext cx="5167500" cy="182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The avatar decides to talk to </a:t>
            </a:r>
            <a:r>
              <a:rPr lang="en">
                <a:highlight>
                  <a:srgbClr val="FFC0CB"/>
                </a:highlight>
              </a:rPr>
              <a:t>Mean Coworker</a:t>
            </a:r>
            <a:r>
              <a:rPr lang="en"/>
              <a:t> about your predicament. The avatar explains their situation, and how they don’t think their code is going to be tested robustly enough.</a:t>
            </a:r>
            <a:endParaRPr/>
          </a:p>
          <a:p>
            <a:pPr marL="0" lvl="0" indent="0" algn="ctr" rtl="0">
              <a:spcBef>
                <a:spcPts val="0"/>
              </a:spcBef>
              <a:spcAft>
                <a:spcPts val="0"/>
              </a:spcAft>
              <a:buNone/>
            </a:pPr>
            <a:endParaRPr/>
          </a:p>
          <a:p>
            <a:pPr marL="0" lvl="0" indent="0" algn="ctr" rtl="0">
              <a:spcBef>
                <a:spcPts val="0"/>
              </a:spcBef>
              <a:spcAft>
                <a:spcPts val="0"/>
              </a:spcAft>
              <a:buNone/>
            </a:pPr>
            <a:r>
              <a:rPr lang="en" b="1"/>
              <a:t>Mean Coworker: </a:t>
            </a:r>
            <a:r>
              <a:rPr lang="en" i="1"/>
              <a:t>Come on - you’ve had weeks to test this code out. You’re just making up excuses. You’ve gotta get going on this - it’ll make millions of people’s lives easier. </a:t>
            </a:r>
            <a:endParaRPr i="1"/>
          </a:p>
        </p:txBody>
      </p:sp>
      <p:sp>
        <p:nvSpPr>
          <p:cNvPr id="125" name="Google Shape;125;p19"/>
          <p:cNvSpPr txBox="1"/>
          <p:nvPr/>
        </p:nvSpPr>
        <p:spPr>
          <a:xfrm>
            <a:off x="1309200" y="2671800"/>
            <a:ext cx="6433500" cy="154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1155CC"/>
                </a:solidFill>
              </a:rPr>
              <a:t>POTENTIAL ACTIONS: </a:t>
            </a:r>
            <a:endParaRPr b="1">
              <a:solidFill>
                <a:srgbClr val="1155CC"/>
              </a:solidFill>
            </a:endParaRPr>
          </a:p>
          <a:p>
            <a:pPr marL="0" lvl="0" indent="0" algn="ctr" rtl="0">
              <a:spcBef>
                <a:spcPts val="0"/>
              </a:spcBef>
              <a:spcAft>
                <a:spcPts val="0"/>
              </a:spcAft>
              <a:buNone/>
            </a:pPr>
            <a:endParaRPr b="1">
              <a:solidFill>
                <a:srgbClr val="1155CC"/>
              </a:solidFill>
            </a:endParaRPr>
          </a:p>
          <a:p>
            <a:pPr marL="457200" lvl="0" indent="-317500" algn="l" rtl="0">
              <a:spcBef>
                <a:spcPts val="0"/>
              </a:spcBef>
              <a:spcAft>
                <a:spcPts val="0"/>
              </a:spcAft>
              <a:buClr>
                <a:srgbClr val="1155CC"/>
              </a:buClr>
              <a:buSzPts val="1400"/>
              <a:buChar char="➔"/>
            </a:pPr>
            <a:r>
              <a:rPr lang="en">
                <a:solidFill>
                  <a:srgbClr val="1155CC"/>
                </a:solidFill>
              </a:rPr>
              <a:t>Ask Mean Coworker to help you ask the boss for an extension. (They’ll almost definitely say no, though.) [Return to </a:t>
            </a:r>
            <a:r>
              <a:rPr lang="en" u="sng">
                <a:solidFill>
                  <a:schemeClr val="hlink"/>
                </a:solidFill>
                <a:hlinkClick r:id="rId4" action="ppaction://hlinksldjump"/>
              </a:rPr>
              <a:t>Board 3</a:t>
            </a:r>
            <a:r>
              <a:rPr lang="en">
                <a:solidFill>
                  <a:srgbClr val="1155CC"/>
                </a:solidFill>
              </a:rPr>
              <a:t>, potentially with an </a:t>
            </a:r>
            <a:r>
              <a:rPr lang="en">
                <a:solidFill>
                  <a:srgbClr val="1155CC"/>
                </a:solidFill>
                <a:highlight>
                  <a:srgbClr val="FFD966"/>
                </a:highlight>
              </a:rPr>
              <a:t>Extension Supporter.</a:t>
            </a:r>
            <a:r>
              <a:rPr lang="en">
                <a:solidFill>
                  <a:srgbClr val="1155CC"/>
                </a:solidFill>
              </a:rPr>
              <a:t>] </a:t>
            </a:r>
            <a:endParaRPr>
              <a:solidFill>
                <a:srgbClr val="1155CC"/>
              </a:solidFill>
            </a:endParaRPr>
          </a:p>
          <a:p>
            <a:pPr marL="457200" lvl="0" indent="-317500" algn="l" rtl="0">
              <a:spcBef>
                <a:spcPts val="0"/>
              </a:spcBef>
              <a:spcAft>
                <a:spcPts val="0"/>
              </a:spcAft>
              <a:buClr>
                <a:srgbClr val="1155CC"/>
              </a:buClr>
              <a:buSzPts val="1400"/>
              <a:buChar char="➔"/>
            </a:pPr>
            <a:r>
              <a:rPr lang="en">
                <a:solidFill>
                  <a:srgbClr val="1155CC"/>
                </a:solidFill>
              </a:rPr>
              <a:t>Thank Mean Coworker for the talk, and return to your desk. [</a:t>
            </a:r>
            <a:r>
              <a:rPr lang="en" u="sng">
                <a:solidFill>
                  <a:schemeClr val="hlink"/>
                </a:solidFill>
                <a:hlinkClick r:id="rId4" action="ppaction://hlinksldjump"/>
              </a:rPr>
              <a:t>Board 3</a:t>
            </a:r>
            <a:r>
              <a:rPr lang="en">
                <a:solidFill>
                  <a:srgbClr val="1155CC"/>
                </a:solidFill>
              </a:rPr>
              <a:t>]</a:t>
            </a:r>
            <a:endParaRPr>
              <a:solidFill>
                <a:srgbClr val="1155CC"/>
              </a:solidFill>
            </a:endParaRPr>
          </a:p>
        </p:txBody>
      </p:sp>
      <p:sp>
        <p:nvSpPr>
          <p:cNvPr id="126" name="Google Shape;126;p19"/>
          <p:cNvSpPr txBox="1"/>
          <p:nvPr/>
        </p:nvSpPr>
        <p:spPr>
          <a:xfrm>
            <a:off x="4114800" y="4921800"/>
            <a:ext cx="1188300" cy="22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i="1"/>
              <a:t>Board 5</a:t>
            </a:r>
            <a:endParaRPr sz="1000"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p:nvPr/>
        </p:nvSpPr>
        <p:spPr>
          <a:xfrm>
            <a:off x="1942200" y="932925"/>
            <a:ext cx="5167500" cy="182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The avatar decides to talk to Sympathetic Coworker about your predicament. The avatar explains their situation, and how they don’t think their code is going to be tested robustly enough.</a:t>
            </a:r>
            <a:endParaRPr/>
          </a:p>
          <a:p>
            <a:pPr marL="0" lvl="0" indent="0" algn="ctr" rtl="0">
              <a:spcBef>
                <a:spcPts val="0"/>
              </a:spcBef>
              <a:spcAft>
                <a:spcPts val="0"/>
              </a:spcAft>
              <a:buNone/>
            </a:pPr>
            <a:endParaRPr/>
          </a:p>
          <a:p>
            <a:pPr marL="0" lvl="0" indent="0" algn="ctr" rtl="0">
              <a:spcBef>
                <a:spcPts val="0"/>
              </a:spcBef>
              <a:spcAft>
                <a:spcPts val="0"/>
              </a:spcAft>
              <a:buNone/>
            </a:pPr>
            <a:r>
              <a:rPr lang="en" b="1"/>
              <a:t>Sympathetic Coworker: </a:t>
            </a:r>
            <a:r>
              <a:rPr lang="en" i="1"/>
              <a:t>I understand what you mean. With something as complex as this, you need to consider all of the possible scenarios. Personally, I’ve been a little concerned about the security of the CGM transmissions. </a:t>
            </a:r>
            <a:endParaRPr i="1"/>
          </a:p>
        </p:txBody>
      </p:sp>
      <p:sp>
        <p:nvSpPr>
          <p:cNvPr id="132" name="Google Shape;132;p20"/>
          <p:cNvSpPr txBox="1"/>
          <p:nvPr/>
        </p:nvSpPr>
        <p:spPr>
          <a:xfrm>
            <a:off x="6165900" y="0"/>
            <a:ext cx="2978100" cy="84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AA84F"/>
                </a:solidFill>
              </a:rPr>
              <a:t>The player can collect some information from their coworker! </a:t>
            </a:r>
            <a:endParaRPr>
              <a:solidFill>
                <a:srgbClr val="6AA84F"/>
              </a:solidFill>
            </a:endParaRPr>
          </a:p>
        </p:txBody>
      </p:sp>
      <p:sp>
        <p:nvSpPr>
          <p:cNvPr id="133" name="Google Shape;133;p20"/>
          <p:cNvSpPr txBox="1"/>
          <p:nvPr/>
        </p:nvSpPr>
        <p:spPr>
          <a:xfrm>
            <a:off x="5436000" y="4212300"/>
            <a:ext cx="3708000" cy="93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solidFill>
                  <a:schemeClr val="hlink"/>
                </a:solidFill>
                <a:hlinkClick r:id="rId3"/>
              </a:rPr>
              <a:t>This</a:t>
            </a:r>
            <a:r>
              <a:rPr lang="en">
                <a:solidFill>
                  <a:srgbClr val="9900FF"/>
                </a:solidFill>
              </a:rPr>
              <a:t> is a Google Images result for “sympathetic face” - not hugely sure I agree, but we’d want some imagery like this. </a:t>
            </a:r>
            <a:endParaRPr>
              <a:solidFill>
                <a:srgbClr val="9900FF"/>
              </a:solidFill>
            </a:endParaRPr>
          </a:p>
        </p:txBody>
      </p:sp>
      <p:sp>
        <p:nvSpPr>
          <p:cNvPr id="134" name="Google Shape;134;p20"/>
          <p:cNvSpPr txBox="1"/>
          <p:nvPr/>
        </p:nvSpPr>
        <p:spPr>
          <a:xfrm>
            <a:off x="0" y="4212300"/>
            <a:ext cx="3889800" cy="93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0000"/>
                </a:solidFill>
              </a:rPr>
              <a:t>This Board will introduce the player to a supporter, who will give more elaboration on possible unforeseen flaws in the testing of the APDS. </a:t>
            </a:r>
            <a:endParaRPr sz="1300">
              <a:solidFill>
                <a:srgbClr val="FF0000"/>
              </a:solidFill>
            </a:endParaRPr>
          </a:p>
        </p:txBody>
      </p:sp>
      <p:sp>
        <p:nvSpPr>
          <p:cNvPr id="135" name="Google Shape;135;p20"/>
          <p:cNvSpPr txBox="1"/>
          <p:nvPr/>
        </p:nvSpPr>
        <p:spPr>
          <a:xfrm>
            <a:off x="0" y="0"/>
            <a:ext cx="2676000" cy="101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1C232"/>
                </a:solidFill>
              </a:rPr>
              <a:t>The results of asking for an Extension will depend on how much Sympathetic Coworker favors you! Failing the Extension Ask could result in lowering of their favor, though.</a:t>
            </a:r>
            <a:endParaRPr sz="1100">
              <a:solidFill>
                <a:srgbClr val="F1C232"/>
              </a:solidFill>
            </a:endParaRPr>
          </a:p>
        </p:txBody>
      </p:sp>
      <p:sp>
        <p:nvSpPr>
          <p:cNvPr id="136" name="Google Shape;136;p20"/>
          <p:cNvSpPr txBox="1"/>
          <p:nvPr/>
        </p:nvSpPr>
        <p:spPr>
          <a:xfrm>
            <a:off x="1309200" y="2757525"/>
            <a:ext cx="6433500" cy="154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1155CC"/>
                </a:solidFill>
              </a:rPr>
              <a:t>POTENTIAL ACTIONS: </a:t>
            </a:r>
            <a:endParaRPr sz="1200" b="1">
              <a:solidFill>
                <a:srgbClr val="1155CC"/>
              </a:solidFill>
            </a:endParaRPr>
          </a:p>
          <a:p>
            <a:pPr marL="0" lvl="0" indent="0" algn="ctr" rtl="0">
              <a:spcBef>
                <a:spcPts val="0"/>
              </a:spcBef>
              <a:spcAft>
                <a:spcPts val="0"/>
              </a:spcAft>
              <a:buNone/>
            </a:pPr>
            <a:endParaRPr sz="1200" b="1">
              <a:solidFill>
                <a:srgbClr val="1155CC"/>
              </a:solidFill>
            </a:endParaRPr>
          </a:p>
          <a:p>
            <a:pPr marL="457200" lvl="0" indent="-304800" algn="l" rtl="0">
              <a:spcBef>
                <a:spcPts val="0"/>
              </a:spcBef>
              <a:spcAft>
                <a:spcPts val="0"/>
              </a:spcAft>
              <a:buClr>
                <a:srgbClr val="1155CC"/>
              </a:buClr>
              <a:buSzPts val="1200"/>
              <a:buChar char="➔"/>
            </a:pPr>
            <a:r>
              <a:rPr lang="en" sz="1200">
                <a:solidFill>
                  <a:srgbClr val="1155CC"/>
                </a:solidFill>
              </a:rPr>
              <a:t>Ask the Sympathetic coworker for more information about the security concerns. [</a:t>
            </a:r>
            <a:r>
              <a:rPr lang="en" sz="1200">
                <a:solidFill>
                  <a:srgbClr val="1155CC"/>
                </a:solidFill>
                <a:highlight>
                  <a:srgbClr val="FFC0CB"/>
                </a:highlight>
              </a:rPr>
              <a:t>Board 6a</a:t>
            </a:r>
            <a:r>
              <a:rPr lang="en" sz="1200">
                <a:solidFill>
                  <a:srgbClr val="1155CC"/>
                </a:solidFill>
              </a:rPr>
              <a:t>]</a:t>
            </a:r>
            <a:endParaRPr sz="1200">
              <a:solidFill>
                <a:srgbClr val="1155CC"/>
              </a:solidFill>
            </a:endParaRPr>
          </a:p>
          <a:p>
            <a:pPr marL="457200" lvl="0" indent="-304800" algn="l" rtl="0">
              <a:spcBef>
                <a:spcPts val="0"/>
              </a:spcBef>
              <a:spcAft>
                <a:spcPts val="0"/>
              </a:spcAft>
              <a:buClr>
                <a:srgbClr val="1155CC"/>
              </a:buClr>
              <a:buSzPts val="1200"/>
              <a:buChar char="➔"/>
            </a:pPr>
            <a:r>
              <a:rPr lang="en" sz="1200">
                <a:solidFill>
                  <a:srgbClr val="1155CC"/>
                </a:solidFill>
              </a:rPr>
              <a:t>Ask Sympathetic Coworker to help you ask the boss for an extension. (They’ll be more likely to say yes) [Return to </a:t>
            </a:r>
            <a:r>
              <a:rPr lang="en" sz="1200" u="sng">
                <a:solidFill>
                  <a:schemeClr val="hlink"/>
                </a:solidFill>
                <a:hlinkClick r:id="rId4" action="ppaction://hlinksldjump"/>
              </a:rPr>
              <a:t>Board 3</a:t>
            </a:r>
            <a:r>
              <a:rPr lang="en" sz="1200">
                <a:solidFill>
                  <a:srgbClr val="1155CC"/>
                </a:solidFill>
              </a:rPr>
              <a:t>, potentially with an </a:t>
            </a:r>
            <a:r>
              <a:rPr lang="en" sz="1200">
                <a:solidFill>
                  <a:srgbClr val="1155CC"/>
                </a:solidFill>
                <a:highlight>
                  <a:srgbClr val="FFD966"/>
                </a:highlight>
              </a:rPr>
              <a:t>Extension Supporter.</a:t>
            </a:r>
            <a:r>
              <a:rPr lang="en" sz="1200">
                <a:solidFill>
                  <a:srgbClr val="1155CC"/>
                </a:solidFill>
              </a:rPr>
              <a:t>] </a:t>
            </a:r>
            <a:endParaRPr sz="1200">
              <a:solidFill>
                <a:srgbClr val="1155CC"/>
              </a:solidFill>
            </a:endParaRPr>
          </a:p>
          <a:p>
            <a:pPr marL="457200" lvl="0" indent="-304800" algn="l" rtl="0">
              <a:spcBef>
                <a:spcPts val="0"/>
              </a:spcBef>
              <a:spcAft>
                <a:spcPts val="0"/>
              </a:spcAft>
              <a:buClr>
                <a:srgbClr val="1155CC"/>
              </a:buClr>
              <a:buSzPts val="1200"/>
              <a:buChar char="➔"/>
            </a:pPr>
            <a:r>
              <a:rPr lang="en" sz="1200">
                <a:solidFill>
                  <a:srgbClr val="1155CC"/>
                </a:solidFill>
              </a:rPr>
              <a:t>Thank Sympathetic Coworker for the talk, and then return to your desk. [</a:t>
            </a:r>
            <a:r>
              <a:rPr lang="en" sz="1200" u="sng">
                <a:solidFill>
                  <a:schemeClr val="hlink"/>
                </a:solidFill>
                <a:hlinkClick r:id="rId4" action="ppaction://hlinksldjump"/>
              </a:rPr>
              <a:t>Board 3</a:t>
            </a:r>
            <a:r>
              <a:rPr lang="en" sz="1200">
                <a:solidFill>
                  <a:srgbClr val="1155CC"/>
                </a:solidFill>
              </a:rPr>
              <a:t>.]</a:t>
            </a:r>
            <a:endParaRPr sz="1200">
              <a:solidFill>
                <a:srgbClr val="1155CC"/>
              </a:solidFill>
            </a:endParaRPr>
          </a:p>
        </p:txBody>
      </p:sp>
      <p:sp>
        <p:nvSpPr>
          <p:cNvPr id="137" name="Google Shape;137;p20"/>
          <p:cNvSpPr txBox="1"/>
          <p:nvPr/>
        </p:nvSpPr>
        <p:spPr>
          <a:xfrm>
            <a:off x="4114800" y="4921800"/>
            <a:ext cx="1188300" cy="22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i="1"/>
              <a:t>Board 6</a:t>
            </a:r>
            <a:endParaRPr sz="1000"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p:nvPr/>
        </p:nvSpPr>
        <p:spPr>
          <a:xfrm>
            <a:off x="6165900" y="0"/>
            <a:ext cx="2978100" cy="84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6AA84F"/>
                </a:solidFill>
              </a:rPr>
              <a:t>The player can collect more information from the boss, as well as potentially make critical decisions.</a:t>
            </a:r>
            <a:endParaRPr sz="1300">
              <a:solidFill>
                <a:srgbClr val="6AA84F"/>
              </a:solidFill>
            </a:endParaRPr>
          </a:p>
        </p:txBody>
      </p:sp>
      <p:sp>
        <p:nvSpPr>
          <p:cNvPr id="143" name="Google Shape;143;p21"/>
          <p:cNvSpPr txBox="1"/>
          <p:nvPr/>
        </p:nvSpPr>
        <p:spPr>
          <a:xfrm>
            <a:off x="1942200" y="1010700"/>
            <a:ext cx="5167500" cy="104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The avatar decides to visit the boss again to talk about the situation. </a:t>
            </a:r>
            <a:endParaRPr/>
          </a:p>
          <a:p>
            <a:pPr marL="0" lvl="0" indent="0" algn="ctr" rtl="0">
              <a:spcBef>
                <a:spcPts val="0"/>
              </a:spcBef>
              <a:spcAft>
                <a:spcPts val="0"/>
              </a:spcAft>
              <a:buNone/>
            </a:pPr>
            <a:endParaRPr/>
          </a:p>
          <a:p>
            <a:pPr marL="0" lvl="0" indent="0" algn="ctr" rtl="0">
              <a:spcBef>
                <a:spcPts val="0"/>
              </a:spcBef>
              <a:spcAft>
                <a:spcPts val="0"/>
              </a:spcAft>
              <a:buNone/>
            </a:pPr>
            <a:r>
              <a:rPr lang="en" b="1"/>
              <a:t>Boss: </a:t>
            </a:r>
            <a:r>
              <a:rPr lang="en" i="1"/>
              <a:t>Hey, what’s on your mind? </a:t>
            </a:r>
            <a:endParaRPr i="1"/>
          </a:p>
        </p:txBody>
      </p:sp>
      <p:sp>
        <p:nvSpPr>
          <p:cNvPr id="144" name="Google Shape;144;p21"/>
          <p:cNvSpPr txBox="1"/>
          <p:nvPr/>
        </p:nvSpPr>
        <p:spPr>
          <a:xfrm>
            <a:off x="0" y="4212300"/>
            <a:ext cx="3889800" cy="93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0000"/>
                </a:solidFill>
              </a:rPr>
              <a:t>This Board could introduce the player to another stakeholder’s perspective: the boss! (And through the boss, more information about other stakeholders, like the FDA or JDRF.)</a:t>
            </a:r>
            <a:endParaRPr sz="1300">
              <a:solidFill>
                <a:srgbClr val="FF0000"/>
              </a:solidFill>
            </a:endParaRPr>
          </a:p>
        </p:txBody>
      </p:sp>
      <p:sp>
        <p:nvSpPr>
          <p:cNvPr id="145" name="Google Shape;145;p21"/>
          <p:cNvSpPr txBox="1"/>
          <p:nvPr/>
        </p:nvSpPr>
        <p:spPr>
          <a:xfrm>
            <a:off x="5436000" y="4050500"/>
            <a:ext cx="3708000" cy="109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9900FF"/>
                </a:solidFill>
              </a:rPr>
              <a:t>Another situation with </a:t>
            </a:r>
            <a:r>
              <a:rPr lang="en" sz="1200" u="sng">
                <a:solidFill>
                  <a:schemeClr val="hlink"/>
                </a:solidFill>
                <a:hlinkClick r:id="rId3"/>
              </a:rPr>
              <a:t>the boss</a:t>
            </a:r>
            <a:r>
              <a:rPr lang="en" sz="1200">
                <a:solidFill>
                  <a:srgbClr val="9900FF"/>
                </a:solidFill>
              </a:rPr>
              <a:t>! </a:t>
            </a:r>
            <a:endParaRPr sz="1200">
              <a:solidFill>
                <a:srgbClr val="9900FF"/>
              </a:solidFill>
            </a:endParaRPr>
          </a:p>
          <a:p>
            <a:pPr marL="0" lvl="0" indent="0" algn="ctr" rtl="0">
              <a:spcBef>
                <a:spcPts val="0"/>
              </a:spcBef>
              <a:spcAft>
                <a:spcPts val="0"/>
              </a:spcAft>
              <a:buNone/>
            </a:pPr>
            <a:endParaRPr sz="1200">
              <a:solidFill>
                <a:srgbClr val="9900FF"/>
              </a:solidFill>
            </a:endParaRPr>
          </a:p>
          <a:p>
            <a:pPr marL="0" lvl="0" indent="0" algn="ctr" rtl="0">
              <a:spcBef>
                <a:spcPts val="0"/>
              </a:spcBef>
              <a:spcAft>
                <a:spcPts val="0"/>
              </a:spcAft>
              <a:buNone/>
            </a:pPr>
            <a:r>
              <a:rPr lang="en" sz="1200">
                <a:solidFill>
                  <a:srgbClr val="9900FF"/>
                </a:solidFill>
              </a:rPr>
              <a:t> I didn’t make Board 8c, but I’m envisioning that the boss might give the avatar information on the </a:t>
            </a:r>
            <a:r>
              <a:rPr lang="en" sz="1200" u="sng">
                <a:solidFill>
                  <a:schemeClr val="hlink"/>
                </a:solidFill>
                <a:hlinkClick r:id="rId4"/>
              </a:rPr>
              <a:t>FDA’s “recommendations” on cybersecurity</a:t>
            </a:r>
            <a:r>
              <a:rPr lang="en" sz="1200">
                <a:solidFill>
                  <a:srgbClr val="9900FF"/>
                </a:solidFill>
              </a:rPr>
              <a:t>.</a:t>
            </a:r>
            <a:endParaRPr sz="1200">
              <a:solidFill>
                <a:srgbClr val="9900FF"/>
              </a:solidFill>
            </a:endParaRPr>
          </a:p>
        </p:txBody>
      </p:sp>
      <p:sp>
        <p:nvSpPr>
          <p:cNvPr id="146" name="Google Shape;146;p21"/>
          <p:cNvSpPr txBox="1"/>
          <p:nvPr/>
        </p:nvSpPr>
        <p:spPr>
          <a:xfrm>
            <a:off x="0" y="0"/>
            <a:ext cx="2676000" cy="101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1C232"/>
                </a:solidFill>
              </a:rPr>
              <a:t>Depending on how many times the player has visited the boss, his general dialogue will change. More dialogue options will be presented in this conversation if the player has collected more information.</a:t>
            </a:r>
            <a:endParaRPr sz="1000">
              <a:solidFill>
                <a:srgbClr val="F1C232"/>
              </a:solidFill>
            </a:endParaRPr>
          </a:p>
        </p:txBody>
      </p:sp>
      <p:sp>
        <p:nvSpPr>
          <p:cNvPr id="147" name="Google Shape;147;p21"/>
          <p:cNvSpPr txBox="1"/>
          <p:nvPr/>
        </p:nvSpPr>
        <p:spPr>
          <a:xfrm>
            <a:off x="1239750" y="2440500"/>
            <a:ext cx="6664500" cy="183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1155CC"/>
                </a:solidFill>
              </a:rPr>
              <a:t>POTENTIAL ACTIONS: </a:t>
            </a:r>
            <a:endParaRPr b="1">
              <a:solidFill>
                <a:srgbClr val="1155CC"/>
              </a:solidFill>
            </a:endParaRPr>
          </a:p>
          <a:p>
            <a:pPr marL="0" lvl="0" indent="0" algn="ctr" rtl="0">
              <a:spcBef>
                <a:spcPts val="0"/>
              </a:spcBef>
              <a:spcAft>
                <a:spcPts val="0"/>
              </a:spcAft>
              <a:buNone/>
            </a:pPr>
            <a:endParaRPr b="1">
              <a:solidFill>
                <a:srgbClr val="1155CC"/>
              </a:solidFill>
            </a:endParaRPr>
          </a:p>
          <a:p>
            <a:pPr marL="457200" lvl="0" indent="-317500" algn="l" rtl="0">
              <a:spcBef>
                <a:spcPts val="0"/>
              </a:spcBef>
              <a:spcAft>
                <a:spcPts val="0"/>
              </a:spcAft>
              <a:buClr>
                <a:srgbClr val="1155CC"/>
              </a:buClr>
              <a:buSzPts val="1400"/>
              <a:buChar char="➔"/>
            </a:pPr>
            <a:r>
              <a:rPr lang="en">
                <a:solidFill>
                  <a:srgbClr val="1155CC"/>
                </a:solidFill>
              </a:rPr>
              <a:t>Admit again that you’re not ready for meeting the deadline. [</a:t>
            </a:r>
            <a:r>
              <a:rPr lang="en">
                <a:solidFill>
                  <a:srgbClr val="1155CC"/>
                </a:solidFill>
                <a:highlight>
                  <a:srgbClr val="FFC0CB"/>
                </a:highlight>
              </a:rPr>
              <a:t>Board 7a</a:t>
            </a:r>
            <a:r>
              <a:rPr lang="en">
                <a:solidFill>
                  <a:srgbClr val="1155CC"/>
                </a:solidFill>
              </a:rPr>
              <a:t>]</a:t>
            </a:r>
            <a:endParaRPr>
              <a:solidFill>
                <a:srgbClr val="1155CC"/>
              </a:solidFill>
            </a:endParaRPr>
          </a:p>
          <a:p>
            <a:pPr marL="457200" lvl="0" indent="-317500" algn="l" rtl="0">
              <a:spcBef>
                <a:spcPts val="0"/>
              </a:spcBef>
              <a:spcAft>
                <a:spcPts val="0"/>
              </a:spcAft>
              <a:buClr>
                <a:srgbClr val="1155CC"/>
              </a:buClr>
              <a:buSzPts val="1400"/>
              <a:buChar char="➔"/>
            </a:pPr>
            <a:r>
              <a:rPr lang="en">
                <a:solidFill>
                  <a:srgbClr val="1155CC"/>
                </a:solidFill>
              </a:rPr>
              <a:t>Ask for more information about why the deadline is so quick. [</a:t>
            </a:r>
            <a:r>
              <a:rPr lang="en">
                <a:solidFill>
                  <a:srgbClr val="1155CC"/>
                </a:solidFill>
                <a:highlight>
                  <a:srgbClr val="FFC0CB"/>
                </a:highlight>
              </a:rPr>
              <a:t>Board 7b</a:t>
            </a:r>
            <a:r>
              <a:rPr lang="en">
                <a:solidFill>
                  <a:srgbClr val="1155CC"/>
                </a:solidFill>
              </a:rPr>
              <a:t>]</a:t>
            </a:r>
            <a:endParaRPr>
              <a:solidFill>
                <a:srgbClr val="1155CC"/>
              </a:solidFill>
            </a:endParaRPr>
          </a:p>
          <a:p>
            <a:pPr marL="457200" lvl="0" indent="-317500" algn="l" rtl="0">
              <a:spcBef>
                <a:spcPts val="0"/>
              </a:spcBef>
              <a:spcAft>
                <a:spcPts val="0"/>
              </a:spcAft>
              <a:buClr>
                <a:srgbClr val="1155CC"/>
              </a:buClr>
              <a:buSzPts val="1400"/>
              <a:buChar char="➔"/>
            </a:pPr>
            <a:r>
              <a:rPr lang="en">
                <a:solidFill>
                  <a:srgbClr val="1155CC"/>
                </a:solidFill>
                <a:highlight>
                  <a:srgbClr val="FFD966"/>
                </a:highlight>
              </a:rPr>
              <a:t>Talk to the boss more about security concerns about the CGM transmissions.</a:t>
            </a:r>
            <a:r>
              <a:rPr lang="en">
                <a:solidFill>
                  <a:srgbClr val="1155CC"/>
                </a:solidFill>
              </a:rPr>
              <a:t> [</a:t>
            </a:r>
            <a:r>
              <a:rPr lang="en">
                <a:solidFill>
                  <a:srgbClr val="1155CC"/>
                </a:solidFill>
                <a:highlight>
                  <a:srgbClr val="FFC0CB"/>
                </a:highlight>
              </a:rPr>
              <a:t>Board 7c</a:t>
            </a:r>
            <a:r>
              <a:rPr lang="en">
                <a:solidFill>
                  <a:srgbClr val="1155CC"/>
                </a:solidFill>
              </a:rPr>
              <a:t>] </a:t>
            </a:r>
            <a:endParaRPr>
              <a:solidFill>
                <a:srgbClr val="1155CC"/>
              </a:solidFill>
            </a:endParaRPr>
          </a:p>
          <a:p>
            <a:pPr marL="457200" lvl="0" indent="-317500" algn="l" rtl="0">
              <a:spcBef>
                <a:spcPts val="0"/>
              </a:spcBef>
              <a:spcAft>
                <a:spcPts val="0"/>
              </a:spcAft>
              <a:buClr>
                <a:srgbClr val="1155CC"/>
              </a:buClr>
              <a:buSzPts val="1400"/>
              <a:buChar char="➔"/>
            </a:pPr>
            <a:r>
              <a:rPr lang="en">
                <a:solidFill>
                  <a:srgbClr val="1155CC"/>
                </a:solidFill>
              </a:rPr>
              <a:t>Thank the boss for the conversation, and head back to your desk. [</a:t>
            </a:r>
            <a:r>
              <a:rPr lang="en" u="sng">
                <a:solidFill>
                  <a:schemeClr val="hlink"/>
                </a:solidFill>
                <a:hlinkClick r:id="rId5" action="ppaction://hlinksldjump"/>
              </a:rPr>
              <a:t>Board 3</a:t>
            </a:r>
            <a:r>
              <a:rPr lang="en">
                <a:solidFill>
                  <a:srgbClr val="1155CC"/>
                </a:solidFill>
              </a:rPr>
              <a:t>]</a:t>
            </a:r>
            <a:endParaRPr>
              <a:solidFill>
                <a:srgbClr val="1155CC"/>
              </a:solidFill>
            </a:endParaRPr>
          </a:p>
        </p:txBody>
      </p:sp>
      <p:sp>
        <p:nvSpPr>
          <p:cNvPr id="148" name="Google Shape;148;p21"/>
          <p:cNvSpPr txBox="1"/>
          <p:nvPr/>
        </p:nvSpPr>
        <p:spPr>
          <a:xfrm>
            <a:off x="148775" y="1709675"/>
            <a:ext cx="1887300" cy="10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The action highlighted in yellow, for example, will be something that only appears if the player has previously talked to Sympathetic Coworker about the security concerns. (Board 7a)</a:t>
            </a:r>
            <a:endParaRPr sz="900"/>
          </a:p>
        </p:txBody>
      </p:sp>
      <p:sp>
        <p:nvSpPr>
          <p:cNvPr id="149" name="Google Shape;149;p21"/>
          <p:cNvSpPr txBox="1"/>
          <p:nvPr/>
        </p:nvSpPr>
        <p:spPr>
          <a:xfrm>
            <a:off x="7386300" y="1899575"/>
            <a:ext cx="1615800" cy="93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000"/>
              <a:t>There’ll be more options for things that the player can discuss once we flesh out these Boards more!</a:t>
            </a:r>
            <a:endParaRPr sz="1000"/>
          </a:p>
        </p:txBody>
      </p:sp>
      <p:sp>
        <p:nvSpPr>
          <p:cNvPr id="150" name="Google Shape;150;p21"/>
          <p:cNvSpPr txBox="1"/>
          <p:nvPr/>
        </p:nvSpPr>
        <p:spPr>
          <a:xfrm>
            <a:off x="4114800" y="4921800"/>
            <a:ext cx="1188300" cy="22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i="1"/>
              <a:t>Board 7</a:t>
            </a:r>
            <a:endParaRPr sz="1000"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p:nvPr/>
        </p:nvSpPr>
        <p:spPr>
          <a:xfrm>
            <a:off x="6165900" y="0"/>
            <a:ext cx="2978100" cy="84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AA84F"/>
                </a:solidFill>
              </a:rPr>
              <a:t>Green text will describe the overall purpose of this particular storyboard in relation to the game!</a:t>
            </a:r>
            <a:endParaRPr>
              <a:solidFill>
                <a:srgbClr val="6AA84F"/>
              </a:solidFill>
            </a:endParaRPr>
          </a:p>
        </p:txBody>
      </p:sp>
      <p:sp>
        <p:nvSpPr>
          <p:cNvPr id="156" name="Google Shape;156;p22"/>
          <p:cNvSpPr txBox="1"/>
          <p:nvPr/>
        </p:nvSpPr>
        <p:spPr>
          <a:xfrm>
            <a:off x="1988250" y="1188400"/>
            <a:ext cx="5167500" cy="54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The avatar decides to continue working on debugging their  code - they continue to work for about an hour!</a:t>
            </a:r>
            <a:endParaRPr/>
          </a:p>
          <a:p>
            <a:pPr marL="0" lvl="0" indent="0" algn="ctr" rtl="0">
              <a:spcBef>
                <a:spcPts val="0"/>
              </a:spcBef>
              <a:spcAft>
                <a:spcPts val="0"/>
              </a:spcAft>
              <a:buNone/>
            </a:pPr>
            <a:endParaRPr/>
          </a:p>
        </p:txBody>
      </p:sp>
      <p:sp>
        <p:nvSpPr>
          <p:cNvPr id="157" name="Google Shape;157;p22"/>
          <p:cNvSpPr txBox="1"/>
          <p:nvPr/>
        </p:nvSpPr>
        <p:spPr>
          <a:xfrm>
            <a:off x="1788900" y="1911200"/>
            <a:ext cx="5566200" cy="104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1155CC"/>
                </a:solidFill>
              </a:rPr>
              <a:t>POTENTIAL ACTIONS: </a:t>
            </a:r>
            <a:endParaRPr b="1">
              <a:solidFill>
                <a:srgbClr val="1155CC"/>
              </a:solidFill>
            </a:endParaRPr>
          </a:p>
          <a:p>
            <a:pPr marL="0" lvl="0" indent="0" algn="ctr" rtl="0">
              <a:spcBef>
                <a:spcPts val="0"/>
              </a:spcBef>
              <a:spcAft>
                <a:spcPts val="0"/>
              </a:spcAft>
              <a:buNone/>
            </a:pPr>
            <a:endParaRPr b="1">
              <a:solidFill>
                <a:srgbClr val="1155CC"/>
              </a:solidFill>
            </a:endParaRPr>
          </a:p>
          <a:p>
            <a:pPr marL="457200" lvl="0" indent="-317500" algn="l" rtl="0">
              <a:spcBef>
                <a:spcPts val="0"/>
              </a:spcBef>
              <a:spcAft>
                <a:spcPts val="0"/>
              </a:spcAft>
              <a:buClr>
                <a:srgbClr val="1155CC"/>
              </a:buClr>
              <a:buSzPts val="1400"/>
              <a:buChar char="➔"/>
            </a:pPr>
            <a:r>
              <a:rPr lang="en">
                <a:solidFill>
                  <a:srgbClr val="1155CC"/>
                </a:solidFill>
              </a:rPr>
              <a:t>Take a break from debugging and decide what your next step ought to be! [</a:t>
            </a:r>
            <a:r>
              <a:rPr lang="en" u="sng">
                <a:solidFill>
                  <a:schemeClr val="hlink"/>
                </a:solidFill>
                <a:hlinkClick r:id="rId3" action="ppaction://hlinksldjump"/>
              </a:rPr>
              <a:t>Board 3</a:t>
            </a:r>
            <a:r>
              <a:rPr lang="en">
                <a:solidFill>
                  <a:srgbClr val="1155CC"/>
                </a:solidFill>
              </a:rPr>
              <a:t>]</a:t>
            </a:r>
            <a:endParaRPr>
              <a:solidFill>
                <a:srgbClr val="1155CC"/>
              </a:solidFill>
            </a:endParaRPr>
          </a:p>
        </p:txBody>
      </p:sp>
      <p:sp>
        <p:nvSpPr>
          <p:cNvPr id="158" name="Google Shape;158;p22"/>
          <p:cNvSpPr txBox="1"/>
          <p:nvPr/>
        </p:nvSpPr>
        <p:spPr>
          <a:xfrm>
            <a:off x="0" y="4212300"/>
            <a:ext cx="3889800" cy="93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This is a template board, introducing the format of the boards! (Red text is meant to explain the narrative significance of an event!) </a:t>
            </a:r>
            <a:endParaRPr>
              <a:solidFill>
                <a:srgbClr val="FF0000"/>
              </a:solidFill>
            </a:endParaRPr>
          </a:p>
        </p:txBody>
      </p:sp>
      <p:sp>
        <p:nvSpPr>
          <p:cNvPr id="159" name="Google Shape;159;p22"/>
          <p:cNvSpPr txBox="1"/>
          <p:nvPr/>
        </p:nvSpPr>
        <p:spPr>
          <a:xfrm>
            <a:off x="5436000" y="4212300"/>
            <a:ext cx="3708000" cy="93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9900FF"/>
                </a:solidFill>
              </a:rPr>
              <a:t>Purple text will describe what the scene looks like visually / what media is needed in order to flesh this scene out a little bit. </a:t>
            </a:r>
            <a:endParaRPr>
              <a:solidFill>
                <a:srgbClr val="9900FF"/>
              </a:solidFill>
            </a:endParaRPr>
          </a:p>
        </p:txBody>
      </p:sp>
      <p:sp>
        <p:nvSpPr>
          <p:cNvPr id="160" name="Google Shape;160;p22"/>
          <p:cNvSpPr txBox="1"/>
          <p:nvPr/>
        </p:nvSpPr>
        <p:spPr>
          <a:xfrm>
            <a:off x="0" y="0"/>
            <a:ext cx="2676000" cy="101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1C232"/>
                </a:solidFill>
              </a:rPr>
              <a:t>Working on your code will alter the Code Coverage parameter </a:t>
            </a:r>
            <a:endParaRPr>
              <a:solidFill>
                <a:srgbClr val="F1C23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2063</Words>
  <Application>Microsoft Office PowerPoint</Application>
  <PresentationFormat>On-screen Show (16:9)</PresentationFormat>
  <Paragraphs>117</Paragraphs>
  <Slides>9</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Trevor Hubbard</cp:lastModifiedBy>
  <cp:revision>1</cp:revision>
  <dcterms:modified xsi:type="dcterms:W3CDTF">2021-03-23T03:26:15Z</dcterms:modified>
</cp:coreProperties>
</file>