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75" r:id="rId2"/>
    <p:sldId id="276" r:id="rId3"/>
    <p:sldId id="265" r:id="rId4"/>
    <p:sldId id="263" r:id="rId5"/>
    <p:sldId id="264" r:id="rId6"/>
    <p:sldId id="269"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FA2CB-CE32-1549-A4C2-649EC9AC87E4}">
          <p14:sldIdLst>
            <p14:sldId id="275"/>
            <p14:sldId id="276"/>
            <p14:sldId id="265"/>
            <p14:sldId id="263"/>
            <p14:sldId id="264"/>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6654"/>
  </p:normalViewPr>
  <p:slideViewPr>
    <p:cSldViewPr snapToGrid="0" snapToObjects="1">
      <p:cViewPr varScale="1">
        <p:scale>
          <a:sx n="128" d="100"/>
          <a:sy n="128"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AEF15-4276-994D-B8A5-0B427A477A28}"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43022-ACD0-6842-A1B6-DAB5A882E43C}" type="slidenum">
              <a:rPr lang="en-US" smtClean="0"/>
              <a:t>‹#›</a:t>
            </a:fld>
            <a:endParaRPr lang="en-US"/>
          </a:p>
        </p:txBody>
      </p:sp>
    </p:spTree>
    <p:extLst>
      <p:ext uri="{BB962C8B-B14F-4D97-AF65-F5344CB8AC3E}">
        <p14:creationId xmlns:p14="http://schemas.microsoft.com/office/powerpoint/2010/main" val="29412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3022-ACD0-6842-A1B6-DAB5A882E43C}" type="slidenum">
              <a:rPr lang="en-US" smtClean="0"/>
              <a:t>1</a:t>
            </a:fld>
            <a:endParaRPr lang="en-US"/>
          </a:p>
        </p:txBody>
      </p:sp>
    </p:spTree>
    <p:extLst>
      <p:ext uri="{BB962C8B-B14F-4D97-AF65-F5344CB8AC3E}">
        <p14:creationId xmlns:p14="http://schemas.microsoft.com/office/powerpoint/2010/main" val="4250953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michett/LU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scap.org/" TargetMode="External"/><Relationship Id="rId2" Type="http://schemas.openxmlformats.org/officeDocument/2006/relationships/hyperlink" Target="https://csrc.nist.gov/projects/security-content-automation-protoco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74B3-6D9F-7C4E-A363-DC43603AB298}"/>
              </a:ext>
            </a:extLst>
          </p:cNvPr>
          <p:cNvSpPr>
            <a:spLocks noGrp="1"/>
          </p:cNvSpPr>
          <p:nvPr>
            <p:ph type="ctrTitle"/>
          </p:nvPr>
        </p:nvSpPr>
        <p:spPr>
          <a:xfrm>
            <a:off x="1037967" y="1803405"/>
            <a:ext cx="10144897" cy="1825096"/>
          </a:xfrm>
        </p:spPr>
        <p:txBody>
          <a:bodyPr>
            <a:normAutofit/>
          </a:bodyPr>
          <a:lstStyle/>
          <a:p>
            <a:r>
              <a:rPr lang="en-US" dirty="0"/>
              <a:t>SCAP Refresher</a:t>
            </a:r>
          </a:p>
        </p:txBody>
      </p:sp>
      <p:sp>
        <p:nvSpPr>
          <p:cNvPr id="3" name="Subtitle 2">
            <a:extLst>
              <a:ext uri="{FF2B5EF4-FFF2-40B4-BE49-F238E27FC236}">
                <a16:creationId xmlns:a16="http://schemas.microsoft.com/office/drawing/2014/main" id="{331B5986-4225-914D-91FA-6F141E614340}"/>
              </a:ext>
            </a:extLst>
          </p:cNvPr>
          <p:cNvSpPr>
            <a:spLocks noGrp="1"/>
          </p:cNvSpPr>
          <p:nvPr>
            <p:ph type="subTitle" idx="1"/>
          </p:nvPr>
        </p:nvSpPr>
        <p:spPr/>
        <p:txBody>
          <a:bodyPr/>
          <a:lstStyle/>
          <a:p>
            <a:r>
              <a:rPr lang="en-US" dirty="0"/>
              <a:t>Ansible Introduction and Usage of SCAP Workbench</a:t>
            </a:r>
          </a:p>
        </p:txBody>
      </p:sp>
    </p:spTree>
    <p:extLst>
      <p:ext uri="{BB962C8B-B14F-4D97-AF65-F5344CB8AC3E}">
        <p14:creationId xmlns:p14="http://schemas.microsoft.com/office/powerpoint/2010/main" val="221577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normAutofit/>
          </a:bodyPr>
          <a:lstStyle/>
          <a:p>
            <a:r>
              <a:rPr lang="en-US" sz="4400" dirty="0"/>
              <a:t>Presenter introduction</a:t>
            </a:r>
          </a:p>
        </p:txBody>
      </p:sp>
      <p:sp>
        <p:nvSpPr>
          <p:cNvPr id="3" name="TextBox 2">
            <a:extLst>
              <a:ext uri="{FF2B5EF4-FFF2-40B4-BE49-F238E27FC236}">
                <a16:creationId xmlns:a16="http://schemas.microsoft.com/office/drawing/2014/main" id="{3ED5BA33-817A-C344-925F-34B00C6967F0}"/>
              </a:ext>
            </a:extLst>
          </p:cNvPr>
          <p:cNvSpPr txBox="1"/>
          <p:nvPr/>
        </p:nvSpPr>
        <p:spPr>
          <a:xfrm>
            <a:off x="99391" y="2693504"/>
            <a:ext cx="11718235" cy="293061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t>Speaker: </a:t>
            </a:r>
            <a:r>
              <a:rPr lang="en-US" sz="2400" dirty="0"/>
              <a:t>Travis </a:t>
            </a:r>
            <a:r>
              <a:rPr lang="en-US" sz="2400" dirty="0" err="1"/>
              <a:t>Michette</a:t>
            </a:r>
            <a:endParaRPr lang="en-US" sz="2400" dirty="0"/>
          </a:p>
          <a:p>
            <a:pPr marL="342900" indent="-342900">
              <a:lnSpc>
                <a:spcPct val="200000"/>
              </a:lnSpc>
              <a:buFont typeface="Arial" panose="020B0604020202020204" pitchFamily="34" charset="0"/>
              <a:buChar char="•"/>
            </a:pPr>
            <a:r>
              <a:rPr lang="en-US" sz="2400" b="1" dirty="0" err="1"/>
              <a:t>Github</a:t>
            </a:r>
            <a:r>
              <a:rPr lang="en-US" sz="2400" b="1" dirty="0"/>
              <a:t> Project: </a:t>
            </a:r>
            <a:r>
              <a:rPr lang="en-US" sz="2400" dirty="0">
                <a:hlinkClick r:id="rId2"/>
              </a:rPr>
              <a:t>https://github.com/tmichett/LUG</a:t>
            </a:r>
            <a:endParaRPr lang="en-US" sz="2400" dirty="0"/>
          </a:p>
          <a:p>
            <a:pPr marL="342900" indent="-342900">
              <a:lnSpc>
                <a:spcPct val="200000"/>
              </a:lnSpc>
              <a:buFont typeface="Arial" panose="020B0604020202020204" pitchFamily="34" charset="0"/>
              <a:buChar char="•"/>
            </a:pPr>
            <a:r>
              <a:rPr lang="en-US" sz="2400" b="1" dirty="0"/>
              <a:t>Presentation and Materials: </a:t>
            </a:r>
            <a:r>
              <a:rPr lang="en-US" sz="2400" dirty="0"/>
              <a:t>Located in the </a:t>
            </a:r>
            <a:r>
              <a:rPr lang="en-US" sz="2400" b="1" dirty="0" err="1"/>
              <a:t>Ansible_Roles</a:t>
            </a:r>
            <a:r>
              <a:rPr lang="en-US" sz="2400" dirty="0"/>
              <a:t> directory of the </a:t>
            </a:r>
            <a:r>
              <a:rPr lang="en-US" sz="2400" dirty="0" err="1"/>
              <a:t>Github</a:t>
            </a:r>
            <a:r>
              <a:rPr lang="en-US" sz="2400" dirty="0"/>
              <a:t> project.</a:t>
            </a:r>
          </a:p>
        </p:txBody>
      </p:sp>
    </p:spTree>
    <p:extLst>
      <p:ext uri="{BB962C8B-B14F-4D97-AF65-F5344CB8AC3E}">
        <p14:creationId xmlns:p14="http://schemas.microsoft.com/office/powerpoint/2010/main" val="346971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Ansible Introduction &amp; Overview</a:t>
            </a:r>
          </a:p>
        </p:txBody>
      </p:sp>
      <p:sp>
        <p:nvSpPr>
          <p:cNvPr id="3" name="Content Placeholder 2">
            <a:extLst>
              <a:ext uri="{FF2B5EF4-FFF2-40B4-BE49-F238E27FC236}">
                <a16:creationId xmlns:a16="http://schemas.microsoft.com/office/drawing/2014/main" id="{8E43DC95-C9F8-BC47-B485-D0F62114A234}"/>
              </a:ext>
            </a:extLst>
          </p:cNvPr>
          <p:cNvSpPr txBox="1">
            <a:spLocks/>
          </p:cNvSpPr>
          <p:nvPr/>
        </p:nvSpPr>
        <p:spPr>
          <a:xfrm>
            <a:off x="288235" y="2335426"/>
            <a:ext cx="11370365" cy="4154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solidFill>
                  <a:schemeClr val="accent2"/>
                </a:solidFill>
              </a:rPr>
              <a:t>Ansible</a:t>
            </a:r>
            <a:r>
              <a:rPr lang="en-US" b="1" dirty="0"/>
              <a:t> </a:t>
            </a:r>
            <a:r>
              <a:rPr lang="en-US" dirty="0"/>
              <a:t>– An automation language leveraging modules to be used in one or more tasks on managed systems. Most Ansible automation leverages and Ansible playbook which is a YAML formatted file containing Ansible directives.</a:t>
            </a:r>
          </a:p>
          <a:p>
            <a:endParaRPr lang="en-US" b="1" dirty="0"/>
          </a:p>
          <a:p>
            <a:r>
              <a:rPr lang="en-US" b="1" dirty="0">
                <a:solidFill>
                  <a:schemeClr val="accent2"/>
                </a:solidFill>
              </a:rPr>
              <a:t>Ansible modules</a:t>
            </a:r>
            <a:r>
              <a:rPr lang="en-US" dirty="0">
                <a:solidFill>
                  <a:schemeClr val="accent2"/>
                </a:solidFill>
              </a:rPr>
              <a:t> </a:t>
            </a:r>
            <a:r>
              <a:rPr lang="en-US" dirty="0"/>
              <a:t>– Components used by Ansible tasks and playbooks which are generally implemented and developed in Python. Ansible modules work with certain system utilities and are optimized to be leveraged as a declarative automation language and provide idempotency.</a:t>
            </a:r>
          </a:p>
          <a:p>
            <a:endParaRPr lang="en-US" b="1" dirty="0"/>
          </a:p>
          <a:p>
            <a:r>
              <a:rPr lang="en-US" b="1" dirty="0">
                <a:solidFill>
                  <a:schemeClr val="accent2"/>
                </a:solidFill>
              </a:rPr>
              <a:t>Ansible ad-hoc commands</a:t>
            </a:r>
            <a:r>
              <a:rPr lang="en-US" dirty="0">
                <a:solidFill>
                  <a:schemeClr val="accent2"/>
                </a:solidFill>
              </a:rPr>
              <a:t> </a:t>
            </a:r>
            <a:r>
              <a:rPr lang="en-US" dirty="0"/>
              <a:t>– A way of executing a single Ansible task quickly that relies on a single Ansible module to perform the tests/changes of the task. </a:t>
            </a:r>
            <a:endParaRPr lang="en-US" b="1" dirty="0"/>
          </a:p>
        </p:txBody>
      </p:sp>
    </p:spTree>
    <p:extLst>
      <p:ext uri="{BB962C8B-B14F-4D97-AF65-F5344CB8AC3E}">
        <p14:creationId xmlns:p14="http://schemas.microsoft.com/office/powerpoint/2010/main" val="392144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826026" y="0"/>
            <a:ext cx="8610600" cy="1293028"/>
          </a:xfrm>
        </p:spPr>
        <p:txBody>
          <a:bodyPr/>
          <a:lstStyle/>
          <a:p>
            <a:r>
              <a:rPr lang="en-US" dirty="0" err="1"/>
              <a:t>Ansible.CFG</a:t>
            </a:r>
            <a:r>
              <a:rPr lang="en-US" dirty="0"/>
              <a:t>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98174" y="1548517"/>
            <a:ext cx="11370365" cy="3102997"/>
          </a:xfrm>
        </p:spPr>
        <p:txBody>
          <a:bodyPr>
            <a:normAutofit/>
          </a:bodyPr>
          <a:lstStyle/>
          <a:p>
            <a:r>
              <a:rPr lang="en-US" dirty="0"/>
              <a:t>This file defines the configuration directives which apply directly to how the </a:t>
            </a:r>
            <a:r>
              <a:rPr lang="en-US" b="1" dirty="0"/>
              <a:t>ansible</a:t>
            </a:r>
            <a:r>
              <a:rPr lang="en-US" dirty="0"/>
              <a:t> </a:t>
            </a:r>
            <a:r>
              <a:rPr lang="en-US" b="1" dirty="0"/>
              <a:t>and ansible-playbook </a:t>
            </a:r>
            <a:r>
              <a:rPr lang="en-US" dirty="0"/>
              <a:t>command interact with the Ansible application and which configuration items are applied to a given Ansible session.</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current working directory (CWD) this file is the highest precedence.</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user’s home directory, this file will have precedence if an </a:t>
            </a:r>
            <a:r>
              <a:rPr lang="en-US" i="1" dirty="0" err="1"/>
              <a:t>ansible.cfg</a:t>
            </a:r>
            <a:r>
              <a:rPr lang="en-US" dirty="0"/>
              <a:t> doesn’t exist in the CWD.</a:t>
            </a:r>
          </a:p>
          <a:p>
            <a:pPr lvl="1">
              <a:buFont typeface="Wingdings" pitchFamily="2" charset="2"/>
              <a:buChar char="Ø"/>
            </a:pPr>
            <a:r>
              <a:rPr lang="en-US" b="1" dirty="0">
                <a:solidFill>
                  <a:schemeClr val="accent2"/>
                </a:solidFill>
              </a:rPr>
              <a:t>/</a:t>
            </a:r>
            <a:r>
              <a:rPr lang="en-US" b="1" dirty="0" err="1">
                <a:solidFill>
                  <a:schemeClr val="accent2"/>
                </a:solidFill>
              </a:rPr>
              <a:t>etc</a:t>
            </a:r>
            <a:r>
              <a:rPr lang="en-US" b="1" dirty="0">
                <a:solidFill>
                  <a:schemeClr val="accent2"/>
                </a:solidFill>
              </a:rPr>
              <a:t>/ansible/</a:t>
            </a:r>
            <a:r>
              <a:rPr lang="en-US" b="1" dirty="0" err="1">
                <a:solidFill>
                  <a:schemeClr val="accent2"/>
                </a:solidFill>
              </a:rPr>
              <a:t>ansible.cfg</a:t>
            </a:r>
            <a:r>
              <a:rPr lang="en-US" b="1" dirty="0">
                <a:solidFill>
                  <a:schemeClr val="accent2"/>
                </a:solidFill>
              </a:rPr>
              <a:t> </a:t>
            </a:r>
            <a:r>
              <a:rPr lang="en-US" dirty="0"/>
              <a:t>– This is the default configuration file and has the lowest precedence. This file is used when no other </a:t>
            </a:r>
            <a:r>
              <a:rPr lang="en-US" i="1" dirty="0" err="1"/>
              <a:t>ansible.cfg</a:t>
            </a:r>
            <a:r>
              <a:rPr lang="en-US" dirty="0"/>
              <a:t> file exists.</a:t>
            </a:r>
          </a:p>
          <a:p>
            <a:endParaRPr lang="en-US" b="1" dirty="0"/>
          </a:p>
        </p:txBody>
      </p:sp>
      <p:graphicFrame>
        <p:nvGraphicFramePr>
          <p:cNvPr id="6" name="Table 6">
            <a:extLst>
              <a:ext uri="{FF2B5EF4-FFF2-40B4-BE49-F238E27FC236}">
                <a16:creationId xmlns:a16="http://schemas.microsoft.com/office/drawing/2014/main" id="{ACD3AA9C-B07C-D243-9245-D1413D2E788F}"/>
              </a:ext>
            </a:extLst>
          </p:cNvPr>
          <p:cNvGraphicFramePr>
            <a:graphicFrameLocks noGrp="1"/>
          </p:cNvGraphicFramePr>
          <p:nvPr/>
        </p:nvGraphicFramePr>
        <p:xfrm>
          <a:off x="1535043" y="5059017"/>
          <a:ext cx="8128000" cy="1144987"/>
        </p:xfrm>
        <a:graphic>
          <a:graphicData uri="http://schemas.openxmlformats.org/drawingml/2006/table">
            <a:tbl>
              <a:tblPr firstRow="1" bandRow="1">
                <a:tableStyleId>{5C22544A-7EE6-4342-B048-85BDC9FD1C3A}</a:tableStyleId>
              </a:tblPr>
              <a:tblGrid>
                <a:gridCol w="1665357">
                  <a:extLst>
                    <a:ext uri="{9D8B030D-6E8A-4147-A177-3AD203B41FA5}">
                      <a16:colId xmlns:a16="http://schemas.microsoft.com/office/drawing/2014/main" val="3075898033"/>
                    </a:ext>
                  </a:extLst>
                </a:gridCol>
                <a:gridCol w="6462643">
                  <a:extLst>
                    <a:ext uri="{9D8B030D-6E8A-4147-A177-3AD203B41FA5}">
                      <a16:colId xmlns:a16="http://schemas.microsoft.com/office/drawing/2014/main" val="896707198"/>
                    </a:ext>
                  </a:extLst>
                </a:gridCol>
              </a:tblGrid>
              <a:tr h="1144987">
                <a:tc>
                  <a:txBody>
                    <a:bodyPr/>
                    <a:lstStyle/>
                    <a:p>
                      <a:r>
                        <a:rPr lang="en-US" dirty="0"/>
                        <a:t>Important</a:t>
                      </a:r>
                    </a:p>
                  </a:txBody>
                  <a:tcPr/>
                </a:tc>
                <a:tc>
                  <a:txBody>
                    <a:bodyPr/>
                    <a:lstStyle/>
                    <a:p>
                      <a:r>
                        <a:rPr lang="en-US" b="0" dirty="0"/>
                        <a:t>It is also possible to define the </a:t>
                      </a:r>
                      <a:r>
                        <a:rPr lang="en-US" b="1" dirty="0" err="1"/>
                        <a:t>ansible.cfg</a:t>
                      </a:r>
                      <a:r>
                        <a:rPr lang="en-US" b="0" dirty="0"/>
                        <a:t> file with the environment variable </a:t>
                      </a:r>
                      <a:r>
                        <a:rPr lang="en-US" b="1" dirty="0"/>
                        <a:t>ANSIBLE_CONFIG</a:t>
                      </a:r>
                      <a:r>
                        <a:rPr lang="en-US" b="0" dirty="0"/>
                        <a:t>. If this variable is used, it will override all other configuration files.</a:t>
                      </a:r>
                    </a:p>
                  </a:txBody>
                  <a:tcPr/>
                </a:tc>
                <a:extLst>
                  <a:ext uri="{0D108BD9-81ED-4DB2-BD59-A6C34878D82A}">
                    <a16:rowId xmlns:a16="http://schemas.microsoft.com/office/drawing/2014/main" val="3235790570"/>
                  </a:ext>
                </a:extLst>
              </a:tr>
            </a:tbl>
          </a:graphicData>
        </a:graphic>
      </p:graphicFrame>
    </p:spTree>
    <p:extLst>
      <p:ext uri="{BB962C8B-B14F-4D97-AF65-F5344CB8AC3E}">
        <p14:creationId xmlns:p14="http://schemas.microsoft.com/office/powerpoint/2010/main" val="210970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Inventory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308113" y="2651760"/>
            <a:ext cx="11370365" cy="3102997"/>
          </a:xfrm>
        </p:spPr>
        <p:txBody>
          <a:bodyPr>
            <a:normAutofit/>
          </a:bodyPr>
          <a:lstStyle/>
          <a:p>
            <a:r>
              <a:rPr lang="en-US" dirty="0"/>
              <a:t>The </a:t>
            </a:r>
            <a:r>
              <a:rPr lang="en-US" b="1" dirty="0"/>
              <a:t>inventory</a:t>
            </a:r>
            <a:r>
              <a:rPr lang="en-US" dirty="0"/>
              <a:t> file can contain both Ansible managed hosts/nodes as well as inventory variables to be used for the managed nodes.</a:t>
            </a:r>
          </a:p>
          <a:p>
            <a:pPr lvl="1">
              <a:buFont typeface="Wingdings" pitchFamily="2" charset="2"/>
              <a:buChar char="Ø"/>
            </a:pPr>
            <a:r>
              <a:rPr lang="en-US" dirty="0"/>
              <a:t>Inventory location is generally specified by the </a:t>
            </a:r>
            <a:r>
              <a:rPr lang="en-US" b="1" dirty="0" err="1"/>
              <a:t>ansible.cfg</a:t>
            </a:r>
            <a:r>
              <a:rPr lang="en-US" dirty="0"/>
              <a:t> file</a:t>
            </a:r>
          </a:p>
          <a:p>
            <a:pPr lvl="2">
              <a:buFont typeface="Courier New" panose="02070309020205020404" pitchFamily="49" charset="0"/>
              <a:buChar char="o"/>
            </a:pPr>
            <a:r>
              <a:rPr lang="en-US" b="1" dirty="0"/>
              <a:t>./inventory </a:t>
            </a:r>
            <a:r>
              <a:rPr lang="en-US" dirty="0"/>
              <a:t>– Common practice to leverage inventory files with playbooks and the </a:t>
            </a:r>
            <a:r>
              <a:rPr lang="en-US" b="1" dirty="0" err="1"/>
              <a:t>ansible.cfg</a:t>
            </a:r>
            <a:r>
              <a:rPr lang="en-US" dirty="0"/>
              <a:t> file in the current working directory</a:t>
            </a:r>
          </a:p>
          <a:p>
            <a:pPr lvl="2">
              <a:buFont typeface="Courier New" panose="02070309020205020404" pitchFamily="49" charset="0"/>
              <a:buChar char="o"/>
            </a:pPr>
            <a:r>
              <a:rPr lang="en-US" b="1" dirty="0"/>
              <a:t>/</a:t>
            </a:r>
            <a:r>
              <a:rPr lang="en-US" b="1" dirty="0" err="1"/>
              <a:t>etc</a:t>
            </a:r>
            <a:r>
              <a:rPr lang="en-US" b="1" dirty="0"/>
              <a:t>/ansible/hosts </a:t>
            </a:r>
            <a:r>
              <a:rPr lang="en-US" dirty="0"/>
              <a:t>– Default inventory file deployed with the Ansible package</a:t>
            </a:r>
          </a:p>
          <a:p>
            <a:endParaRPr lang="en-US" b="1" dirty="0"/>
          </a:p>
        </p:txBody>
      </p:sp>
    </p:spTree>
    <p:extLst>
      <p:ext uri="{BB962C8B-B14F-4D97-AF65-F5344CB8AC3E}">
        <p14:creationId xmlns:p14="http://schemas.microsoft.com/office/powerpoint/2010/main" val="400734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SCAP Workbench and </a:t>
            </a:r>
            <a:r>
              <a:rPr lang="en-US" dirty="0" err="1"/>
              <a:t>OpenSCAP</a:t>
            </a:r>
            <a:endParaRPr lang="en-US" dirty="0"/>
          </a:p>
        </p:txBody>
      </p:sp>
      <p:sp>
        <p:nvSpPr>
          <p:cNvPr id="3" name="Rectangle 2">
            <a:extLst>
              <a:ext uri="{FF2B5EF4-FFF2-40B4-BE49-F238E27FC236}">
                <a16:creationId xmlns:a16="http://schemas.microsoft.com/office/drawing/2014/main" id="{73628AAA-05CB-3740-95ED-62AA14063515}"/>
              </a:ext>
            </a:extLst>
          </p:cNvPr>
          <p:cNvSpPr/>
          <p:nvPr/>
        </p:nvSpPr>
        <p:spPr>
          <a:xfrm>
            <a:off x="632253" y="2400308"/>
            <a:ext cx="11106665"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2"/>
                </a:solidFill>
                <a:latin typeface="Trebuchet MS" panose="020B0703020202090204" pitchFamily="34" charset="0"/>
              </a:rPr>
              <a:t>SCAP:</a:t>
            </a:r>
            <a:r>
              <a:rPr lang="en-US" dirty="0">
                <a:solidFill>
                  <a:srgbClr val="FFFFFF"/>
                </a:solidFill>
                <a:latin typeface="Trebuchet MS" panose="020B0703020202090204" pitchFamily="34" charset="0"/>
              </a:rPr>
              <a:t> The Security Content Automation Protocol (SCAP) is a method for using specific standards to enable the automated vulnerability management, measurement, and policy compliance evaluation of systems deployed in an organization, including e.g., FISMA compliance. The National Vulnerability Database (NVD) is the U.S. government content repository for SCAP. An example of an implementation of SCAP is </a:t>
            </a:r>
            <a:r>
              <a:rPr lang="en-US" dirty="0" err="1">
                <a:solidFill>
                  <a:srgbClr val="FFFFFF"/>
                </a:solidFill>
                <a:latin typeface="Trebuchet MS" panose="020B0703020202090204" pitchFamily="34" charset="0"/>
              </a:rPr>
              <a:t>OpenSCAP</a:t>
            </a:r>
            <a:endParaRPr lang="en-US" dirty="0">
              <a:solidFill>
                <a:srgbClr val="FFFFFF"/>
              </a:solidFill>
              <a:latin typeface="Trebuchet MS" panose="020B0703020202090204" pitchFamily="34" charset="0"/>
            </a:endParaRP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2"/>
              </a:rPr>
              <a:t>https://csrc.nist.gov/projects/security-content-automation-protocol</a:t>
            </a:r>
            <a:r>
              <a:rPr lang="en-US" b="1" dirty="0">
                <a:solidFill>
                  <a:srgbClr val="FFFFFF"/>
                </a:solidFill>
                <a:latin typeface="Trebuchet MS" panose="020B0703020202090204" pitchFamily="34" charset="0"/>
              </a:rPr>
              <a:t> </a:t>
            </a:r>
            <a:endParaRPr lang="en-US" dirty="0">
              <a:solidFill>
                <a:srgbClr val="FFFFFF"/>
              </a:solidFill>
              <a:latin typeface="Trebuchet MS" panose="020B0703020202090204" pitchFamily="34" charset="0"/>
            </a:endParaRPr>
          </a:p>
          <a:p>
            <a:br>
              <a:rPr lang="en-US" dirty="0">
                <a:solidFill>
                  <a:srgbClr val="FFFFFF"/>
                </a:solidFill>
                <a:latin typeface="Helvetica" pitchFamily="2" charset="0"/>
              </a:rPr>
            </a:br>
            <a:endParaRPr lang="en-US" dirty="0">
              <a:solidFill>
                <a:srgbClr val="FFFFFF"/>
              </a:solidFill>
              <a:latin typeface="Helvetica" pitchFamily="2" charset="0"/>
            </a:endParaRPr>
          </a:p>
          <a:p>
            <a:pPr marL="285750" indent="-285750">
              <a:buFont typeface="Arial" panose="020B0604020202020204" pitchFamily="34" charset="0"/>
              <a:buChar char="•"/>
            </a:pPr>
            <a:r>
              <a:rPr lang="en-US" b="1" dirty="0" err="1">
                <a:solidFill>
                  <a:schemeClr val="accent2"/>
                </a:solidFill>
                <a:latin typeface="Trebuchet MS" panose="020B0703020202090204" pitchFamily="34" charset="0"/>
              </a:rPr>
              <a:t>OpenSCAP</a:t>
            </a:r>
            <a:r>
              <a:rPr lang="en-US" b="1" dirty="0">
                <a:solidFill>
                  <a:schemeClr val="accent2"/>
                </a:solidFill>
                <a:latin typeface="Trebuchet MS" panose="020B0703020202090204" pitchFamily="34" charset="0"/>
              </a:rPr>
              <a:t>:</a:t>
            </a:r>
            <a:r>
              <a:rPr lang="en-US" dirty="0">
                <a:solidFill>
                  <a:srgbClr val="FFFFFF"/>
                </a:solidFill>
                <a:latin typeface="Trebuchet MS" panose="020B0703020202090204" pitchFamily="34" charset="0"/>
              </a:rPr>
              <a:t>  An auditing tool that utilizes the Extensible Configuration Checklist Description Format (XCCDF). XCCDF is a standard way of expressing checklist content and defines security checklists</a:t>
            </a: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3"/>
              </a:rPr>
              <a:t>https://www.open-scap.org/</a:t>
            </a:r>
            <a:endParaRPr lang="en-US" b="1" dirty="0">
              <a:solidFill>
                <a:srgbClr val="FFFFFF"/>
              </a:solidFill>
              <a:latin typeface="Trebuchet MS" panose="020B0703020202090204" pitchFamily="34" charset="0"/>
            </a:endParaRPr>
          </a:p>
          <a:p>
            <a:pPr marL="285750" indent="-285750">
              <a:buFont typeface="Arial" panose="020B0604020202020204" pitchFamily="34" charset="0"/>
              <a:buChar char="•"/>
            </a:pPr>
            <a:endParaRPr lang="en-US" b="1" dirty="0">
              <a:solidFill>
                <a:srgbClr val="FFFFFF"/>
              </a:solidFill>
              <a:effectLst/>
              <a:latin typeface="Trebuchet MS" panose="020B0703020202090204" pitchFamily="34" charset="0"/>
            </a:endParaRPr>
          </a:p>
          <a:p>
            <a:pPr marL="285750" indent="-285750">
              <a:buFont typeface="Arial" panose="020B0604020202020204" pitchFamily="34" charset="0"/>
              <a:buChar char="•"/>
            </a:pPr>
            <a:r>
              <a:rPr lang="en-US" b="1" dirty="0">
                <a:solidFill>
                  <a:schemeClr val="accent2"/>
                </a:solidFill>
                <a:effectLst/>
                <a:latin typeface="Trebuchet MS" panose="020B0703020202090204" pitchFamily="34" charset="0"/>
              </a:rPr>
              <a:t>SCA</a:t>
            </a:r>
            <a:r>
              <a:rPr lang="en-US" b="1" dirty="0">
                <a:solidFill>
                  <a:schemeClr val="accent2"/>
                </a:solidFill>
                <a:latin typeface="Trebuchet MS" panose="020B0703020202090204" pitchFamily="34" charset="0"/>
              </a:rPr>
              <a:t>P Workbench</a:t>
            </a:r>
            <a:r>
              <a:rPr lang="en-US" b="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Graphical utility that allows an easy way to interact and perform common </a:t>
            </a:r>
            <a:r>
              <a:rPr lang="en-US" b="1" i="1" dirty="0" err="1">
                <a:solidFill>
                  <a:srgbClr val="FFFFFF"/>
                </a:solidFill>
                <a:latin typeface="Trebuchet MS" panose="020B0703020202090204" pitchFamily="34" charset="0"/>
              </a:rPr>
              <a:t>oscap</a:t>
            </a:r>
            <a:r>
              <a:rPr lang="en-US" i="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tasks. It also provides an easy way to modify and tailor </a:t>
            </a:r>
            <a:r>
              <a:rPr lang="en-US" b="1" i="1" dirty="0">
                <a:solidFill>
                  <a:srgbClr val="FFFFFF"/>
                </a:solidFill>
                <a:latin typeface="Trebuchet MS" panose="020B0703020202090204" pitchFamily="34" charset="0"/>
              </a:rPr>
              <a:t>XCCDF</a:t>
            </a:r>
            <a:r>
              <a:rPr lang="en-US" dirty="0">
                <a:solidFill>
                  <a:srgbClr val="FFFFFF"/>
                </a:solidFill>
                <a:latin typeface="Trebuchet MS" panose="020B0703020202090204" pitchFamily="34" charset="0"/>
              </a:rPr>
              <a:t> profiles. </a:t>
            </a:r>
            <a:endParaRPr lang="en-US" dirty="0">
              <a:solidFill>
                <a:srgbClr val="FFFFFF"/>
              </a:solidFill>
              <a:effectLst/>
              <a:latin typeface="Trebuchet MS" panose="020B0703020202090204" pitchFamily="34" charset="0"/>
            </a:endParaRPr>
          </a:p>
        </p:txBody>
      </p:sp>
    </p:spTree>
    <p:extLst>
      <p:ext uri="{BB962C8B-B14F-4D97-AF65-F5344CB8AC3E}">
        <p14:creationId xmlns:p14="http://schemas.microsoft.com/office/powerpoint/2010/main" val="158577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10114722" cy="1293028"/>
          </a:xfrm>
        </p:spPr>
        <p:txBody>
          <a:bodyPr>
            <a:normAutofit fontScale="90000"/>
          </a:bodyPr>
          <a:lstStyle/>
          <a:p>
            <a:pPr algn="ctr"/>
            <a:r>
              <a:rPr lang="en-US" dirty="0"/>
              <a:t>DEMO</a:t>
            </a:r>
            <a:br>
              <a:rPr lang="en-US" dirty="0"/>
            </a:br>
            <a:br>
              <a:rPr lang="en-US" dirty="0"/>
            </a:br>
            <a:r>
              <a:rPr lang="en-US" dirty="0"/>
              <a:t>using SCAP Workbench and Ansible</a:t>
            </a:r>
          </a:p>
        </p:txBody>
      </p:sp>
    </p:spTree>
    <p:extLst>
      <p:ext uri="{BB962C8B-B14F-4D97-AF65-F5344CB8AC3E}">
        <p14:creationId xmlns:p14="http://schemas.microsoft.com/office/powerpoint/2010/main" val="42172732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426</TotalTime>
  <Words>550</Words>
  <Application>Microsoft Macintosh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Gothic</vt:lpstr>
      <vt:lpstr>Courier New</vt:lpstr>
      <vt:lpstr>Helvetica</vt:lpstr>
      <vt:lpstr>Trebuchet MS</vt:lpstr>
      <vt:lpstr>Wingdings</vt:lpstr>
      <vt:lpstr>Vapor Trail</vt:lpstr>
      <vt:lpstr>SCAP Refresher</vt:lpstr>
      <vt:lpstr>Presenter introduction</vt:lpstr>
      <vt:lpstr>Ansible Introduction &amp; Overview</vt:lpstr>
      <vt:lpstr>Ansible.CFG File</vt:lpstr>
      <vt:lpstr>Inventory File</vt:lpstr>
      <vt:lpstr>SCAP Workbench and OpenSCAP</vt:lpstr>
      <vt:lpstr>DEMO  using SCAP Workbench and 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Ansible Roles</dc:title>
  <dc:creator>Travis Michette</dc:creator>
  <cp:lastModifiedBy>Travis Michette</cp:lastModifiedBy>
  <cp:revision>23</cp:revision>
  <dcterms:created xsi:type="dcterms:W3CDTF">2021-03-07T15:07:37Z</dcterms:created>
  <dcterms:modified xsi:type="dcterms:W3CDTF">2021-06-22T19:57:28Z</dcterms:modified>
</cp:coreProperties>
</file>