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5" r:id="rId5"/>
    <p:sldId id="262" r:id="rId6"/>
    <p:sldId id="263" r:id="rId7"/>
    <p:sldId id="264" r:id="rId8"/>
    <p:sldId id="266" r:id="rId9"/>
    <p:sldId id="267" r:id="rId10"/>
    <p:sldId id="273" r:id="rId11"/>
    <p:sldId id="274" r:id="rId12"/>
    <p:sldId id="270" r:id="rId13"/>
    <p:sldId id="268" r:id="rId14"/>
    <p:sldId id="271"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CFA2CB-CE32-1549-A4C2-649EC9AC87E4}">
          <p14:sldIdLst>
            <p14:sldId id="256"/>
            <p14:sldId id="258"/>
            <p14:sldId id="260"/>
            <p14:sldId id="265"/>
            <p14:sldId id="262"/>
            <p14:sldId id="263"/>
            <p14:sldId id="264"/>
            <p14:sldId id="266"/>
            <p14:sldId id="267"/>
            <p14:sldId id="273"/>
            <p14:sldId id="274"/>
            <p14:sldId id="270"/>
            <p14:sldId id="268"/>
            <p14:sldId id="271"/>
            <p14:sldId id="269"/>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3"/>
    <p:restoredTop sz="96654"/>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3/8/21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3/8/21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3/8/21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3/8/21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3/8/21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3/8/21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3/8/21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open-scap.org/" TargetMode="External"/><Relationship Id="rId2" Type="http://schemas.openxmlformats.org/officeDocument/2006/relationships/hyperlink" Target="https://csrc.nist.gov/projects/security-content-automation-protocol"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michett/LU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galaxy.ansibl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74B3-6D9F-7C4E-A363-DC43603AB298}"/>
              </a:ext>
            </a:extLst>
          </p:cNvPr>
          <p:cNvSpPr>
            <a:spLocks noGrp="1"/>
          </p:cNvSpPr>
          <p:nvPr>
            <p:ph type="ctrTitle"/>
          </p:nvPr>
        </p:nvSpPr>
        <p:spPr>
          <a:xfrm>
            <a:off x="1037967" y="1803405"/>
            <a:ext cx="10144897" cy="1825096"/>
          </a:xfrm>
        </p:spPr>
        <p:txBody>
          <a:bodyPr>
            <a:normAutofit/>
          </a:bodyPr>
          <a:lstStyle/>
          <a:p>
            <a:r>
              <a:rPr lang="en-US" dirty="0"/>
              <a:t>Publishing Ansible Roles &amp; SCAP Refresher</a:t>
            </a:r>
          </a:p>
        </p:txBody>
      </p:sp>
      <p:sp>
        <p:nvSpPr>
          <p:cNvPr id="3" name="Subtitle 2">
            <a:extLst>
              <a:ext uri="{FF2B5EF4-FFF2-40B4-BE49-F238E27FC236}">
                <a16:creationId xmlns:a16="http://schemas.microsoft.com/office/drawing/2014/main" id="{331B5986-4225-914D-91FA-6F141E614340}"/>
              </a:ext>
            </a:extLst>
          </p:cNvPr>
          <p:cNvSpPr>
            <a:spLocks noGrp="1"/>
          </p:cNvSpPr>
          <p:nvPr>
            <p:ph type="subTitle" idx="1"/>
          </p:nvPr>
        </p:nvSpPr>
        <p:spPr/>
        <p:txBody>
          <a:bodyPr/>
          <a:lstStyle/>
          <a:p>
            <a:r>
              <a:rPr lang="en-US" dirty="0"/>
              <a:t>Ansible Introduction and Usage of SCAP Workbench</a:t>
            </a:r>
          </a:p>
        </p:txBody>
      </p:sp>
    </p:spTree>
    <p:extLst>
      <p:ext uri="{BB962C8B-B14F-4D97-AF65-F5344CB8AC3E}">
        <p14:creationId xmlns:p14="http://schemas.microsoft.com/office/powerpoint/2010/main" val="3282752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3056238" y="97108"/>
            <a:ext cx="8610600" cy="1293028"/>
          </a:xfrm>
        </p:spPr>
        <p:txBody>
          <a:bodyPr/>
          <a:lstStyle/>
          <a:p>
            <a:r>
              <a:rPr lang="en-US" dirty="0"/>
              <a:t>Ansible ROLE Structure</a:t>
            </a:r>
          </a:p>
        </p:txBody>
      </p:sp>
      <p:sp>
        <p:nvSpPr>
          <p:cNvPr id="3" name="TextBox 2">
            <a:extLst>
              <a:ext uri="{FF2B5EF4-FFF2-40B4-BE49-F238E27FC236}">
                <a16:creationId xmlns:a16="http://schemas.microsoft.com/office/drawing/2014/main" id="{AFAE4272-C6A2-884B-B73D-9F60EB8217CA}"/>
              </a:ext>
            </a:extLst>
          </p:cNvPr>
          <p:cNvSpPr txBox="1"/>
          <p:nvPr/>
        </p:nvSpPr>
        <p:spPr>
          <a:xfrm>
            <a:off x="1336230" y="1390136"/>
            <a:ext cx="10038522" cy="5170646"/>
          </a:xfrm>
          <a:prstGeom prst="rect">
            <a:avLst/>
          </a:prstGeom>
          <a:solidFill>
            <a:schemeClr val="bg2">
              <a:lumMod val="20000"/>
              <a:lumOff val="80000"/>
            </a:schemeClr>
          </a:solidFill>
        </p:spPr>
        <p:txBody>
          <a:bodyPr wrap="square" rtlCol="0">
            <a:spAutoFit/>
          </a:bodyPr>
          <a:lstStyle/>
          <a:p>
            <a:r>
              <a:rPr lang="en-US" sz="1600" b="1" dirty="0">
                <a:solidFill>
                  <a:schemeClr val="bg1"/>
                </a:solidFill>
              </a:rPr>
              <a:t>[</a:t>
            </a:r>
            <a:r>
              <a:rPr lang="en-US" sz="1600" b="1" dirty="0" err="1">
                <a:solidFill>
                  <a:schemeClr val="bg1"/>
                </a:solidFill>
              </a:rPr>
              <a:t>student@workstation</a:t>
            </a:r>
            <a:r>
              <a:rPr lang="en-US" sz="1600" b="1" dirty="0">
                <a:solidFill>
                  <a:schemeClr val="bg1"/>
                </a:solidFill>
              </a:rPr>
              <a:t> ROLES]$ tree </a:t>
            </a:r>
            <a:r>
              <a:rPr lang="en-US" sz="1600" b="1" dirty="0" err="1">
                <a:solidFill>
                  <a:schemeClr val="bg1"/>
                </a:solidFill>
              </a:rPr>
              <a:t>My_Role</a:t>
            </a:r>
            <a:r>
              <a:rPr lang="en-US" sz="1600" b="1" dirty="0">
                <a:solidFill>
                  <a:schemeClr val="bg1"/>
                </a:solidFill>
              </a:rPr>
              <a:t>/</a:t>
            </a:r>
          </a:p>
          <a:p>
            <a:r>
              <a:rPr lang="en-US" sz="1600" dirty="0" err="1">
                <a:solidFill>
                  <a:schemeClr val="bg1"/>
                </a:solidFill>
              </a:rPr>
              <a:t>My_Role</a:t>
            </a:r>
            <a:r>
              <a:rPr lang="en-US" sz="1600" dirty="0">
                <a:solidFill>
                  <a:schemeClr val="bg1"/>
                </a:solidFill>
              </a:rPr>
              <a:t>/</a:t>
            </a:r>
          </a:p>
          <a:p>
            <a:r>
              <a:rPr lang="en-US" sz="1600" dirty="0">
                <a:solidFill>
                  <a:schemeClr val="bg1"/>
                </a:solidFill>
              </a:rPr>
              <a:t>├── defaults</a:t>
            </a:r>
          </a:p>
          <a:p>
            <a:r>
              <a:rPr lang="en-US" sz="1600" dirty="0">
                <a:solidFill>
                  <a:schemeClr val="bg1"/>
                </a:solidFill>
              </a:rPr>
              <a:t>│   └── </a:t>
            </a:r>
            <a:r>
              <a:rPr lang="en-US" sz="1600" dirty="0" err="1">
                <a:solidFill>
                  <a:schemeClr val="bg1"/>
                </a:solidFill>
              </a:rPr>
              <a:t>main.yml</a:t>
            </a:r>
            <a:endParaRPr lang="en-US" sz="1600" dirty="0">
              <a:solidFill>
                <a:schemeClr val="bg1"/>
              </a:solidFill>
            </a:endParaRPr>
          </a:p>
          <a:p>
            <a:r>
              <a:rPr lang="en-US" sz="1600" dirty="0">
                <a:solidFill>
                  <a:schemeClr val="bg1"/>
                </a:solidFill>
              </a:rPr>
              <a:t>├── files</a:t>
            </a:r>
          </a:p>
          <a:p>
            <a:r>
              <a:rPr lang="en-US" sz="1600" dirty="0">
                <a:solidFill>
                  <a:schemeClr val="bg1"/>
                </a:solidFill>
              </a:rPr>
              <a:t>├── handlers</a:t>
            </a:r>
          </a:p>
          <a:p>
            <a:r>
              <a:rPr lang="en-US" sz="1600" dirty="0">
                <a:solidFill>
                  <a:schemeClr val="bg1"/>
                </a:solidFill>
              </a:rPr>
              <a:t>│   └── </a:t>
            </a:r>
            <a:r>
              <a:rPr lang="en-US" sz="1600" dirty="0" err="1">
                <a:solidFill>
                  <a:schemeClr val="bg1"/>
                </a:solidFill>
              </a:rPr>
              <a:t>main.yml</a:t>
            </a:r>
            <a:endParaRPr lang="en-US" sz="1600" dirty="0">
              <a:solidFill>
                <a:schemeClr val="bg1"/>
              </a:solidFill>
            </a:endParaRPr>
          </a:p>
          <a:p>
            <a:r>
              <a:rPr lang="en-US" sz="1600" dirty="0">
                <a:solidFill>
                  <a:schemeClr val="bg1"/>
                </a:solidFill>
              </a:rPr>
              <a:t>├── meta</a:t>
            </a:r>
          </a:p>
          <a:p>
            <a:r>
              <a:rPr lang="en-US" sz="1600" dirty="0">
                <a:solidFill>
                  <a:schemeClr val="bg1"/>
                </a:solidFill>
              </a:rPr>
              <a:t>│   └── </a:t>
            </a:r>
            <a:r>
              <a:rPr lang="en-US" sz="1600" dirty="0" err="1">
                <a:solidFill>
                  <a:schemeClr val="bg1"/>
                </a:solidFill>
              </a:rPr>
              <a:t>main.yml</a:t>
            </a:r>
            <a:endParaRPr lang="en-US" sz="1600" dirty="0">
              <a:solidFill>
                <a:schemeClr val="bg1"/>
              </a:solidFill>
            </a:endParaRPr>
          </a:p>
          <a:p>
            <a:r>
              <a:rPr lang="en-US" sz="1600" dirty="0">
                <a:solidFill>
                  <a:schemeClr val="bg1"/>
                </a:solidFill>
              </a:rPr>
              <a:t>├── </a:t>
            </a:r>
            <a:r>
              <a:rPr lang="en-US" sz="1600" dirty="0" err="1">
                <a:solidFill>
                  <a:schemeClr val="bg1"/>
                </a:solidFill>
              </a:rPr>
              <a:t>README.md</a:t>
            </a:r>
            <a:endParaRPr lang="en-US" sz="1600" dirty="0">
              <a:solidFill>
                <a:schemeClr val="bg1"/>
              </a:solidFill>
            </a:endParaRPr>
          </a:p>
          <a:p>
            <a:r>
              <a:rPr lang="en-US" sz="1600" dirty="0">
                <a:solidFill>
                  <a:schemeClr val="bg1"/>
                </a:solidFill>
              </a:rPr>
              <a:t>├── tasks</a:t>
            </a:r>
          </a:p>
          <a:p>
            <a:r>
              <a:rPr lang="en-US" sz="1600" dirty="0">
                <a:solidFill>
                  <a:schemeClr val="bg1"/>
                </a:solidFill>
              </a:rPr>
              <a:t>│   └── </a:t>
            </a:r>
            <a:r>
              <a:rPr lang="en-US" sz="1600" dirty="0" err="1">
                <a:solidFill>
                  <a:schemeClr val="bg1"/>
                </a:solidFill>
              </a:rPr>
              <a:t>main.yml</a:t>
            </a:r>
            <a:endParaRPr lang="en-US" sz="1600" dirty="0">
              <a:solidFill>
                <a:schemeClr val="bg1"/>
              </a:solidFill>
            </a:endParaRPr>
          </a:p>
          <a:p>
            <a:r>
              <a:rPr lang="en-US" sz="1600" dirty="0">
                <a:solidFill>
                  <a:schemeClr val="bg1"/>
                </a:solidFill>
              </a:rPr>
              <a:t>├── templates</a:t>
            </a:r>
          </a:p>
          <a:p>
            <a:r>
              <a:rPr lang="en-US" sz="1600" dirty="0">
                <a:solidFill>
                  <a:schemeClr val="bg1"/>
                </a:solidFill>
              </a:rPr>
              <a:t>├── tests</a:t>
            </a:r>
          </a:p>
          <a:p>
            <a:r>
              <a:rPr lang="en-US" sz="1600" dirty="0">
                <a:solidFill>
                  <a:schemeClr val="bg1"/>
                </a:solidFill>
              </a:rPr>
              <a:t>│   ├── inventory</a:t>
            </a:r>
          </a:p>
          <a:p>
            <a:r>
              <a:rPr lang="en-US" sz="1600" dirty="0">
                <a:solidFill>
                  <a:schemeClr val="bg1"/>
                </a:solidFill>
              </a:rPr>
              <a:t>│   └── </a:t>
            </a:r>
            <a:r>
              <a:rPr lang="en-US" sz="1600" dirty="0" err="1">
                <a:solidFill>
                  <a:schemeClr val="bg1"/>
                </a:solidFill>
              </a:rPr>
              <a:t>test.yml</a:t>
            </a:r>
            <a:endParaRPr lang="en-US" sz="1600" dirty="0">
              <a:solidFill>
                <a:schemeClr val="bg1"/>
              </a:solidFill>
            </a:endParaRPr>
          </a:p>
          <a:p>
            <a:r>
              <a:rPr lang="en-US" sz="1600" dirty="0">
                <a:solidFill>
                  <a:schemeClr val="bg1"/>
                </a:solidFill>
              </a:rPr>
              <a:t>└── vars</a:t>
            </a:r>
          </a:p>
          <a:p>
            <a:r>
              <a:rPr lang="en-US" sz="1600" dirty="0">
                <a:solidFill>
                  <a:schemeClr val="bg1"/>
                </a:solidFill>
              </a:rPr>
              <a:t>    └── </a:t>
            </a:r>
            <a:r>
              <a:rPr lang="en-US" sz="1600" dirty="0" err="1">
                <a:solidFill>
                  <a:schemeClr val="bg1"/>
                </a:solidFill>
              </a:rPr>
              <a:t>main.yml</a:t>
            </a:r>
            <a:endParaRPr lang="en-US" sz="1600" dirty="0">
              <a:solidFill>
                <a:schemeClr val="bg1"/>
              </a:solidFill>
            </a:endParaRPr>
          </a:p>
          <a:p>
            <a:endParaRPr lang="en-US" sz="1600" dirty="0">
              <a:solidFill>
                <a:schemeClr val="bg1"/>
              </a:solidFill>
            </a:endParaRPr>
          </a:p>
          <a:p>
            <a:r>
              <a:rPr lang="en-US" sz="1600" dirty="0">
                <a:solidFill>
                  <a:schemeClr val="bg1"/>
                </a:solidFill>
              </a:rPr>
              <a:t>8 directories, 8 files</a:t>
            </a:r>
          </a:p>
        </p:txBody>
      </p:sp>
    </p:spTree>
    <p:extLst>
      <p:ext uri="{BB962C8B-B14F-4D97-AF65-F5344CB8AC3E}">
        <p14:creationId xmlns:p14="http://schemas.microsoft.com/office/powerpoint/2010/main" val="3890070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3056238" y="97108"/>
            <a:ext cx="8610600" cy="1293028"/>
          </a:xfrm>
        </p:spPr>
        <p:txBody>
          <a:bodyPr/>
          <a:lstStyle/>
          <a:p>
            <a:r>
              <a:rPr lang="en-US" dirty="0"/>
              <a:t>Ansible ROLE Structure</a:t>
            </a:r>
          </a:p>
        </p:txBody>
      </p:sp>
      <p:graphicFrame>
        <p:nvGraphicFramePr>
          <p:cNvPr id="4" name="Table 4">
            <a:extLst>
              <a:ext uri="{FF2B5EF4-FFF2-40B4-BE49-F238E27FC236}">
                <a16:creationId xmlns:a16="http://schemas.microsoft.com/office/drawing/2014/main" id="{41862975-C25E-7648-82B4-ACF90CC80C5E}"/>
              </a:ext>
            </a:extLst>
          </p:cNvPr>
          <p:cNvGraphicFramePr>
            <a:graphicFrameLocks noGrp="1"/>
          </p:cNvGraphicFramePr>
          <p:nvPr>
            <p:extLst>
              <p:ext uri="{D42A27DB-BD31-4B8C-83A1-F6EECF244321}">
                <p14:modId xmlns:p14="http://schemas.microsoft.com/office/powerpoint/2010/main" val="1420201927"/>
              </p:ext>
            </p:extLst>
          </p:nvPr>
        </p:nvGraphicFramePr>
        <p:xfrm>
          <a:off x="1386016" y="1390136"/>
          <a:ext cx="10280822" cy="5213324"/>
        </p:xfrm>
        <a:graphic>
          <a:graphicData uri="http://schemas.openxmlformats.org/drawingml/2006/table">
            <a:tbl>
              <a:tblPr firstRow="1" bandRow="1">
                <a:tableStyleId>{21E4AEA4-8DFA-4A89-87EB-49C32662AFE0}</a:tableStyleId>
              </a:tblPr>
              <a:tblGrid>
                <a:gridCol w="2337499">
                  <a:extLst>
                    <a:ext uri="{9D8B030D-6E8A-4147-A177-3AD203B41FA5}">
                      <a16:colId xmlns:a16="http://schemas.microsoft.com/office/drawing/2014/main" val="569682321"/>
                    </a:ext>
                  </a:extLst>
                </a:gridCol>
                <a:gridCol w="7943323">
                  <a:extLst>
                    <a:ext uri="{9D8B030D-6E8A-4147-A177-3AD203B41FA5}">
                      <a16:colId xmlns:a16="http://schemas.microsoft.com/office/drawing/2014/main" val="1010236867"/>
                    </a:ext>
                  </a:extLst>
                </a:gridCol>
              </a:tblGrid>
              <a:tr h="428368">
                <a:tc>
                  <a:txBody>
                    <a:bodyPr/>
                    <a:lstStyle/>
                    <a:p>
                      <a:pPr algn="ctr"/>
                      <a:r>
                        <a:rPr lang="en-US" dirty="0"/>
                        <a:t>Subdirectory</a:t>
                      </a:r>
                    </a:p>
                  </a:txBody>
                  <a:tcPr/>
                </a:tc>
                <a:tc>
                  <a:txBody>
                    <a:bodyPr/>
                    <a:lstStyle/>
                    <a:p>
                      <a:pPr algn="ctr"/>
                      <a:r>
                        <a:rPr lang="en-US" dirty="0"/>
                        <a:t>Function of Directory</a:t>
                      </a:r>
                    </a:p>
                  </a:txBody>
                  <a:tcPr/>
                </a:tc>
                <a:extLst>
                  <a:ext uri="{0D108BD9-81ED-4DB2-BD59-A6C34878D82A}">
                    <a16:rowId xmlns:a16="http://schemas.microsoft.com/office/drawing/2014/main" val="1718321452"/>
                  </a:ext>
                </a:extLst>
              </a:tr>
              <a:tr h="755285">
                <a:tc>
                  <a:txBody>
                    <a:bodyPr/>
                    <a:lstStyle/>
                    <a:p>
                      <a:r>
                        <a:rPr lang="en-US" b="1" dirty="0"/>
                        <a:t>defaults</a:t>
                      </a:r>
                    </a:p>
                  </a:txBody>
                  <a:tcPr/>
                </a:tc>
                <a:tc>
                  <a:txBody>
                    <a:bodyPr/>
                    <a:lstStyle/>
                    <a:p>
                      <a:r>
                        <a:rPr lang="en-US" dirty="0"/>
                        <a:t>The </a:t>
                      </a:r>
                      <a:r>
                        <a:rPr lang="en-US" b="1" dirty="0" err="1"/>
                        <a:t>main.yml</a:t>
                      </a:r>
                      <a:r>
                        <a:rPr lang="en-US" b="0" dirty="0"/>
                        <a:t> file contains default variable values that are used by the role. These have the lowest precedence and priority.</a:t>
                      </a:r>
                      <a:endParaRPr lang="en-US" dirty="0"/>
                    </a:p>
                  </a:txBody>
                  <a:tcPr/>
                </a:tc>
                <a:extLst>
                  <a:ext uri="{0D108BD9-81ED-4DB2-BD59-A6C34878D82A}">
                    <a16:rowId xmlns:a16="http://schemas.microsoft.com/office/drawing/2014/main" val="3750250897"/>
                  </a:ext>
                </a:extLst>
              </a:tr>
              <a:tr h="42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files</a:t>
                      </a:r>
                    </a:p>
                  </a:txBody>
                  <a:tcPr/>
                </a:tc>
                <a:tc>
                  <a:txBody>
                    <a:bodyPr/>
                    <a:lstStyle/>
                    <a:p>
                      <a:r>
                        <a:rPr lang="en-US" dirty="0"/>
                        <a:t>Contains files that are used by the tasks in the role.</a:t>
                      </a:r>
                    </a:p>
                  </a:txBody>
                  <a:tcPr/>
                </a:tc>
                <a:extLst>
                  <a:ext uri="{0D108BD9-81ED-4DB2-BD59-A6C34878D82A}">
                    <a16:rowId xmlns:a16="http://schemas.microsoft.com/office/drawing/2014/main" val="2856030408"/>
                  </a:ext>
                </a:extLst>
              </a:tr>
              <a:tr h="428368">
                <a:tc>
                  <a:txBody>
                    <a:bodyPr/>
                    <a:lstStyle/>
                    <a:p>
                      <a:r>
                        <a:rPr lang="en-US" b="1" dirty="0"/>
                        <a:t>handlers</a:t>
                      </a:r>
                    </a:p>
                  </a:txBody>
                  <a:tcPr/>
                </a:tc>
                <a:tc>
                  <a:txBody>
                    <a:bodyPr/>
                    <a:lstStyle/>
                    <a:p>
                      <a:r>
                        <a:rPr lang="en-US" dirty="0"/>
                        <a:t>The </a:t>
                      </a:r>
                      <a:r>
                        <a:rPr lang="en-US" b="1" dirty="0" err="1"/>
                        <a:t>main.yml</a:t>
                      </a:r>
                      <a:r>
                        <a:rPr lang="en-US" b="0" dirty="0"/>
                        <a:t> file contains handlers that are executed by the role.</a:t>
                      </a:r>
                      <a:endParaRPr lang="en-US" dirty="0"/>
                    </a:p>
                  </a:txBody>
                  <a:tcPr/>
                </a:tc>
                <a:extLst>
                  <a:ext uri="{0D108BD9-81ED-4DB2-BD59-A6C34878D82A}">
                    <a16:rowId xmlns:a16="http://schemas.microsoft.com/office/drawing/2014/main" val="1267389368"/>
                  </a:ext>
                </a:extLst>
              </a:tr>
              <a:tr h="675558">
                <a:tc>
                  <a:txBody>
                    <a:bodyPr/>
                    <a:lstStyle/>
                    <a:p>
                      <a:r>
                        <a:rPr lang="en-US" b="1" dirty="0"/>
                        <a:t>meta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err="1"/>
                        <a:t>main.yml</a:t>
                      </a:r>
                      <a:r>
                        <a:rPr lang="en-US" b="0" dirty="0"/>
                        <a:t> file contains information about the role. At a minimum you should modify the </a:t>
                      </a:r>
                      <a:r>
                        <a:rPr lang="en-US" b="1" i="1" dirty="0"/>
                        <a:t>author</a:t>
                      </a:r>
                      <a:r>
                        <a:rPr lang="en-US" b="0" i="0" dirty="0"/>
                        <a:t>, </a:t>
                      </a:r>
                      <a:r>
                        <a:rPr lang="en-US" sz="1800" b="1" i="1" kern="1200" dirty="0">
                          <a:solidFill>
                            <a:schemeClr val="dk1"/>
                          </a:solidFill>
                          <a:effectLst/>
                          <a:latin typeface="+mn-lt"/>
                          <a:ea typeface="+mn-ea"/>
                          <a:cs typeface="+mn-cs"/>
                        </a:rPr>
                        <a:t>license</a:t>
                      </a:r>
                      <a:r>
                        <a:rPr lang="en-US" sz="1800" kern="1200" dirty="0">
                          <a:solidFill>
                            <a:schemeClr val="dk1"/>
                          </a:solidFill>
                          <a:effectLst/>
                          <a:latin typeface="+mn-lt"/>
                          <a:ea typeface="+mn-ea"/>
                          <a:cs typeface="+mn-cs"/>
                        </a:rPr>
                        <a:t>, </a:t>
                      </a:r>
                      <a:r>
                        <a:rPr lang="en-US" sz="1800" b="1" i="1" kern="1200" dirty="0">
                          <a:solidFill>
                            <a:schemeClr val="dk1"/>
                          </a:solidFill>
                          <a:effectLst/>
                          <a:latin typeface="+mn-lt"/>
                          <a:ea typeface="+mn-ea"/>
                          <a:cs typeface="+mn-cs"/>
                        </a:rPr>
                        <a:t>platforms</a:t>
                      </a:r>
                      <a:r>
                        <a:rPr lang="en-US" sz="1800" kern="1200" dirty="0">
                          <a:solidFill>
                            <a:schemeClr val="dk1"/>
                          </a:solidFill>
                          <a:effectLst/>
                          <a:latin typeface="+mn-lt"/>
                          <a:ea typeface="+mn-ea"/>
                          <a:cs typeface="+mn-cs"/>
                        </a:rPr>
                        <a:t>, and </a:t>
                      </a:r>
                      <a:r>
                        <a:rPr lang="en-US" sz="1800" b="1" i="1" kern="1200" dirty="0">
                          <a:solidFill>
                            <a:schemeClr val="dk1"/>
                          </a:solidFill>
                          <a:effectLst/>
                          <a:latin typeface="+mn-lt"/>
                          <a:ea typeface="+mn-ea"/>
                          <a:cs typeface="+mn-cs"/>
                        </a:rPr>
                        <a:t>dependencies</a:t>
                      </a:r>
                      <a:r>
                        <a:rPr lang="en-US" sz="180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40296637"/>
                  </a:ext>
                </a:extLst>
              </a:tr>
              <a:tr h="428368">
                <a:tc>
                  <a:txBody>
                    <a:bodyPr/>
                    <a:lstStyle/>
                    <a:p>
                      <a:r>
                        <a:rPr lang="en-US" b="1" dirty="0"/>
                        <a:t>tasks</a:t>
                      </a:r>
                    </a:p>
                  </a:txBody>
                  <a:tcPr/>
                </a:tc>
                <a:tc>
                  <a:txBody>
                    <a:bodyPr/>
                    <a:lstStyle/>
                    <a:p>
                      <a:r>
                        <a:rPr lang="en-US" dirty="0"/>
                        <a:t>The </a:t>
                      </a:r>
                      <a:r>
                        <a:rPr lang="en-US" b="1" dirty="0" err="1"/>
                        <a:t>main.yml</a:t>
                      </a:r>
                      <a:r>
                        <a:rPr lang="en-US" b="0" dirty="0"/>
                        <a:t> file contains the tasks being used by the Role.</a:t>
                      </a:r>
                      <a:endParaRPr lang="en-US" dirty="0"/>
                    </a:p>
                  </a:txBody>
                  <a:tcPr/>
                </a:tc>
                <a:extLst>
                  <a:ext uri="{0D108BD9-81ED-4DB2-BD59-A6C34878D82A}">
                    <a16:rowId xmlns:a16="http://schemas.microsoft.com/office/drawing/2014/main" val="292890363"/>
                  </a:ext>
                </a:extLst>
              </a:tr>
              <a:tr h="428368">
                <a:tc>
                  <a:txBody>
                    <a:bodyPr/>
                    <a:lstStyle/>
                    <a:p>
                      <a:r>
                        <a:rPr lang="en-US" b="1" dirty="0"/>
                        <a:t>templates</a:t>
                      </a:r>
                    </a:p>
                  </a:txBody>
                  <a:tcPr/>
                </a:tc>
                <a:tc>
                  <a:txBody>
                    <a:bodyPr/>
                    <a:lstStyle/>
                    <a:p>
                      <a:r>
                        <a:rPr lang="en-US" dirty="0"/>
                        <a:t>Contains Jinja2 templates used by tasks in the role.</a:t>
                      </a:r>
                    </a:p>
                  </a:txBody>
                  <a:tcPr/>
                </a:tc>
                <a:extLst>
                  <a:ext uri="{0D108BD9-81ED-4DB2-BD59-A6C34878D82A}">
                    <a16:rowId xmlns:a16="http://schemas.microsoft.com/office/drawing/2014/main" val="1350362824"/>
                  </a:ext>
                </a:extLst>
              </a:tr>
              <a:tr h="675558">
                <a:tc>
                  <a:txBody>
                    <a:bodyPr/>
                    <a:lstStyle/>
                    <a:p>
                      <a:r>
                        <a:rPr lang="en-US" b="1" dirty="0"/>
                        <a:t>tests</a:t>
                      </a:r>
                    </a:p>
                  </a:txBody>
                  <a:tcPr/>
                </a:tc>
                <a:tc>
                  <a:txBody>
                    <a:bodyPr/>
                    <a:lstStyle/>
                    <a:p>
                      <a:r>
                        <a:rPr lang="en-US" dirty="0"/>
                        <a:t>Contains an inventory and </a:t>
                      </a:r>
                      <a:r>
                        <a:rPr lang="en-US" b="1" dirty="0" err="1"/>
                        <a:t>test.yml</a:t>
                      </a:r>
                      <a:r>
                        <a:rPr lang="en-US" b="0" dirty="0"/>
                        <a:t> playbook that can be used to test the role.</a:t>
                      </a:r>
                      <a:endParaRPr lang="en-US" dirty="0"/>
                    </a:p>
                  </a:txBody>
                  <a:tcPr/>
                </a:tc>
                <a:extLst>
                  <a:ext uri="{0D108BD9-81ED-4DB2-BD59-A6C34878D82A}">
                    <a16:rowId xmlns:a16="http://schemas.microsoft.com/office/drawing/2014/main" val="1892245842"/>
                  </a:ext>
                </a:extLst>
              </a:tr>
              <a:tr h="965083">
                <a:tc>
                  <a:txBody>
                    <a:bodyPr/>
                    <a:lstStyle/>
                    <a:p>
                      <a:r>
                        <a:rPr lang="en-US" b="1" dirty="0"/>
                        <a:t>vars</a:t>
                      </a:r>
                    </a:p>
                  </a:txBody>
                  <a:tcPr/>
                </a:tc>
                <a:tc>
                  <a:txBody>
                    <a:bodyPr/>
                    <a:lstStyle/>
                    <a:p>
                      <a:r>
                        <a:rPr lang="en-US" dirty="0"/>
                        <a:t>The </a:t>
                      </a:r>
                      <a:r>
                        <a:rPr lang="en-US" b="1" dirty="0" err="1"/>
                        <a:t>main.yml</a:t>
                      </a:r>
                      <a:r>
                        <a:rPr lang="en-US" b="0" dirty="0"/>
                        <a:t> file contains role variables and values. These are high precedence and not intended to be changed when used in a playbook.</a:t>
                      </a:r>
                      <a:endParaRPr lang="en-US" dirty="0"/>
                    </a:p>
                  </a:txBody>
                  <a:tcPr/>
                </a:tc>
                <a:extLst>
                  <a:ext uri="{0D108BD9-81ED-4DB2-BD59-A6C34878D82A}">
                    <a16:rowId xmlns:a16="http://schemas.microsoft.com/office/drawing/2014/main" val="1357933882"/>
                  </a:ext>
                </a:extLst>
              </a:tr>
            </a:tbl>
          </a:graphicData>
        </a:graphic>
      </p:graphicFrame>
    </p:spTree>
    <p:extLst>
      <p:ext uri="{BB962C8B-B14F-4D97-AF65-F5344CB8AC3E}">
        <p14:creationId xmlns:p14="http://schemas.microsoft.com/office/powerpoint/2010/main" val="590233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1384852" y="2960921"/>
            <a:ext cx="8610600" cy="1293028"/>
          </a:xfrm>
        </p:spPr>
        <p:txBody>
          <a:bodyPr>
            <a:normAutofit fontScale="90000"/>
          </a:bodyPr>
          <a:lstStyle/>
          <a:p>
            <a:pPr algn="ctr"/>
            <a:r>
              <a:rPr lang="en-US" dirty="0"/>
              <a:t>DEMO</a:t>
            </a:r>
            <a:br>
              <a:rPr lang="en-US" dirty="0"/>
            </a:br>
            <a:br>
              <a:rPr lang="en-US" dirty="0"/>
            </a:br>
            <a:r>
              <a:rPr lang="en-US" dirty="0"/>
              <a:t>Creating an Ansible ROLE</a:t>
            </a:r>
          </a:p>
        </p:txBody>
      </p:sp>
    </p:spTree>
    <p:extLst>
      <p:ext uri="{BB962C8B-B14F-4D97-AF65-F5344CB8AC3E}">
        <p14:creationId xmlns:p14="http://schemas.microsoft.com/office/powerpoint/2010/main" val="329423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3377514" y="529595"/>
            <a:ext cx="8610600" cy="1293028"/>
          </a:xfrm>
        </p:spPr>
        <p:txBody>
          <a:bodyPr>
            <a:normAutofit/>
          </a:bodyPr>
          <a:lstStyle/>
          <a:p>
            <a:r>
              <a:rPr lang="en-US" sz="4400" dirty="0"/>
              <a:t>Publishing an Ansible ROLE</a:t>
            </a:r>
          </a:p>
        </p:txBody>
      </p:sp>
      <p:sp>
        <p:nvSpPr>
          <p:cNvPr id="3" name="TextBox 2">
            <a:extLst>
              <a:ext uri="{FF2B5EF4-FFF2-40B4-BE49-F238E27FC236}">
                <a16:creationId xmlns:a16="http://schemas.microsoft.com/office/drawing/2014/main" id="{2D59D8B0-68B3-0046-BB9C-5C3B882DE4AC}"/>
              </a:ext>
            </a:extLst>
          </p:cNvPr>
          <p:cNvSpPr txBox="1"/>
          <p:nvPr/>
        </p:nvSpPr>
        <p:spPr>
          <a:xfrm>
            <a:off x="806278" y="3163330"/>
            <a:ext cx="10579443"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err="1">
                <a:solidFill>
                  <a:schemeClr val="accent2"/>
                </a:solidFill>
              </a:rPr>
              <a:t>Github</a:t>
            </a:r>
            <a:r>
              <a:rPr lang="en-US" b="1" dirty="0">
                <a:solidFill>
                  <a:schemeClr val="accent2"/>
                </a:solidFill>
              </a:rPr>
              <a:t> Repository</a:t>
            </a:r>
            <a:r>
              <a:rPr lang="en-US" dirty="0">
                <a:solidFill>
                  <a:schemeClr val="accent2"/>
                </a:solidFill>
              </a:rPr>
              <a:t> </a:t>
            </a:r>
            <a:r>
              <a:rPr lang="en-US" dirty="0"/>
              <a:t>– Repository created for housing just the Ansible role. If you are publishing more than a single role, you should have a repository for each role.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2"/>
                </a:solidFill>
              </a:rPr>
              <a:t>Ansible Galaxy Account</a:t>
            </a:r>
            <a:r>
              <a:rPr lang="en-US" dirty="0"/>
              <a:t> – This account is required to be created and linked to your </a:t>
            </a:r>
            <a:r>
              <a:rPr lang="en-US" dirty="0" err="1"/>
              <a:t>Github</a:t>
            </a:r>
            <a:r>
              <a:rPr lang="en-US" dirty="0"/>
              <a:t> account. Once this is completed, you can select repositories to import to Ansible Galaxy as Ansible Roles.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2"/>
                </a:solidFill>
              </a:rPr>
              <a:t>Role</a:t>
            </a:r>
            <a:r>
              <a:rPr lang="en-US" dirty="0"/>
              <a:t> – A properly formatted role. Ideally one that was created and initialized with the </a:t>
            </a:r>
            <a:r>
              <a:rPr lang="en-US" b="1" dirty="0"/>
              <a:t>ansible-galaxy </a:t>
            </a:r>
            <a:r>
              <a:rPr lang="en-US" b="1" dirty="0" err="1"/>
              <a:t>init</a:t>
            </a:r>
            <a:r>
              <a:rPr lang="en-US" b="1" dirty="0"/>
              <a:t> &lt;</a:t>
            </a:r>
            <a:r>
              <a:rPr lang="en-US" b="1" dirty="0" err="1"/>
              <a:t>RoleName</a:t>
            </a:r>
            <a:r>
              <a:rPr lang="en-US" b="1" dirty="0"/>
              <a:t>&gt;</a:t>
            </a:r>
            <a:r>
              <a:rPr lang="en-US" dirty="0"/>
              <a:t> command.</a:t>
            </a:r>
            <a:endParaRPr lang="en-US" b="1" dirty="0"/>
          </a:p>
        </p:txBody>
      </p:sp>
      <p:sp>
        <p:nvSpPr>
          <p:cNvPr id="4" name="Title 1">
            <a:extLst>
              <a:ext uri="{FF2B5EF4-FFF2-40B4-BE49-F238E27FC236}">
                <a16:creationId xmlns:a16="http://schemas.microsoft.com/office/drawing/2014/main" id="{6FC7F12C-0CFD-0345-8491-0FC215D540B5}"/>
              </a:ext>
            </a:extLst>
          </p:cNvPr>
          <p:cNvSpPr txBox="1">
            <a:spLocks/>
          </p:cNvSpPr>
          <p:nvPr/>
        </p:nvSpPr>
        <p:spPr>
          <a:xfrm>
            <a:off x="914401" y="2310713"/>
            <a:ext cx="10471320" cy="804937"/>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2800" b="1" dirty="0"/>
              <a:t>Requirements</a:t>
            </a:r>
          </a:p>
        </p:txBody>
      </p:sp>
    </p:spTree>
    <p:extLst>
      <p:ext uri="{BB962C8B-B14F-4D97-AF65-F5344CB8AC3E}">
        <p14:creationId xmlns:p14="http://schemas.microsoft.com/office/powerpoint/2010/main" val="423921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1384852" y="2960921"/>
            <a:ext cx="8610600" cy="1293028"/>
          </a:xfrm>
        </p:spPr>
        <p:txBody>
          <a:bodyPr>
            <a:normAutofit fontScale="90000"/>
          </a:bodyPr>
          <a:lstStyle/>
          <a:p>
            <a:pPr algn="ctr"/>
            <a:r>
              <a:rPr lang="en-US" dirty="0"/>
              <a:t>DEMO</a:t>
            </a:r>
            <a:br>
              <a:rPr lang="en-US" dirty="0"/>
            </a:br>
            <a:br>
              <a:rPr lang="en-US" dirty="0"/>
            </a:br>
            <a:r>
              <a:rPr lang="en-US" dirty="0"/>
              <a:t>Publishing an Ansible ROLE</a:t>
            </a:r>
          </a:p>
        </p:txBody>
      </p:sp>
    </p:spTree>
    <p:extLst>
      <p:ext uri="{BB962C8B-B14F-4D97-AF65-F5344CB8AC3E}">
        <p14:creationId xmlns:p14="http://schemas.microsoft.com/office/powerpoint/2010/main" val="4276166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lstStyle/>
          <a:p>
            <a:r>
              <a:rPr lang="en-US" dirty="0"/>
              <a:t>SCAP Workbench and </a:t>
            </a:r>
            <a:r>
              <a:rPr lang="en-US" dirty="0" err="1"/>
              <a:t>OpenSCAP</a:t>
            </a:r>
            <a:endParaRPr lang="en-US" dirty="0"/>
          </a:p>
        </p:txBody>
      </p:sp>
      <p:sp>
        <p:nvSpPr>
          <p:cNvPr id="3" name="Rectangle 2">
            <a:extLst>
              <a:ext uri="{FF2B5EF4-FFF2-40B4-BE49-F238E27FC236}">
                <a16:creationId xmlns:a16="http://schemas.microsoft.com/office/drawing/2014/main" id="{73628AAA-05CB-3740-95ED-62AA14063515}"/>
              </a:ext>
            </a:extLst>
          </p:cNvPr>
          <p:cNvSpPr/>
          <p:nvPr/>
        </p:nvSpPr>
        <p:spPr>
          <a:xfrm>
            <a:off x="632253" y="2400308"/>
            <a:ext cx="11106665" cy="3970318"/>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2"/>
                </a:solidFill>
                <a:latin typeface="Trebuchet MS" panose="020B0703020202090204" pitchFamily="34" charset="0"/>
              </a:rPr>
              <a:t>SCAP:</a:t>
            </a:r>
            <a:r>
              <a:rPr lang="en-US" dirty="0">
                <a:solidFill>
                  <a:srgbClr val="FFFFFF"/>
                </a:solidFill>
                <a:latin typeface="Trebuchet MS" panose="020B0703020202090204" pitchFamily="34" charset="0"/>
              </a:rPr>
              <a:t> The Security Content Automation Protocol (SCAP) is a method for using specific standards to enable the automated vulnerability management, measurement, and policy compliance evaluation of systems deployed in an organization, including e.g., FISMA compliance. The National Vulnerability Database (NVD) is the U.S. government content repository for SCAP. An example of an implementation of SCAP is </a:t>
            </a:r>
            <a:r>
              <a:rPr lang="en-US" dirty="0" err="1">
                <a:solidFill>
                  <a:srgbClr val="FFFFFF"/>
                </a:solidFill>
                <a:latin typeface="Trebuchet MS" panose="020B0703020202090204" pitchFamily="34" charset="0"/>
              </a:rPr>
              <a:t>OpenSCAP</a:t>
            </a:r>
            <a:endParaRPr lang="en-US" dirty="0">
              <a:solidFill>
                <a:srgbClr val="FFFFFF"/>
              </a:solidFill>
              <a:latin typeface="Trebuchet MS" panose="020B0703020202090204" pitchFamily="34" charset="0"/>
            </a:endParaRPr>
          </a:p>
          <a:p>
            <a:pPr marL="742950" lvl="1" indent="-285750">
              <a:buFont typeface="Arial" panose="020B0604020202020204" pitchFamily="34" charset="0"/>
              <a:buChar char="•"/>
            </a:pPr>
            <a:r>
              <a:rPr lang="en-US" b="1" dirty="0">
                <a:solidFill>
                  <a:srgbClr val="FFFFFF"/>
                </a:solidFill>
                <a:latin typeface="Trebuchet MS" panose="020B0703020202090204" pitchFamily="34" charset="0"/>
                <a:hlinkClick r:id="rId2"/>
              </a:rPr>
              <a:t>https://csrc.nist.gov/projects/security-content-automation-protocol</a:t>
            </a:r>
            <a:r>
              <a:rPr lang="en-US" b="1" dirty="0">
                <a:solidFill>
                  <a:srgbClr val="FFFFFF"/>
                </a:solidFill>
                <a:latin typeface="Trebuchet MS" panose="020B0703020202090204" pitchFamily="34" charset="0"/>
              </a:rPr>
              <a:t> </a:t>
            </a:r>
            <a:endParaRPr lang="en-US" dirty="0">
              <a:solidFill>
                <a:srgbClr val="FFFFFF"/>
              </a:solidFill>
              <a:latin typeface="Trebuchet MS" panose="020B0703020202090204" pitchFamily="34" charset="0"/>
            </a:endParaRPr>
          </a:p>
          <a:p>
            <a:br>
              <a:rPr lang="en-US" dirty="0">
                <a:solidFill>
                  <a:srgbClr val="FFFFFF"/>
                </a:solidFill>
                <a:latin typeface="Helvetica" pitchFamily="2" charset="0"/>
              </a:rPr>
            </a:br>
            <a:endParaRPr lang="en-US" dirty="0">
              <a:solidFill>
                <a:srgbClr val="FFFFFF"/>
              </a:solidFill>
              <a:latin typeface="Helvetica" pitchFamily="2" charset="0"/>
            </a:endParaRPr>
          </a:p>
          <a:p>
            <a:pPr marL="285750" indent="-285750">
              <a:buFont typeface="Arial" panose="020B0604020202020204" pitchFamily="34" charset="0"/>
              <a:buChar char="•"/>
            </a:pPr>
            <a:r>
              <a:rPr lang="en-US" b="1" dirty="0" err="1">
                <a:solidFill>
                  <a:schemeClr val="accent2"/>
                </a:solidFill>
                <a:latin typeface="Trebuchet MS" panose="020B0703020202090204" pitchFamily="34" charset="0"/>
              </a:rPr>
              <a:t>OpenSCAP</a:t>
            </a:r>
            <a:r>
              <a:rPr lang="en-US" b="1" dirty="0">
                <a:solidFill>
                  <a:schemeClr val="accent2"/>
                </a:solidFill>
                <a:latin typeface="Trebuchet MS" panose="020B0703020202090204" pitchFamily="34" charset="0"/>
              </a:rPr>
              <a:t>:</a:t>
            </a:r>
            <a:r>
              <a:rPr lang="en-US" dirty="0">
                <a:solidFill>
                  <a:srgbClr val="FFFFFF"/>
                </a:solidFill>
                <a:latin typeface="Trebuchet MS" panose="020B0703020202090204" pitchFamily="34" charset="0"/>
              </a:rPr>
              <a:t>  An auditing tool that utilizes the Extensible Configuration Checklist Description Format (XCCDF). XCCDF is a standard way of expressing checklist content and defines security checklists</a:t>
            </a:r>
          </a:p>
          <a:p>
            <a:pPr marL="742950" lvl="1" indent="-285750">
              <a:buFont typeface="Arial" panose="020B0604020202020204" pitchFamily="34" charset="0"/>
              <a:buChar char="•"/>
            </a:pPr>
            <a:r>
              <a:rPr lang="en-US" b="1" dirty="0">
                <a:solidFill>
                  <a:srgbClr val="FFFFFF"/>
                </a:solidFill>
                <a:latin typeface="Trebuchet MS" panose="020B0703020202090204" pitchFamily="34" charset="0"/>
                <a:hlinkClick r:id="rId3"/>
              </a:rPr>
              <a:t>https://www.open-scap.org/</a:t>
            </a:r>
            <a:endParaRPr lang="en-US" b="1" dirty="0">
              <a:solidFill>
                <a:srgbClr val="FFFFFF"/>
              </a:solidFill>
              <a:latin typeface="Trebuchet MS" panose="020B0703020202090204" pitchFamily="34" charset="0"/>
            </a:endParaRPr>
          </a:p>
          <a:p>
            <a:pPr marL="285750" indent="-285750">
              <a:buFont typeface="Arial" panose="020B0604020202020204" pitchFamily="34" charset="0"/>
              <a:buChar char="•"/>
            </a:pPr>
            <a:endParaRPr lang="en-US" b="1" dirty="0">
              <a:solidFill>
                <a:srgbClr val="FFFFFF"/>
              </a:solidFill>
              <a:effectLst/>
              <a:latin typeface="Trebuchet MS" panose="020B0703020202090204" pitchFamily="34" charset="0"/>
            </a:endParaRPr>
          </a:p>
          <a:p>
            <a:pPr marL="285750" indent="-285750">
              <a:buFont typeface="Arial" panose="020B0604020202020204" pitchFamily="34" charset="0"/>
              <a:buChar char="•"/>
            </a:pPr>
            <a:r>
              <a:rPr lang="en-US" b="1" dirty="0">
                <a:solidFill>
                  <a:schemeClr val="accent2"/>
                </a:solidFill>
                <a:effectLst/>
                <a:latin typeface="Trebuchet MS" panose="020B0703020202090204" pitchFamily="34" charset="0"/>
              </a:rPr>
              <a:t>SCA</a:t>
            </a:r>
            <a:r>
              <a:rPr lang="en-US" b="1" dirty="0">
                <a:solidFill>
                  <a:schemeClr val="accent2"/>
                </a:solidFill>
                <a:latin typeface="Trebuchet MS" panose="020B0703020202090204" pitchFamily="34" charset="0"/>
              </a:rPr>
              <a:t>P Workbench</a:t>
            </a:r>
            <a:r>
              <a:rPr lang="en-US" b="1" dirty="0">
                <a:solidFill>
                  <a:srgbClr val="FFFFFF"/>
                </a:solidFill>
                <a:latin typeface="Trebuchet MS" panose="020B0703020202090204" pitchFamily="34" charset="0"/>
              </a:rPr>
              <a:t>: </a:t>
            </a:r>
            <a:r>
              <a:rPr lang="en-US" dirty="0">
                <a:solidFill>
                  <a:srgbClr val="FFFFFF"/>
                </a:solidFill>
                <a:latin typeface="Trebuchet MS" panose="020B0703020202090204" pitchFamily="34" charset="0"/>
              </a:rPr>
              <a:t>Graphical utility that allows an easy way to interact and perform common </a:t>
            </a:r>
            <a:r>
              <a:rPr lang="en-US" b="1" i="1" dirty="0" err="1">
                <a:solidFill>
                  <a:srgbClr val="FFFFFF"/>
                </a:solidFill>
                <a:latin typeface="Trebuchet MS" panose="020B0703020202090204" pitchFamily="34" charset="0"/>
              </a:rPr>
              <a:t>oscap</a:t>
            </a:r>
            <a:r>
              <a:rPr lang="en-US" i="1" dirty="0">
                <a:solidFill>
                  <a:srgbClr val="FFFFFF"/>
                </a:solidFill>
                <a:latin typeface="Trebuchet MS" panose="020B0703020202090204" pitchFamily="34" charset="0"/>
              </a:rPr>
              <a:t> </a:t>
            </a:r>
            <a:r>
              <a:rPr lang="en-US" dirty="0">
                <a:solidFill>
                  <a:srgbClr val="FFFFFF"/>
                </a:solidFill>
                <a:latin typeface="Trebuchet MS" panose="020B0703020202090204" pitchFamily="34" charset="0"/>
              </a:rPr>
              <a:t>tasks. It also provides an easy way to modify and tailor </a:t>
            </a:r>
            <a:r>
              <a:rPr lang="en-US" b="1" i="1" dirty="0">
                <a:solidFill>
                  <a:srgbClr val="FFFFFF"/>
                </a:solidFill>
                <a:latin typeface="Trebuchet MS" panose="020B0703020202090204" pitchFamily="34" charset="0"/>
              </a:rPr>
              <a:t>XCCDF</a:t>
            </a:r>
            <a:r>
              <a:rPr lang="en-US" dirty="0">
                <a:solidFill>
                  <a:srgbClr val="FFFFFF"/>
                </a:solidFill>
                <a:latin typeface="Trebuchet MS" panose="020B0703020202090204" pitchFamily="34" charset="0"/>
              </a:rPr>
              <a:t> profiles. </a:t>
            </a:r>
            <a:endParaRPr lang="en-US" dirty="0">
              <a:solidFill>
                <a:srgbClr val="FFFFFF"/>
              </a:solidFill>
              <a:effectLst/>
              <a:latin typeface="Trebuchet MS" panose="020B0703020202090204" pitchFamily="34" charset="0"/>
            </a:endParaRPr>
          </a:p>
        </p:txBody>
      </p:sp>
    </p:spTree>
    <p:extLst>
      <p:ext uri="{BB962C8B-B14F-4D97-AF65-F5344CB8AC3E}">
        <p14:creationId xmlns:p14="http://schemas.microsoft.com/office/powerpoint/2010/main" val="158577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1384852" y="2960921"/>
            <a:ext cx="10114722" cy="1293028"/>
          </a:xfrm>
        </p:spPr>
        <p:txBody>
          <a:bodyPr>
            <a:normAutofit fontScale="90000"/>
          </a:bodyPr>
          <a:lstStyle/>
          <a:p>
            <a:pPr algn="ctr"/>
            <a:r>
              <a:rPr lang="en-US" dirty="0"/>
              <a:t>DEMO</a:t>
            </a:r>
            <a:br>
              <a:rPr lang="en-US" dirty="0"/>
            </a:br>
            <a:br>
              <a:rPr lang="en-US" dirty="0"/>
            </a:br>
            <a:r>
              <a:rPr lang="en-US" dirty="0"/>
              <a:t>using SCAP Workbench and Ansible</a:t>
            </a:r>
          </a:p>
        </p:txBody>
      </p:sp>
    </p:spTree>
    <p:extLst>
      <p:ext uri="{BB962C8B-B14F-4D97-AF65-F5344CB8AC3E}">
        <p14:creationId xmlns:p14="http://schemas.microsoft.com/office/powerpoint/2010/main" val="421727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CF4C-4DCA-284C-86DE-1AF215D76081}"/>
              </a:ext>
            </a:extLst>
          </p:cNvPr>
          <p:cNvSpPr>
            <a:spLocks noGrp="1"/>
          </p:cNvSpPr>
          <p:nvPr>
            <p:ph type="title"/>
          </p:nvPr>
        </p:nvSpPr>
        <p:spPr>
          <a:xfrm>
            <a:off x="685800" y="753533"/>
            <a:ext cx="10820399" cy="618067"/>
          </a:xfrm>
        </p:spPr>
        <p:txBody>
          <a:bodyPr>
            <a:normAutofit fontScale="90000"/>
          </a:bodyPr>
          <a:lstStyle/>
          <a:p>
            <a:r>
              <a:rPr lang="en-US" dirty="0"/>
              <a:t>Introduction</a:t>
            </a:r>
          </a:p>
        </p:txBody>
      </p:sp>
      <p:sp>
        <p:nvSpPr>
          <p:cNvPr id="4" name="TextBox 3">
            <a:extLst>
              <a:ext uri="{FF2B5EF4-FFF2-40B4-BE49-F238E27FC236}">
                <a16:creationId xmlns:a16="http://schemas.microsoft.com/office/drawing/2014/main" id="{9628D538-AD7C-F144-8967-E987D786BF7A}"/>
              </a:ext>
            </a:extLst>
          </p:cNvPr>
          <p:cNvSpPr txBox="1"/>
          <p:nvPr/>
        </p:nvSpPr>
        <p:spPr>
          <a:xfrm>
            <a:off x="1669774" y="1838739"/>
            <a:ext cx="9432235" cy="32778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Presenter</a:t>
            </a:r>
          </a:p>
          <a:p>
            <a:pPr marL="285750" indent="-285750">
              <a:lnSpc>
                <a:spcPct val="150000"/>
              </a:lnSpc>
              <a:buFont typeface="Arial" panose="020B0604020202020204" pitchFamily="34" charset="0"/>
              <a:buChar char="•"/>
            </a:pPr>
            <a:r>
              <a:rPr lang="en-US" dirty="0"/>
              <a:t>Ansible Introduction Overview</a:t>
            </a:r>
          </a:p>
          <a:p>
            <a:pPr marL="285750" indent="-285750">
              <a:lnSpc>
                <a:spcPct val="150000"/>
              </a:lnSpc>
              <a:buFont typeface="Arial" panose="020B0604020202020204" pitchFamily="34" charset="0"/>
              <a:buChar char="•"/>
            </a:pPr>
            <a:r>
              <a:rPr lang="en-US" dirty="0"/>
              <a:t>Turning a Playbook into an Ansible Role</a:t>
            </a:r>
          </a:p>
          <a:p>
            <a:pPr marL="285750" indent="-285750">
              <a:lnSpc>
                <a:spcPct val="150000"/>
              </a:lnSpc>
              <a:buFont typeface="Arial" panose="020B0604020202020204" pitchFamily="34" charset="0"/>
              <a:buChar char="•"/>
            </a:pPr>
            <a:r>
              <a:rPr lang="en-US" dirty="0"/>
              <a:t>Publishing the Role on Ansible Galaxy</a:t>
            </a:r>
          </a:p>
          <a:p>
            <a:pPr marL="285750" indent="-285750">
              <a:lnSpc>
                <a:spcPct val="150000"/>
              </a:lnSpc>
              <a:buFont typeface="Arial" panose="020B0604020202020204" pitchFamily="34" charset="0"/>
              <a:buChar char="•"/>
            </a:pPr>
            <a:r>
              <a:rPr lang="en-US" dirty="0"/>
              <a:t>SCAP Workbench Refresher for RHEL8</a:t>
            </a:r>
          </a:p>
          <a:p>
            <a:pPr marL="742950" lvl="1" indent="-285750">
              <a:lnSpc>
                <a:spcPct val="150000"/>
              </a:lnSpc>
              <a:buFont typeface="Arial" panose="020B0604020202020204" pitchFamily="34" charset="0"/>
              <a:buChar char="•"/>
            </a:pPr>
            <a:r>
              <a:rPr lang="en-US" dirty="0"/>
              <a:t>Customizing SCAP Content with Workbench</a:t>
            </a:r>
          </a:p>
          <a:p>
            <a:pPr marL="742950" lvl="1" indent="-285750">
              <a:lnSpc>
                <a:spcPct val="150000"/>
              </a:lnSpc>
              <a:buFont typeface="Arial" panose="020B0604020202020204" pitchFamily="34" charset="0"/>
              <a:buChar char="•"/>
            </a:pPr>
            <a:r>
              <a:rPr lang="en-US" dirty="0"/>
              <a:t>Generating Ansible Remediation Playbooks</a:t>
            </a:r>
          </a:p>
          <a:p>
            <a:pPr lvl="1"/>
            <a:endParaRPr lang="en-US" dirty="0"/>
          </a:p>
        </p:txBody>
      </p:sp>
    </p:spTree>
    <p:extLst>
      <p:ext uri="{BB962C8B-B14F-4D97-AF65-F5344CB8AC3E}">
        <p14:creationId xmlns:p14="http://schemas.microsoft.com/office/powerpoint/2010/main" val="278253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normAutofit/>
          </a:bodyPr>
          <a:lstStyle/>
          <a:p>
            <a:r>
              <a:rPr lang="en-US" sz="4400" dirty="0"/>
              <a:t>Presenter introduction</a:t>
            </a:r>
          </a:p>
        </p:txBody>
      </p:sp>
      <p:sp>
        <p:nvSpPr>
          <p:cNvPr id="3" name="TextBox 2">
            <a:extLst>
              <a:ext uri="{FF2B5EF4-FFF2-40B4-BE49-F238E27FC236}">
                <a16:creationId xmlns:a16="http://schemas.microsoft.com/office/drawing/2014/main" id="{3ED5BA33-817A-C344-925F-34B00C6967F0}"/>
              </a:ext>
            </a:extLst>
          </p:cNvPr>
          <p:cNvSpPr txBox="1"/>
          <p:nvPr/>
        </p:nvSpPr>
        <p:spPr>
          <a:xfrm>
            <a:off x="99391" y="2693504"/>
            <a:ext cx="11718235" cy="293061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a:t>Speaker: </a:t>
            </a:r>
            <a:r>
              <a:rPr lang="en-US" sz="2400" dirty="0"/>
              <a:t>Travis </a:t>
            </a:r>
            <a:r>
              <a:rPr lang="en-US" sz="2400" dirty="0" err="1"/>
              <a:t>Michette</a:t>
            </a:r>
            <a:endParaRPr lang="en-US" sz="2400" dirty="0"/>
          </a:p>
          <a:p>
            <a:pPr marL="342900" indent="-342900">
              <a:lnSpc>
                <a:spcPct val="200000"/>
              </a:lnSpc>
              <a:buFont typeface="Arial" panose="020B0604020202020204" pitchFamily="34" charset="0"/>
              <a:buChar char="•"/>
            </a:pPr>
            <a:r>
              <a:rPr lang="en-US" sz="2400" b="1" dirty="0" err="1"/>
              <a:t>Github</a:t>
            </a:r>
            <a:r>
              <a:rPr lang="en-US" sz="2400" b="1" dirty="0"/>
              <a:t> Project: </a:t>
            </a:r>
            <a:r>
              <a:rPr lang="en-US" sz="2400" dirty="0">
                <a:hlinkClick r:id="rId2"/>
              </a:rPr>
              <a:t>https://github.com/tmichett/LUG</a:t>
            </a:r>
            <a:endParaRPr lang="en-US" sz="2400" dirty="0"/>
          </a:p>
          <a:p>
            <a:pPr marL="342900" indent="-342900">
              <a:lnSpc>
                <a:spcPct val="200000"/>
              </a:lnSpc>
              <a:buFont typeface="Arial" panose="020B0604020202020204" pitchFamily="34" charset="0"/>
              <a:buChar char="•"/>
            </a:pPr>
            <a:r>
              <a:rPr lang="en-US" sz="2400" b="1" dirty="0"/>
              <a:t>Presentation and Materials: </a:t>
            </a:r>
            <a:r>
              <a:rPr lang="en-US" sz="2400" dirty="0"/>
              <a:t>Located in the </a:t>
            </a:r>
            <a:r>
              <a:rPr lang="en-US" sz="2400" b="1" dirty="0" err="1"/>
              <a:t>Ansible_Roles</a:t>
            </a:r>
            <a:r>
              <a:rPr lang="en-US" sz="2400" dirty="0"/>
              <a:t> directory of the </a:t>
            </a:r>
            <a:r>
              <a:rPr lang="en-US" sz="2400" dirty="0" err="1"/>
              <a:t>Github</a:t>
            </a:r>
            <a:r>
              <a:rPr lang="en-US" sz="2400" dirty="0"/>
              <a:t> project.</a:t>
            </a:r>
          </a:p>
        </p:txBody>
      </p:sp>
    </p:spTree>
    <p:extLst>
      <p:ext uri="{BB962C8B-B14F-4D97-AF65-F5344CB8AC3E}">
        <p14:creationId xmlns:p14="http://schemas.microsoft.com/office/powerpoint/2010/main" val="412332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lstStyle/>
          <a:p>
            <a:r>
              <a:rPr lang="en-US" dirty="0"/>
              <a:t>Ansible Introduction &amp; Overview</a:t>
            </a:r>
          </a:p>
        </p:txBody>
      </p:sp>
      <p:sp>
        <p:nvSpPr>
          <p:cNvPr id="3" name="Content Placeholder 2">
            <a:extLst>
              <a:ext uri="{FF2B5EF4-FFF2-40B4-BE49-F238E27FC236}">
                <a16:creationId xmlns:a16="http://schemas.microsoft.com/office/drawing/2014/main" id="{8E43DC95-C9F8-BC47-B485-D0F62114A234}"/>
              </a:ext>
            </a:extLst>
          </p:cNvPr>
          <p:cNvSpPr txBox="1">
            <a:spLocks/>
          </p:cNvSpPr>
          <p:nvPr/>
        </p:nvSpPr>
        <p:spPr>
          <a:xfrm>
            <a:off x="288235" y="2335426"/>
            <a:ext cx="11370365" cy="41548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b="1" dirty="0">
                <a:solidFill>
                  <a:schemeClr val="accent2"/>
                </a:solidFill>
              </a:rPr>
              <a:t>Ansible</a:t>
            </a:r>
            <a:r>
              <a:rPr lang="en-US" b="1" dirty="0"/>
              <a:t> </a:t>
            </a:r>
            <a:r>
              <a:rPr lang="en-US" dirty="0"/>
              <a:t>– An automation language leveraging modules to be used in one or more tasks on managed systems. Most Ansible automation leverages and Ansible playbook which is a YAML formatted file containing Ansible directives.</a:t>
            </a:r>
          </a:p>
          <a:p>
            <a:endParaRPr lang="en-US" b="1" dirty="0"/>
          </a:p>
          <a:p>
            <a:r>
              <a:rPr lang="en-US" b="1" dirty="0">
                <a:solidFill>
                  <a:schemeClr val="accent2"/>
                </a:solidFill>
              </a:rPr>
              <a:t>Ansible modules</a:t>
            </a:r>
            <a:r>
              <a:rPr lang="en-US" dirty="0">
                <a:solidFill>
                  <a:schemeClr val="accent2"/>
                </a:solidFill>
              </a:rPr>
              <a:t> </a:t>
            </a:r>
            <a:r>
              <a:rPr lang="en-US" dirty="0"/>
              <a:t>– Components used by Ansible tasks and playbooks which are generally implemented and developed in Python. Ansible modules work with certain system utilities and are optimized to be leveraged as a declarative automation language and provide idempotency.</a:t>
            </a:r>
          </a:p>
          <a:p>
            <a:endParaRPr lang="en-US" b="1" dirty="0"/>
          </a:p>
          <a:p>
            <a:r>
              <a:rPr lang="en-US" b="1" dirty="0">
                <a:solidFill>
                  <a:schemeClr val="accent2"/>
                </a:solidFill>
              </a:rPr>
              <a:t>Ansible ad-hoc commands</a:t>
            </a:r>
            <a:r>
              <a:rPr lang="en-US" dirty="0">
                <a:solidFill>
                  <a:schemeClr val="accent2"/>
                </a:solidFill>
              </a:rPr>
              <a:t> </a:t>
            </a:r>
            <a:r>
              <a:rPr lang="en-US" dirty="0"/>
              <a:t>– A way of executing a single Ansible task quickly that relies on a single Ansible module to perform the tests/changes of the task. </a:t>
            </a:r>
            <a:endParaRPr lang="en-US" b="1" dirty="0"/>
          </a:p>
        </p:txBody>
      </p:sp>
    </p:spTree>
    <p:extLst>
      <p:ext uri="{BB962C8B-B14F-4D97-AF65-F5344CB8AC3E}">
        <p14:creationId xmlns:p14="http://schemas.microsoft.com/office/powerpoint/2010/main" val="392144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778-168B-6848-BA2B-FD305BCF19EE}"/>
              </a:ext>
            </a:extLst>
          </p:cNvPr>
          <p:cNvSpPr>
            <a:spLocks noGrp="1"/>
          </p:cNvSpPr>
          <p:nvPr>
            <p:ph type="title"/>
          </p:nvPr>
        </p:nvSpPr>
        <p:spPr>
          <a:xfrm>
            <a:off x="3048000" y="367748"/>
            <a:ext cx="8610600" cy="1293028"/>
          </a:xfrm>
        </p:spPr>
        <p:txBody>
          <a:bodyPr/>
          <a:lstStyle/>
          <a:p>
            <a:r>
              <a:rPr lang="en-US" dirty="0"/>
              <a:t>Ansible Components &amp; Commands</a:t>
            </a:r>
          </a:p>
        </p:txBody>
      </p:sp>
      <p:sp>
        <p:nvSpPr>
          <p:cNvPr id="3" name="Content Placeholder 2">
            <a:extLst>
              <a:ext uri="{FF2B5EF4-FFF2-40B4-BE49-F238E27FC236}">
                <a16:creationId xmlns:a16="http://schemas.microsoft.com/office/drawing/2014/main" id="{AFAD2182-B3BD-B64B-8AB2-212D5EB00E74}"/>
              </a:ext>
            </a:extLst>
          </p:cNvPr>
          <p:cNvSpPr>
            <a:spLocks noGrp="1"/>
          </p:cNvSpPr>
          <p:nvPr>
            <p:ph idx="1"/>
          </p:nvPr>
        </p:nvSpPr>
        <p:spPr>
          <a:xfrm>
            <a:off x="288235" y="1779373"/>
            <a:ext cx="11611322" cy="4710879"/>
          </a:xfrm>
        </p:spPr>
        <p:txBody>
          <a:bodyPr>
            <a:normAutofit fontScale="92500"/>
          </a:bodyPr>
          <a:lstStyle/>
          <a:p>
            <a:r>
              <a:rPr lang="en-US" b="1" dirty="0" err="1">
                <a:solidFill>
                  <a:schemeClr val="accent2"/>
                </a:solidFill>
              </a:rPr>
              <a:t>ansible.cfg</a:t>
            </a:r>
            <a:r>
              <a:rPr lang="en-US" b="1" dirty="0">
                <a:solidFill>
                  <a:schemeClr val="accent2"/>
                </a:solidFill>
              </a:rPr>
              <a:t> </a:t>
            </a:r>
            <a:r>
              <a:rPr lang="en-US" dirty="0"/>
              <a:t>– Configuration file for running the </a:t>
            </a:r>
            <a:r>
              <a:rPr lang="en-US" b="1" dirty="0"/>
              <a:t>ansible</a:t>
            </a:r>
            <a:r>
              <a:rPr lang="en-US" dirty="0"/>
              <a:t> and </a:t>
            </a:r>
            <a:r>
              <a:rPr lang="en-US" b="1" dirty="0"/>
              <a:t>ansible-playbook</a:t>
            </a:r>
            <a:r>
              <a:rPr lang="en-US" dirty="0"/>
              <a:t> commands.</a:t>
            </a:r>
          </a:p>
          <a:p>
            <a:r>
              <a:rPr lang="en-US" b="1" dirty="0">
                <a:solidFill>
                  <a:schemeClr val="accent2"/>
                </a:solidFill>
              </a:rPr>
              <a:t>Inventory</a:t>
            </a:r>
            <a:r>
              <a:rPr lang="en-US" dirty="0"/>
              <a:t> – Inventory file used by the </a:t>
            </a:r>
            <a:r>
              <a:rPr lang="en-US" b="1" dirty="0"/>
              <a:t>ansible</a:t>
            </a:r>
            <a:r>
              <a:rPr lang="en-US" dirty="0"/>
              <a:t> and </a:t>
            </a:r>
            <a:r>
              <a:rPr lang="en-US" b="1" dirty="0"/>
              <a:t>ansible-playbook</a:t>
            </a:r>
            <a:r>
              <a:rPr lang="en-US" dirty="0"/>
              <a:t> commands identifying managed hosts/nodes.</a:t>
            </a:r>
          </a:p>
          <a:p>
            <a:r>
              <a:rPr lang="en-US" b="1" dirty="0">
                <a:solidFill>
                  <a:schemeClr val="accent2"/>
                </a:solidFill>
              </a:rPr>
              <a:t>ansible</a:t>
            </a:r>
            <a:r>
              <a:rPr lang="en-US" dirty="0"/>
              <a:t> – Command used to perform/execute Ansible ad-hoc commands against a managed node.</a:t>
            </a:r>
          </a:p>
          <a:p>
            <a:r>
              <a:rPr lang="en-US" b="1" dirty="0">
                <a:solidFill>
                  <a:schemeClr val="accent2"/>
                </a:solidFill>
              </a:rPr>
              <a:t>ansible-playbook</a:t>
            </a:r>
            <a:r>
              <a:rPr lang="en-US" dirty="0"/>
              <a:t> – Command used to execute and run Ansible playbooks</a:t>
            </a:r>
          </a:p>
          <a:p>
            <a:r>
              <a:rPr lang="en-US" b="1" dirty="0">
                <a:solidFill>
                  <a:schemeClr val="accent2"/>
                </a:solidFill>
              </a:rPr>
              <a:t>ansible-galaxy</a:t>
            </a:r>
            <a:r>
              <a:rPr lang="en-US" dirty="0"/>
              <a:t> – Command to create or utilize Ansible roles. Many of these roles are published on </a:t>
            </a:r>
            <a:r>
              <a:rPr lang="en-US" dirty="0">
                <a:hlinkClick r:id="rId2"/>
              </a:rPr>
              <a:t>http://galaxy.ansible.com</a:t>
            </a:r>
            <a:endParaRPr lang="en-US" dirty="0"/>
          </a:p>
          <a:p>
            <a:r>
              <a:rPr lang="en-US" b="1" dirty="0">
                <a:solidFill>
                  <a:schemeClr val="accent2"/>
                </a:solidFill>
              </a:rPr>
              <a:t>Playbook</a:t>
            </a:r>
            <a:r>
              <a:rPr lang="en-US" dirty="0"/>
              <a:t> – Collection of Ansible tasks organized into one or more Ansible plays.</a:t>
            </a:r>
          </a:p>
          <a:p>
            <a:r>
              <a:rPr lang="en-US" b="1" dirty="0">
                <a:solidFill>
                  <a:schemeClr val="accent2"/>
                </a:solidFill>
              </a:rPr>
              <a:t>Task</a:t>
            </a:r>
            <a:r>
              <a:rPr lang="en-US" dirty="0"/>
              <a:t> – Collection/list of Ansible modules arranged into instructions. Each task utilizes an Ansible module to perform a given action.</a:t>
            </a:r>
          </a:p>
          <a:p>
            <a:r>
              <a:rPr lang="en-US" b="1" dirty="0">
                <a:solidFill>
                  <a:schemeClr val="accent2"/>
                </a:solidFill>
              </a:rPr>
              <a:t>Ansible Module </a:t>
            </a:r>
            <a:r>
              <a:rPr lang="en-US" dirty="0"/>
              <a:t>– Specific module (small program generally implemented in Python) which perform the commands and executes the program to get the desired state of a given task.</a:t>
            </a:r>
            <a:endParaRPr lang="en-US" b="1" dirty="0"/>
          </a:p>
          <a:p>
            <a:endParaRPr lang="en-US" b="1" dirty="0"/>
          </a:p>
        </p:txBody>
      </p:sp>
    </p:spTree>
    <p:extLst>
      <p:ext uri="{BB962C8B-B14F-4D97-AF65-F5344CB8AC3E}">
        <p14:creationId xmlns:p14="http://schemas.microsoft.com/office/powerpoint/2010/main" val="313309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778-168B-6848-BA2B-FD305BCF19EE}"/>
              </a:ext>
            </a:extLst>
          </p:cNvPr>
          <p:cNvSpPr>
            <a:spLocks noGrp="1"/>
          </p:cNvSpPr>
          <p:nvPr>
            <p:ph type="title"/>
          </p:nvPr>
        </p:nvSpPr>
        <p:spPr>
          <a:xfrm>
            <a:off x="2826026" y="0"/>
            <a:ext cx="8610600" cy="1293028"/>
          </a:xfrm>
        </p:spPr>
        <p:txBody>
          <a:bodyPr/>
          <a:lstStyle/>
          <a:p>
            <a:r>
              <a:rPr lang="en-US" dirty="0" err="1"/>
              <a:t>Ansible.CFG</a:t>
            </a:r>
            <a:r>
              <a:rPr lang="en-US" dirty="0"/>
              <a:t> File</a:t>
            </a:r>
          </a:p>
        </p:txBody>
      </p:sp>
      <p:sp>
        <p:nvSpPr>
          <p:cNvPr id="3" name="Content Placeholder 2">
            <a:extLst>
              <a:ext uri="{FF2B5EF4-FFF2-40B4-BE49-F238E27FC236}">
                <a16:creationId xmlns:a16="http://schemas.microsoft.com/office/drawing/2014/main" id="{AFAD2182-B3BD-B64B-8AB2-212D5EB00E74}"/>
              </a:ext>
            </a:extLst>
          </p:cNvPr>
          <p:cNvSpPr>
            <a:spLocks noGrp="1"/>
          </p:cNvSpPr>
          <p:nvPr>
            <p:ph idx="1"/>
          </p:nvPr>
        </p:nvSpPr>
        <p:spPr>
          <a:xfrm>
            <a:off x="298174" y="1548517"/>
            <a:ext cx="11370365" cy="3102997"/>
          </a:xfrm>
        </p:spPr>
        <p:txBody>
          <a:bodyPr>
            <a:normAutofit/>
          </a:bodyPr>
          <a:lstStyle/>
          <a:p>
            <a:r>
              <a:rPr lang="en-US" dirty="0"/>
              <a:t>This file defines the configuration directives which apply directly to how the </a:t>
            </a:r>
            <a:r>
              <a:rPr lang="en-US" b="1" dirty="0"/>
              <a:t>ansible</a:t>
            </a:r>
            <a:r>
              <a:rPr lang="en-US" dirty="0"/>
              <a:t> </a:t>
            </a:r>
            <a:r>
              <a:rPr lang="en-US" b="1" dirty="0"/>
              <a:t>and ansible-playbook </a:t>
            </a:r>
            <a:r>
              <a:rPr lang="en-US" dirty="0"/>
              <a:t>command interact with the Ansible application and which configuration items are applied to a given Ansible session.</a:t>
            </a:r>
          </a:p>
          <a:p>
            <a:pPr lvl="1">
              <a:buFont typeface="Wingdings" pitchFamily="2" charset="2"/>
              <a:buChar char="Ø"/>
            </a:pPr>
            <a:r>
              <a:rPr lang="en-US" b="1" dirty="0">
                <a:solidFill>
                  <a:schemeClr val="accent2"/>
                </a:solidFill>
              </a:rPr>
              <a:t>./</a:t>
            </a:r>
            <a:r>
              <a:rPr lang="en-US" b="1" dirty="0" err="1">
                <a:solidFill>
                  <a:schemeClr val="accent2"/>
                </a:solidFill>
              </a:rPr>
              <a:t>ansible.cfg</a:t>
            </a:r>
            <a:r>
              <a:rPr lang="en-US" b="1" dirty="0">
                <a:solidFill>
                  <a:schemeClr val="accent2"/>
                </a:solidFill>
              </a:rPr>
              <a:t> </a:t>
            </a:r>
            <a:r>
              <a:rPr lang="en-US" dirty="0"/>
              <a:t>– When located in the current working directory (CWD) this file is the highest precedence.</a:t>
            </a:r>
          </a:p>
          <a:p>
            <a:pPr lvl="1">
              <a:buFont typeface="Wingdings" pitchFamily="2" charset="2"/>
              <a:buChar char="Ø"/>
            </a:pPr>
            <a:r>
              <a:rPr lang="en-US" b="1" dirty="0">
                <a:solidFill>
                  <a:schemeClr val="accent2"/>
                </a:solidFill>
              </a:rPr>
              <a:t>~/.</a:t>
            </a:r>
            <a:r>
              <a:rPr lang="en-US" b="1" dirty="0" err="1">
                <a:solidFill>
                  <a:schemeClr val="accent2"/>
                </a:solidFill>
              </a:rPr>
              <a:t>ansible.cfg</a:t>
            </a:r>
            <a:r>
              <a:rPr lang="en-US" b="1" dirty="0">
                <a:solidFill>
                  <a:schemeClr val="accent2"/>
                </a:solidFill>
              </a:rPr>
              <a:t> </a:t>
            </a:r>
            <a:r>
              <a:rPr lang="en-US" dirty="0"/>
              <a:t>– When located in the user’s home directory, this file will have precedence if an </a:t>
            </a:r>
            <a:r>
              <a:rPr lang="en-US" i="1" dirty="0" err="1"/>
              <a:t>ansible.cfg</a:t>
            </a:r>
            <a:r>
              <a:rPr lang="en-US" dirty="0"/>
              <a:t> doesn’t exist in the CWD.</a:t>
            </a:r>
          </a:p>
          <a:p>
            <a:pPr lvl="1">
              <a:buFont typeface="Wingdings" pitchFamily="2" charset="2"/>
              <a:buChar char="Ø"/>
            </a:pPr>
            <a:r>
              <a:rPr lang="en-US" b="1" dirty="0">
                <a:solidFill>
                  <a:schemeClr val="accent2"/>
                </a:solidFill>
              </a:rPr>
              <a:t>/</a:t>
            </a:r>
            <a:r>
              <a:rPr lang="en-US" b="1" dirty="0" err="1">
                <a:solidFill>
                  <a:schemeClr val="accent2"/>
                </a:solidFill>
              </a:rPr>
              <a:t>etc</a:t>
            </a:r>
            <a:r>
              <a:rPr lang="en-US" b="1" dirty="0">
                <a:solidFill>
                  <a:schemeClr val="accent2"/>
                </a:solidFill>
              </a:rPr>
              <a:t>/ansible/</a:t>
            </a:r>
            <a:r>
              <a:rPr lang="en-US" b="1" dirty="0" err="1">
                <a:solidFill>
                  <a:schemeClr val="accent2"/>
                </a:solidFill>
              </a:rPr>
              <a:t>ansible.cfg</a:t>
            </a:r>
            <a:r>
              <a:rPr lang="en-US" b="1" dirty="0">
                <a:solidFill>
                  <a:schemeClr val="accent2"/>
                </a:solidFill>
              </a:rPr>
              <a:t> </a:t>
            </a:r>
            <a:r>
              <a:rPr lang="en-US" dirty="0"/>
              <a:t>– This is the default configuration file and has the lowest precedence. This file is used when no other </a:t>
            </a:r>
            <a:r>
              <a:rPr lang="en-US" i="1" dirty="0" err="1"/>
              <a:t>ansible.cfg</a:t>
            </a:r>
            <a:r>
              <a:rPr lang="en-US" dirty="0"/>
              <a:t> file exists.</a:t>
            </a:r>
          </a:p>
          <a:p>
            <a:endParaRPr lang="en-US" b="1" dirty="0"/>
          </a:p>
        </p:txBody>
      </p:sp>
      <p:graphicFrame>
        <p:nvGraphicFramePr>
          <p:cNvPr id="6" name="Table 6">
            <a:extLst>
              <a:ext uri="{FF2B5EF4-FFF2-40B4-BE49-F238E27FC236}">
                <a16:creationId xmlns:a16="http://schemas.microsoft.com/office/drawing/2014/main" id="{ACD3AA9C-B07C-D243-9245-D1413D2E788F}"/>
              </a:ext>
            </a:extLst>
          </p:cNvPr>
          <p:cNvGraphicFramePr>
            <a:graphicFrameLocks noGrp="1"/>
          </p:cNvGraphicFramePr>
          <p:nvPr>
            <p:extLst>
              <p:ext uri="{D42A27DB-BD31-4B8C-83A1-F6EECF244321}">
                <p14:modId xmlns:p14="http://schemas.microsoft.com/office/powerpoint/2010/main" val="3697000977"/>
              </p:ext>
            </p:extLst>
          </p:nvPr>
        </p:nvGraphicFramePr>
        <p:xfrm>
          <a:off x="1535043" y="5059017"/>
          <a:ext cx="8128000" cy="1144987"/>
        </p:xfrm>
        <a:graphic>
          <a:graphicData uri="http://schemas.openxmlformats.org/drawingml/2006/table">
            <a:tbl>
              <a:tblPr firstRow="1" bandRow="1">
                <a:tableStyleId>{5C22544A-7EE6-4342-B048-85BDC9FD1C3A}</a:tableStyleId>
              </a:tblPr>
              <a:tblGrid>
                <a:gridCol w="1665357">
                  <a:extLst>
                    <a:ext uri="{9D8B030D-6E8A-4147-A177-3AD203B41FA5}">
                      <a16:colId xmlns:a16="http://schemas.microsoft.com/office/drawing/2014/main" val="3075898033"/>
                    </a:ext>
                  </a:extLst>
                </a:gridCol>
                <a:gridCol w="6462643">
                  <a:extLst>
                    <a:ext uri="{9D8B030D-6E8A-4147-A177-3AD203B41FA5}">
                      <a16:colId xmlns:a16="http://schemas.microsoft.com/office/drawing/2014/main" val="896707198"/>
                    </a:ext>
                  </a:extLst>
                </a:gridCol>
              </a:tblGrid>
              <a:tr h="1144987">
                <a:tc>
                  <a:txBody>
                    <a:bodyPr/>
                    <a:lstStyle/>
                    <a:p>
                      <a:r>
                        <a:rPr lang="en-US" dirty="0"/>
                        <a:t>Important</a:t>
                      </a:r>
                    </a:p>
                  </a:txBody>
                  <a:tcPr/>
                </a:tc>
                <a:tc>
                  <a:txBody>
                    <a:bodyPr/>
                    <a:lstStyle/>
                    <a:p>
                      <a:r>
                        <a:rPr lang="en-US" b="0" dirty="0"/>
                        <a:t>It is also possible to define the </a:t>
                      </a:r>
                      <a:r>
                        <a:rPr lang="en-US" b="1" dirty="0" err="1"/>
                        <a:t>ansible.cfg</a:t>
                      </a:r>
                      <a:r>
                        <a:rPr lang="en-US" b="0" dirty="0"/>
                        <a:t> file with the environment variable </a:t>
                      </a:r>
                      <a:r>
                        <a:rPr lang="en-US" b="1" dirty="0"/>
                        <a:t>ANSIBLE_CONFIG</a:t>
                      </a:r>
                      <a:r>
                        <a:rPr lang="en-US" b="0" dirty="0"/>
                        <a:t>. If this variable is used, it will override all other configuration files.</a:t>
                      </a:r>
                    </a:p>
                  </a:txBody>
                  <a:tcPr/>
                </a:tc>
                <a:extLst>
                  <a:ext uri="{0D108BD9-81ED-4DB2-BD59-A6C34878D82A}">
                    <a16:rowId xmlns:a16="http://schemas.microsoft.com/office/drawing/2014/main" val="3235790570"/>
                  </a:ext>
                </a:extLst>
              </a:tr>
            </a:tbl>
          </a:graphicData>
        </a:graphic>
      </p:graphicFrame>
    </p:spTree>
    <p:extLst>
      <p:ext uri="{BB962C8B-B14F-4D97-AF65-F5344CB8AC3E}">
        <p14:creationId xmlns:p14="http://schemas.microsoft.com/office/powerpoint/2010/main" val="87153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778-168B-6848-BA2B-FD305BCF19EE}"/>
              </a:ext>
            </a:extLst>
          </p:cNvPr>
          <p:cNvSpPr>
            <a:spLocks noGrp="1"/>
          </p:cNvSpPr>
          <p:nvPr>
            <p:ph type="title"/>
          </p:nvPr>
        </p:nvSpPr>
        <p:spPr>
          <a:xfrm>
            <a:off x="2776331" y="834887"/>
            <a:ext cx="8610600" cy="1293028"/>
          </a:xfrm>
        </p:spPr>
        <p:txBody>
          <a:bodyPr/>
          <a:lstStyle/>
          <a:p>
            <a:r>
              <a:rPr lang="en-US" dirty="0"/>
              <a:t>Inventory File</a:t>
            </a:r>
          </a:p>
        </p:txBody>
      </p:sp>
      <p:sp>
        <p:nvSpPr>
          <p:cNvPr id="3" name="Content Placeholder 2">
            <a:extLst>
              <a:ext uri="{FF2B5EF4-FFF2-40B4-BE49-F238E27FC236}">
                <a16:creationId xmlns:a16="http://schemas.microsoft.com/office/drawing/2014/main" id="{AFAD2182-B3BD-B64B-8AB2-212D5EB00E74}"/>
              </a:ext>
            </a:extLst>
          </p:cNvPr>
          <p:cNvSpPr>
            <a:spLocks noGrp="1"/>
          </p:cNvSpPr>
          <p:nvPr>
            <p:ph idx="1"/>
          </p:nvPr>
        </p:nvSpPr>
        <p:spPr>
          <a:xfrm>
            <a:off x="308113" y="2651760"/>
            <a:ext cx="11370365" cy="3102997"/>
          </a:xfrm>
        </p:spPr>
        <p:txBody>
          <a:bodyPr>
            <a:normAutofit/>
          </a:bodyPr>
          <a:lstStyle/>
          <a:p>
            <a:r>
              <a:rPr lang="en-US" dirty="0"/>
              <a:t>The </a:t>
            </a:r>
            <a:r>
              <a:rPr lang="en-US" b="1" dirty="0"/>
              <a:t>inventory</a:t>
            </a:r>
            <a:r>
              <a:rPr lang="en-US" dirty="0"/>
              <a:t> file can contain both Ansible managed hosts/nodes as well as inventory variables to be used for the managed nodes.</a:t>
            </a:r>
          </a:p>
          <a:p>
            <a:pPr lvl="1">
              <a:buFont typeface="Wingdings" pitchFamily="2" charset="2"/>
              <a:buChar char="Ø"/>
            </a:pPr>
            <a:r>
              <a:rPr lang="en-US" dirty="0"/>
              <a:t>Inventory location is generally specified by the </a:t>
            </a:r>
            <a:r>
              <a:rPr lang="en-US" b="1" dirty="0" err="1"/>
              <a:t>ansible.cfg</a:t>
            </a:r>
            <a:r>
              <a:rPr lang="en-US" dirty="0"/>
              <a:t> file</a:t>
            </a:r>
          </a:p>
          <a:p>
            <a:pPr lvl="2">
              <a:buFont typeface="Courier New" panose="02070309020205020404" pitchFamily="49" charset="0"/>
              <a:buChar char="o"/>
            </a:pPr>
            <a:r>
              <a:rPr lang="en-US" b="1" dirty="0"/>
              <a:t>./inventory </a:t>
            </a:r>
            <a:r>
              <a:rPr lang="en-US" dirty="0"/>
              <a:t>– Common practice to leverage inventory files with playbooks and the </a:t>
            </a:r>
            <a:r>
              <a:rPr lang="en-US" b="1" dirty="0" err="1"/>
              <a:t>ansible.cfg</a:t>
            </a:r>
            <a:r>
              <a:rPr lang="en-US" dirty="0"/>
              <a:t> file in the current working directory</a:t>
            </a:r>
          </a:p>
          <a:p>
            <a:pPr lvl="2">
              <a:buFont typeface="Courier New" panose="02070309020205020404" pitchFamily="49" charset="0"/>
              <a:buChar char="o"/>
            </a:pPr>
            <a:r>
              <a:rPr lang="en-US" b="1" dirty="0"/>
              <a:t>/</a:t>
            </a:r>
            <a:r>
              <a:rPr lang="en-US" b="1" dirty="0" err="1"/>
              <a:t>etc</a:t>
            </a:r>
            <a:r>
              <a:rPr lang="en-US" b="1" dirty="0"/>
              <a:t>/ansible/hosts </a:t>
            </a:r>
            <a:r>
              <a:rPr lang="en-US" dirty="0"/>
              <a:t>– Default inventory file deployed with the Ansible package</a:t>
            </a:r>
          </a:p>
          <a:p>
            <a:endParaRPr lang="en-US" b="1" dirty="0"/>
          </a:p>
        </p:txBody>
      </p:sp>
    </p:spTree>
    <p:extLst>
      <p:ext uri="{BB962C8B-B14F-4D97-AF65-F5344CB8AC3E}">
        <p14:creationId xmlns:p14="http://schemas.microsoft.com/office/powerpoint/2010/main" val="126413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778-168B-6848-BA2B-FD305BCF19EE}"/>
              </a:ext>
            </a:extLst>
          </p:cNvPr>
          <p:cNvSpPr>
            <a:spLocks noGrp="1"/>
          </p:cNvSpPr>
          <p:nvPr>
            <p:ph type="title"/>
          </p:nvPr>
        </p:nvSpPr>
        <p:spPr>
          <a:xfrm>
            <a:off x="2776331" y="834887"/>
            <a:ext cx="8610600" cy="1293028"/>
          </a:xfrm>
        </p:spPr>
        <p:txBody>
          <a:bodyPr/>
          <a:lstStyle/>
          <a:p>
            <a:r>
              <a:rPr lang="en-US" dirty="0"/>
              <a:t>Playbook structure</a:t>
            </a:r>
          </a:p>
        </p:txBody>
      </p:sp>
      <p:sp>
        <p:nvSpPr>
          <p:cNvPr id="6" name="TextBox 5">
            <a:extLst>
              <a:ext uri="{FF2B5EF4-FFF2-40B4-BE49-F238E27FC236}">
                <a16:creationId xmlns:a16="http://schemas.microsoft.com/office/drawing/2014/main" id="{09AB065D-ACBC-DB49-9004-135C86DF842F}"/>
              </a:ext>
            </a:extLst>
          </p:cNvPr>
          <p:cNvSpPr txBox="1"/>
          <p:nvPr/>
        </p:nvSpPr>
        <p:spPr>
          <a:xfrm>
            <a:off x="1302026" y="1878496"/>
            <a:ext cx="10227365" cy="4524315"/>
          </a:xfrm>
          <a:prstGeom prst="rect">
            <a:avLst/>
          </a:prstGeom>
          <a:noFill/>
        </p:spPr>
        <p:txBody>
          <a:bodyPr wrap="square" rtlCol="0">
            <a:spAutoFit/>
          </a:bodyPr>
          <a:lstStyle/>
          <a:p>
            <a:r>
              <a:rPr lang="en-US" dirty="0"/>
              <a:t>---</a:t>
            </a:r>
          </a:p>
          <a:p>
            <a:r>
              <a:rPr lang="en-US" dirty="0"/>
              <a:t>- </a:t>
            </a:r>
            <a:r>
              <a:rPr lang="en-US" b="1" dirty="0">
                <a:solidFill>
                  <a:schemeClr val="accent6"/>
                </a:solidFill>
              </a:rPr>
              <a:t>name:</a:t>
            </a:r>
            <a:r>
              <a:rPr lang="en-US" dirty="0"/>
              <a:t> </a:t>
            </a:r>
            <a:r>
              <a:rPr lang="en-US" dirty="0" err="1"/>
              <a:t>Ansiblize</a:t>
            </a:r>
            <a:r>
              <a:rPr lang="en-US" dirty="0"/>
              <a:t> Managed Hosts</a:t>
            </a:r>
          </a:p>
          <a:p>
            <a:r>
              <a:rPr lang="en-US" dirty="0">
                <a:solidFill>
                  <a:schemeClr val="accent6"/>
                </a:solidFill>
              </a:rPr>
              <a:t>  </a:t>
            </a:r>
            <a:r>
              <a:rPr lang="en-US" b="1" dirty="0">
                <a:solidFill>
                  <a:schemeClr val="accent6"/>
                </a:solidFill>
              </a:rPr>
              <a:t>hosts:</a:t>
            </a:r>
            <a:r>
              <a:rPr lang="en-US" dirty="0">
                <a:solidFill>
                  <a:schemeClr val="accent6"/>
                </a:solidFill>
              </a:rPr>
              <a:t> </a:t>
            </a:r>
            <a:r>
              <a:rPr lang="en-US" dirty="0"/>
              <a:t>localhost</a:t>
            </a:r>
          </a:p>
          <a:p>
            <a:r>
              <a:rPr lang="en-US" dirty="0"/>
              <a:t>  </a:t>
            </a:r>
            <a:r>
              <a:rPr lang="en-US" b="1" dirty="0" err="1">
                <a:solidFill>
                  <a:schemeClr val="accent6"/>
                </a:solidFill>
              </a:rPr>
              <a:t>vars_files</a:t>
            </a:r>
            <a:r>
              <a:rPr lang="en-US" b="1" dirty="0">
                <a:solidFill>
                  <a:schemeClr val="accent6"/>
                </a:solidFill>
              </a:rPr>
              <a:t>:</a:t>
            </a:r>
          </a:p>
          <a:p>
            <a:r>
              <a:rPr lang="en-US" dirty="0"/>
              <a:t>    - </a:t>
            </a:r>
            <a:r>
              <a:rPr lang="en-US" dirty="0" err="1"/>
              <a:t>variables.yml</a:t>
            </a:r>
            <a:endParaRPr lang="en-US" dirty="0"/>
          </a:p>
          <a:p>
            <a:endParaRPr lang="en-US" dirty="0"/>
          </a:p>
          <a:p>
            <a:r>
              <a:rPr lang="en-US" dirty="0"/>
              <a:t>  </a:t>
            </a:r>
            <a:r>
              <a:rPr lang="en-US" b="1" dirty="0">
                <a:solidFill>
                  <a:schemeClr val="accent6"/>
                </a:solidFill>
              </a:rPr>
              <a:t>tasks:</a:t>
            </a:r>
          </a:p>
          <a:p>
            <a:r>
              <a:rPr lang="en-US" dirty="0"/>
              <a:t>    - </a:t>
            </a:r>
            <a:r>
              <a:rPr lang="en-US" b="1" dirty="0">
                <a:solidFill>
                  <a:schemeClr val="accent2"/>
                </a:solidFill>
              </a:rPr>
              <a:t>name:</a:t>
            </a:r>
            <a:r>
              <a:rPr lang="en-US" dirty="0"/>
              <a:t> Create Ansible User</a:t>
            </a:r>
          </a:p>
          <a:p>
            <a:r>
              <a:rPr lang="en-US" dirty="0"/>
              <a:t>      </a:t>
            </a:r>
            <a:r>
              <a:rPr lang="en-US" b="1" dirty="0">
                <a:solidFill>
                  <a:schemeClr val="accent2"/>
                </a:solidFill>
              </a:rPr>
              <a:t>debug:</a:t>
            </a:r>
          </a:p>
          <a:p>
            <a:r>
              <a:rPr lang="en-US" dirty="0"/>
              <a:t>          msg: This will use the USER  module</a:t>
            </a:r>
          </a:p>
          <a:p>
            <a:endParaRPr lang="en-US" dirty="0"/>
          </a:p>
          <a:p>
            <a:r>
              <a:rPr lang="en-US" dirty="0"/>
              <a:t>  </a:t>
            </a:r>
            <a:r>
              <a:rPr lang="en-US" b="1" dirty="0">
                <a:solidFill>
                  <a:schemeClr val="accent6"/>
                </a:solidFill>
              </a:rPr>
              <a:t>handlers:</a:t>
            </a:r>
          </a:p>
          <a:p>
            <a:r>
              <a:rPr lang="en-US" dirty="0"/>
              <a:t>    - </a:t>
            </a:r>
            <a:r>
              <a:rPr lang="en-US" b="1" dirty="0">
                <a:solidFill>
                  <a:schemeClr val="accent2"/>
                </a:solidFill>
              </a:rPr>
              <a:t>name:</a:t>
            </a:r>
            <a:r>
              <a:rPr lang="en-US" dirty="0"/>
              <a:t> Restart SSHD</a:t>
            </a:r>
          </a:p>
          <a:p>
            <a:r>
              <a:rPr lang="en-US" dirty="0"/>
              <a:t>      </a:t>
            </a:r>
            <a:r>
              <a:rPr lang="en-US" b="1" dirty="0">
                <a:solidFill>
                  <a:schemeClr val="accent2"/>
                </a:solidFill>
              </a:rPr>
              <a:t>debug:</a:t>
            </a:r>
          </a:p>
          <a:p>
            <a:r>
              <a:rPr lang="en-US" dirty="0"/>
              <a:t>          msg: This sill use the SERVICE or SYSTEMD</a:t>
            </a:r>
          </a:p>
          <a:p>
            <a:endParaRPr lang="en-US" dirty="0"/>
          </a:p>
        </p:txBody>
      </p:sp>
    </p:spTree>
    <p:extLst>
      <p:ext uri="{BB962C8B-B14F-4D97-AF65-F5344CB8AC3E}">
        <p14:creationId xmlns:p14="http://schemas.microsoft.com/office/powerpoint/2010/main" val="357047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lstStyle/>
          <a:p>
            <a:r>
              <a:rPr lang="en-US" dirty="0"/>
              <a:t>Creating an Ansible ROLE</a:t>
            </a:r>
          </a:p>
        </p:txBody>
      </p:sp>
      <p:sp>
        <p:nvSpPr>
          <p:cNvPr id="3" name="TextBox 2">
            <a:extLst>
              <a:ext uri="{FF2B5EF4-FFF2-40B4-BE49-F238E27FC236}">
                <a16:creationId xmlns:a16="http://schemas.microsoft.com/office/drawing/2014/main" id="{AFAE4272-C6A2-884B-B73D-9F60EB8217CA}"/>
              </a:ext>
            </a:extLst>
          </p:cNvPr>
          <p:cNvSpPr txBox="1"/>
          <p:nvPr/>
        </p:nvSpPr>
        <p:spPr>
          <a:xfrm>
            <a:off x="1467678" y="4800600"/>
            <a:ext cx="10038522" cy="646331"/>
          </a:xfrm>
          <a:prstGeom prst="rect">
            <a:avLst/>
          </a:prstGeom>
          <a:solidFill>
            <a:schemeClr val="bg2">
              <a:lumMod val="20000"/>
              <a:lumOff val="80000"/>
            </a:schemeClr>
          </a:solidFill>
        </p:spPr>
        <p:txBody>
          <a:bodyPr wrap="square" rtlCol="0">
            <a:spAutoFit/>
          </a:bodyPr>
          <a:lstStyle/>
          <a:p>
            <a:r>
              <a:rPr lang="en-US" dirty="0">
                <a:solidFill>
                  <a:schemeClr val="bg1"/>
                </a:solidFill>
              </a:rPr>
              <a:t>[</a:t>
            </a:r>
            <a:r>
              <a:rPr lang="en-US" dirty="0" err="1">
                <a:solidFill>
                  <a:schemeClr val="bg1"/>
                </a:solidFill>
              </a:rPr>
              <a:t>student@workstation</a:t>
            </a:r>
            <a:r>
              <a:rPr lang="en-US" dirty="0">
                <a:solidFill>
                  <a:schemeClr val="bg1"/>
                </a:solidFill>
              </a:rPr>
              <a:t> ~]$ ansible-galaxy </a:t>
            </a:r>
            <a:r>
              <a:rPr lang="en-US" dirty="0" err="1">
                <a:solidFill>
                  <a:schemeClr val="bg1"/>
                </a:solidFill>
              </a:rPr>
              <a:t>init</a:t>
            </a:r>
            <a:r>
              <a:rPr lang="en-US" dirty="0">
                <a:solidFill>
                  <a:schemeClr val="bg1"/>
                </a:solidFill>
              </a:rPr>
              <a:t> </a:t>
            </a:r>
            <a:r>
              <a:rPr lang="en-US" dirty="0" err="1">
                <a:solidFill>
                  <a:schemeClr val="bg1"/>
                </a:solidFill>
              </a:rPr>
              <a:t>My_Role</a:t>
            </a:r>
            <a:endParaRPr lang="en-US" dirty="0">
              <a:solidFill>
                <a:schemeClr val="bg1"/>
              </a:solidFill>
            </a:endParaRPr>
          </a:p>
          <a:p>
            <a:r>
              <a:rPr lang="en-US" dirty="0">
                <a:solidFill>
                  <a:schemeClr val="bg1"/>
                </a:solidFill>
              </a:rPr>
              <a:t>- </a:t>
            </a:r>
            <a:r>
              <a:rPr lang="en-US" dirty="0" err="1">
                <a:solidFill>
                  <a:schemeClr val="bg1"/>
                </a:solidFill>
              </a:rPr>
              <a:t>My_Role</a:t>
            </a:r>
            <a:r>
              <a:rPr lang="en-US" dirty="0">
                <a:solidFill>
                  <a:schemeClr val="bg1"/>
                </a:solidFill>
              </a:rPr>
              <a:t> was created successfully</a:t>
            </a:r>
          </a:p>
        </p:txBody>
      </p:sp>
      <p:sp>
        <p:nvSpPr>
          <p:cNvPr id="4" name="TextBox 3">
            <a:extLst>
              <a:ext uri="{FF2B5EF4-FFF2-40B4-BE49-F238E27FC236}">
                <a16:creationId xmlns:a16="http://schemas.microsoft.com/office/drawing/2014/main" id="{9987E24B-DFBE-004F-A6B6-879324835B2C}"/>
              </a:ext>
            </a:extLst>
          </p:cNvPr>
          <p:cNvSpPr txBox="1"/>
          <p:nvPr/>
        </p:nvSpPr>
        <p:spPr>
          <a:xfrm>
            <a:off x="1076739" y="2239330"/>
            <a:ext cx="10038522" cy="2031325"/>
          </a:xfrm>
          <a:prstGeom prst="rect">
            <a:avLst/>
          </a:prstGeom>
          <a:noFill/>
        </p:spPr>
        <p:txBody>
          <a:bodyPr wrap="square" rtlCol="0">
            <a:spAutoFit/>
          </a:bodyPr>
          <a:lstStyle/>
          <a:p>
            <a:pPr marL="285750" indent="-285750">
              <a:buFont typeface="Wingdings" pitchFamily="2" charset="2"/>
              <a:buChar char="Ø"/>
            </a:pPr>
            <a:r>
              <a:rPr lang="en-US" dirty="0"/>
              <a:t>Use the </a:t>
            </a:r>
            <a:r>
              <a:rPr lang="en-US" b="1" dirty="0"/>
              <a:t>ansible-galaxy </a:t>
            </a:r>
            <a:r>
              <a:rPr lang="en-US" b="1" dirty="0" err="1"/>
              <a:t>init</a:t>
            </a:r>
            <a:r>
              <a:rPr lang="en-US" b="1" dirty="0"/>
              <a:t> &lt;</a:t>
            </a:r>
            <a:r>
              <a:rPr lang="en-US" b="1" dirty="0" err="1"/>
              <a:t>RoleName</a:t>
            </a:r>
            <a:r>
              <a:rPr lang="en-US" b="1" dirty="0"/>
              <a:t>&gt;</a:t>
            </a:r>
            <a:r>
              <a:rPr lang="en-US" dirty="0"/>
              <a:t> command to create a Role</a:t>
            </a:r>
          </a:p>
          <a:p>
            <a:pPr marL="285750" indent="-285750">
              <a:buFont typeface="Wingdings" pitchFamily="2" charset="2"/>
              <a:buChar char="Ø"/>
            </a:pPr>
            <a:r>
              <a:rPr lang="en-US" dirty="0"/>
              <a:t>Empty directories or unused directories can be deleted to clean up the Role</a:t>
            </a:r>
          </a:p>
          <a:p>
            <a:pPr marL="285750" indent="-285750">
              <a:buFont typeface="Wingdings" pitchFamily="2" charset="2"/>
              <a:buChar char="Ø"/>
            </a:pPr>
            <a:r>
              <a:rPr lang="en-US" dirty="0"/>
              <a:t>Populate the various Role structures</a:t>
            </a:r>
          </a:p>
          <a:p>
            <a:pPr marL="742950" lvl="1" indent="-285750">
              <a:buFont typeface="Arial" panose="020B0604020202020204" pitchFamily="34" charset="0"/>
              <a:buChar char="•"/>
            </a:pPr>
            <a:r>
              <a:rPr lang="en-US" dirty="0"/>
              <a:t>Must have the following components (at minimum):</a:t>
            </a:r>
          </a:p>
          <a:p>
            <a:pPr marL="1200150" lvl="2" indent="-285750">
              <a:buFont typeface="Courier New" panose="02070309020205020404" pitchFamily="49" charset="0"/>
              <a:buChar char="o"/>
            </a:pPr>
            <a:r>
              <a:rPr lang="en-US" dirty="0" err="1"/>
              <a:t>README.md</a:t>
            </a:r>
            <a:endParaRPr lang="en-US" dirty="0"/>
          </a:p>
          <a:p>
            <a:pPr marL="1200150" lvl="2" indent="-285750">
              <a:buFont typeface="Courier New" panose="02070309020205020404" pitchFamily="49" charset="0"/>
              <a:buChar char="o"/>
            </a:pPr>
            <a:r>
              <a:rPr lang="en-US" dirty="0"/>
              <a:t>meta/</a:t>
            </a:r>
            <a:r>
              <a:rPr lang="en-US" dirty="0" err="1"/>
              <a:t>main.yaml</a:t>
            </a:r>
            <a:r>
              <a:rPr lang="en-US" dirty="0"/>
              <a:t> </a:t>
            </a:r>
          </a:p>
          <a:p>
            <a:pPr marL="1200150" lvl="2" indent="-285750">
              <a:buFont typeface="Courier New" panose="02070309020205020404" pitchFamily="49" charset="0"/>
              <a:buChar char="o"/>
            </a:pPr>
            <a:r>
              <a:rPr lang="en-US" dirty="0"/>
              <a:t>tasks/</a:t>
            </a:r>
            <a:r>
              <a:rPr lang="en-US" dirty="0" err="1"/>
              <a:t>main.yaml</a:t>
            </a:r>
            <a:endParaRPr lang="en-US" dirty="0"/>
          </a:p>
        </p:txBody>
      </p:sp>
    </p:spTree>
    <p:extLst>
      <p:ext uri="{BB962C8B-B14F-4D97-AF65-F5344CB8AC3E}">
        <p14:creationId xmlns:p14="http://schemas.microsoft.com/office/powerpoint/2010/main" val="39823512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192</TotalTime>
  <Words>1224</Words>
  <Application>Microsoft Macintosh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Courier New</vt:lpstr>
      <vt:lpstr>Helvetica</vt:lpstr>
      <vt:lpstr>Trebuchet MS</vt:lpstr>
      <vt:lpstr>Wingdings</vt:lpstr>
      <vt:lpstr>Vapor Trail</vt:lpstr>
      <vt:lpstr>Publishing Ansible Roles &amp; SCAP Refresher</vt:lpstr>
      <vt:lpstr>Introduction</vt:lpstr>
      <vt:lpstr>Presenter introduction</vt:lpstr>
      <vt:lpstr>Ansible Introduction &amp; Overview</vt:lpstr>
      <vt:lpstr>Ansible Components &amp; Commands</vt:lpstr>
      <vt:lpstr>Ansible.CFG File</vt:lpstr>
      <vt:lpstr>Inventory File</vt:lpstr>
      <vt:lpstr>Playbook structure</vt:lpstr>
      <vt:lpstr>Creating an Ansible ROLE</vt:lpstr>
      <vt:lpstr>Ansible ROLE Structure</vt:lpstr>
      <vt:lpstr>Ansible ROLE Structure</vt:lpstr>
      <vt:lpstr>DEMO  Creating an Ansible ROLE</vt:lpstr>
      <vt:lpstr>Publishing an Ansible ROLE</vt:lpstr>
      <vt:lpstr>DEMO  Publishing an Ansible ROLE</vt:lpstr>
      <vt:lpstr>SCAP Workbench and OpenSCAP</vt:lpstr>
      <vt:lpstr>DEMO  using SCAP Workbench and Ansible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Ansible Roles</dc:title>
  <dc:creator>Travis Michette</dc:creator>
  <cp:lastModifiedBy>Travis Michette</cp:lastModifiedBy>
  <cp:revision>20</cp:revision>
  <dcterms:created xsi:type="dcterms:W3CDTF">2021-03-07T15:07:37Z</dcterms:created>
  <dcterms:modified xsi:type="dcterms:W3CDTF">2021-03-08T19:55:10Z</dcterms:modified>
</cp:coreProperties>
</file>