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3" r:id="rId6"/>
    <p:sldId id="264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2"/>
    <p:restoredTop sz="94628"/>
  </p:normalViewPr>
  <p:slideViewPr>
    <p:cSldViewPr snapToGrid="0">
      <p:cViewPr varScale="1">
        <p:scale>
          <a:sx n="58" d="100"/>
          <a:sy n="58" d="100"/>
        </p:scale>
        <p:origin x="24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B722-805F-3615-F88A-97F5AE8FB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84D7-E8F8-F442-949E-F28A061B7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7076-9BAF-33A4-D1FE-4C889578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0AE3-E660-CA91-7B92-AE5FA03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BBCE-5F64-9739-9C8C-33A663E6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C0AA-97B8-584F-4B03-DC398FF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11DD-9C97-A2A1-31A1-08DA759B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D7EE-17B4-271E-5AF9-98686857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AECF-B6B6-D0D6-BC03-8A27BE85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814E-625E-8922-2570-7C45E4A8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B1AED-6A49-0395-F778-74A81D889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CA38F-BAF5-58BF-A38A-4DF7E5A4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8C26-EC47-040C-44DA-3334A0D9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A153-9A04-9A43-662E-65E15534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95B5-E894-67C0-11DB-9B1AE62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364C-4693-1AA5-5296-F9B645F5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E5E-A6B7-703B-7EE0-B8640E22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C5B4-85F4-8783-564A-A9296F47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8B8D-A32A-3A8D-1D1C-F357DC0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640-5E0B-E8AB-0DA8-F3742A41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5BA4-DF93-4263-B9AA-5498F6C3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BBE7-38EE-9863-0D37-A129A7B2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76A6-33C1-9B0D-7BB9-58CD4703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1B7E-7AB5-6770-E30B-F272FD80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8D47-7F18-3A32-96ED-9701FEA4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1E9E-270B-534C-9A29-7B2DB087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A65E-B951-FC95-55E1-4A7366A79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B7E6-B3D3-481B-9285-E2D3A774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78F3-85DE-98EF-402B-5967C96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F480-04AC-89F8-CEB7-5E87392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23852-462E-460E-25E0-3C2ACA34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336-34E7-2DA6-E054-955F4371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AE8D-3D38-B0D3-97F6-4C66D1DC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F88D4-77CD-A7B4-DC8D-BBBF4E5D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C2FA7-2106-42BE-A9A4-46E0DAB5C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2698A-067A-2F61-FC49-AB0D99922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694FD-169D-8827-576B-5BB0D86B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BBB95-D20C-F67C-3C16-F88B9B47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B6630-61B6-F35D-6EE9-6CA1963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38AD-F15F-9729-3F23-2F56469F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5B2DB-2A36-4FAC-F4D5-22319933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D1805-6D5D-548A-E1FA-087E6EC4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B51CA-8523-AD7D-08DA-F74C6A4B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B299-52A0-C08A-FAC6-84B3648B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42203-ECA6-F34A-DDC2-C469F134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46282-60BF-D3A6-8BCE-3DD0804F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67C2-39C7-C9E1-D360-D40C040C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E36C-9DC3-CDAB-E4CB-2EBA8188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01942-BD4D-1C01-8572-2DB100BA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D197B-7286-646C-E3D8-9F25C9C2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C45D-B84C-D057-A4B9-E140452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CC5D-5308-A7B1-EFA0-9943852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B386-1DBC-BF31-E45D-6DF1AC5B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4F622-2485-CA3F-A4A8-48AA34637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0E57-08A0-C99F-3D95-A682DEEB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B6A8E-7AC7-141A-26B4-D8E9603D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FFBC-B7E8-A33E-9A29-FEDA58A3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9EB5-9AE9-E25B-062A-7370707F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6E703-6100-649C-319B-8DE0C124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0679-A28A-70FE-A762-453FF988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F6AC-A930-6EC8-277C-A42028BFD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062E3E-E331-2C4D-B87A-9A2093C6018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9B68-ED7B-9BF3-3F04-8B94A7849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E334-9162-8A55-B8B2-E17EEB69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B889A-E12F-C24B-A392-14266762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2.png"/><Relationship Id="rId7" Type="http://schemas.openxmlformats.org/officeDocument/2006/relationships/package" Target="../embeddings/Microsoft_Excel_Worksheet2.xlsx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1.xlsx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package" Target="../embeddings/Microsoft_Excel_Worksheet5.xlsx"/><Relationship Id="rId4" Type="http://schemas.openxmlformats.org/officeDocument/2006/relationships/package" Target="../embeddings/Microsoft_Excel_Worksheet.xlsx"/><Relationship Id="rId9" Type="http://schemas.openxmlformats.org/officeDocument/2006/relationships/package" Target="../embeddings/Microsoft_Excel_Worksheet4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posb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dyposbe/ColabFold-Pipeline-Toolk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mileur@longleaf.unc.edu:/$PATH/BATCH_FASTA/WDFY4/WDFY4_Adhesion_output/*rank_001*.pd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415E-5EFA-175B-DB97-4B2A2D27E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Identifying RAS Family Proteins as Potential Targets of WDFY4 – and other – BEACH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3319-EEA7-00A5-54D4-BAF8E048D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r>
              <a:rPr lang="en-US" dirty="0"/>
              <a:t>Trevor Mileur</a:t>
            </a:r>
          </a:p>
        </p:txBody>
      </p:sp>
    </p:spTree>
    <p:extLst>
      <p:ext uri="{BB962C8B-B14F-4D97-AF65-F5344CB8AC3E}">
        <p14:creationId xmlns:p14="http://schemas.microsoft.com/office/powerpoint/2010/main" val="121877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C09228B-EF4A-40FD-4768-61C45E9941D9}"/>
              </a:ext>
            </a:extLst>
          </p:cNvPr>
          <p:cNvGrpSpPr/>
          <p:nvPr/>
        </p:nvGrpSpPr>
        <p:grpSpPr>
          <a:xfrm>
            <a:off x="503583" y="609599"/>
            <a:ext cx="6042991" cy="2093843"/>
            <a:chOff x="503583" y="609599"/>
            <a:chExt cx="6042991" cy="20938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3F2808-CCB8-1938-3113-05D8AEDB5AD7}"/>
                </a:ext>
              </a:extLst>
            </p:cNvPr>
            <p:cNvGrpSpPr/>
            <p:nvPr/>
          </p:nvGrpSpPr>
          <p:grpSpPr>
            <a:xfrm>
              <a:off x="795128" y="742121"/>
              <a:ext cx="5586346" cy="1639545"/>
              <a:chOff x="795128" y="742121"/>
              <a:chExt cx="5586346" cy="1639545"/>
            </a:xfrm>
          </p:grpSpPr>
          <p:pic>
            <p:nvPicPr>
              <p:cNvPr id="3" name="Picture 2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F26C488C-7A51-DBDE-3CD5-F5B6F3F04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5128" y="1192698"/>
                <a:ext cx="2113721" cy="1188968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119DB1-C8F3-2FBE-0932-E050EE22A404}"/>
                  </a:ext>
                </a:extLst>
              </p:cNvPr>
              <p:cNvSpPr txBox="1"/>
              <p:nvPr/>
            </p:nvSpPr>
            <p:spPr>
              <a:xfrm>
                <a:off x="894523" y="742121"/>
                <a:ext cx="5327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Extract RAS Protein Accession Using API Calls to </a:t>
                </a:r>
                <a:r>
                  <a:rPr lang="en-US" sz="1400" dirty="0" err="1"/>
                  <a:t>Uniprot</a:t>
                </a:r>
                <a:endParaRPr lang="en-US" sz="1400" dirty="0"/>
              </a:p>
            </p:txBody>
          </p:sp>
          <p:pic>
            <p:nvPicPr>
              <p:cNvPr id="6" name="Picture 5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87ACFDD9-20C2-B9AF-A856-65CFA44CA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274" y="1304582"/>
                <a:ext cx="2108200" cy="965200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42C7145-AB54-9FCD-B45D-CAC9253AD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7425" y="1787182"/>
                <a:ext cx="742122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A46959-CDE7-468C-B21E-BF330A1C0D34}"/>
                </a:ext>
              </a:extLst>
            </p:cNvPr>
            <p:cNvSpPr/>
            <p:nvPr/>
          </p:nvSpPr>
          <p:spPr>
            <a:xfrm>
              <a:off x="503583" y="609599"/>
              <a:ext cx="6042991" cy="209384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643ED6-1CBC-8908-F3FF-7755594B4B37}"/>
              </a:ext>
            </a:extLst>
          </p:cNvPr>
          <p:cNvCxnSpPr>
            <a:stCxn id="10" idx="2"/>
          </p:cNvCxnSpPr>
          <p:nvPr/>
        </p:nvCxnSpPr>
        <p:spPr>
          <a:xfrm>
            <a:off x="3525079" y="2703442"/>
            <a:ext cx="0" cy="725558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FA01B-5DAD-EDD0-83B2-7227540B4C1B}"/>
              </a:ext>
            </a:extLst>
          </p:cNvPr>
          <p:cNvCxnSpPr>
            <a:cxnSpLocks/>
          </p:cNvCxnSpPr>
          <p:nvPr/>
        </p:nvCxnSpPr>
        <p:spPr>
          <a:xfrm flipH="1">
            <a:off x="795128" y="3429000"/>
            <a:ext cx="5427322" cy="0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6AF98-EEF7-12CB-AC80-0936304CF69F}"/>
              </a:ext>
            </a:extLst>
          </p:cNvPr>
          <p:cNvCxnSpPr>
            <a:cxnSpLocks/>
          </p:cNvCxnSpPr>
          <p:nvPr/>
        </p:nvCxnSpPr>
        <p:spPr>
          <a:xfrm rot="5400000">
            <a:off x="424067" y="3800061"/>
            <a:ext cx="742122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B00116-85E4-20F0-932A-098BAE1333E6}"/>
              </a:ext>
            </a:extLst>
          </p:cNvPr>
          <p:cNvCxnSpPr>
            <a:cxnSpLocks/>
          </p:cNvCxnSpPr>
          <p:nvPr/>
        </p:nvCxnSpPr>
        <p:spPr>
          <a:xfrm rot="5400000">
            <a:off x="1509531" y="3800061"/>
            <a:ext cx="742122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1850ED-EF90-8F9C-BBF4-9F8CEED8A9B7}"/>
              </a:ext>
            </a:extLst>
          </p:cNvPr>
          <p:cNvCxnSpPr>
            <a:cxnSpLocks/>
          </p:cNvCxnSpPr>
          <p:nvPr/>
        </p:nvCxnSpPr>
        <p:spPr>
          <a:xfrm rot="5400000">
            <a:off x="2594995" y="3800061"/>
            <a:ext cx="742122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EC7D2-4B1D-B115-A7DE-8733AA4F2701}"/>
              </a:ext>
            </a:extLst>
          </p:cNvPr>
          <p:cNvCxnSpPr>
            <a:cxnSpLocks/>
          </p:cNvCxnSpPr>
          <p:nvPr/>
        </p:nvCxnSpPr>
        <p:spPr>
          <a:xfrm rot="5400000">
            <a:off x="3680459" y="3800061"/>
            <a:ext cx="742122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ECD349-6239-B984-6E30-66427840080A}"/>
              </a:ext>
            </a:extLst>
          </p:cNvPr>
          <p:cNvCxnSpPr>
            <a:cxnSpLocks/>
          </p:cNvCxnSpPr>
          <p:nvPr/>
        </p:nvCxnSpPr>
        <p:spPr>
          <a:xfrm rot="5400000">
            <a:off x="4765923" y="3800061"/>
            <a:ext cx="742122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0CFC0-168A-7A32-34F3-BE3EE2E9F090}"/>
              </a:ext>
            </a:extLst>
          </p:cNvPr>
          <p:cNvCxnSpPr>
            <a:cxnSpLocks/>
          </p:cNvCxnSpPr>
          <p:nvPr/>
        </p:nvCxnSpPr>
        <p:spPr>
          <a:xfrm rot="5400000">
            <a:off x="5851389" y="3800061"/>
            <a:ext cx="742122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A5DBB79-3255-A973-37BA-96054E0F5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40396"/>
              </p:ext>
            </p:extLst>
          </p:nvPr>
        </p:nvGraphicFramePr>
        <p:xfrm>
          <a:off x="3568918" y="479096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8918" y="479096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4D809A8-406C-0133-2AF8-4EEDA2AAA474}"/>
              </a:ext>
            </a:extLst>
          </p:cNvPr>
          <p:cNvSpPr txBox="1"/>
          <p:nvPr/>
        </p:nvSpPr>
        <p:spPr>
          <a:xfrm>
            <a:off x="3733466" y="4352990"/>
            <a:ext cx="6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ARF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B531F50D-8A6B-C715-EADE-A99FB1FFB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65153"/>
              </p:ext>
            </p:extLst>
          </p:nvPr>
        </p:nvGraphicFramePr>
        <p:xfrm>
          <a:off x="5744699" y="479096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65200" imgH="609600" progId="Excel.Sheet.12">
                  <p:embed/>
                </p:oleObj>
              </mc:Choice>
              <mc:Fallback>
                <p:oleObj name="Worksheet" showAsIcon="1" r:id="rId6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4699" y="479096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01D3EFA-B597-06B4-07B2-2998DECE5EBC}"/>
              </a:ext>
            </a:extLst>
          </p:cNvPr>
          <p:cNvSpPr txBox="1"/>
          <p:nvPr/>
        </p:nvSpPr>
        <p:spPr>
          <a:xfrm>
            <a:off x="5904397" y="4352990"/>
            <a:ext cx="6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mTOR</a:t>
            </a: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FCF45FDB-5C1A-BFB7-7A2A-15822B465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0635"/>
              </p:ext>
            </p:extLst>
          </p:nvPr>
        </p:nvGraphicFramePr>
        <p:xfrm>
          <a:off x="4649532" y="479096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7" imgW="965200" imgH="609600" progId="Excel.Sheet.12">
                  <p:embed/>
                </p:oleObj>
              </mc:Choice>
              <mc:Fallback>
                <p:oleObj name="Worksheet" showAsIcon="1" r:id="rId7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9532" y="479096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559523A-AC2D-0C26-4EF3-956D0898C9D7}"/>
              </a:ext>
            </a:extLst>
          </p:cNvPr>
          <p:cNvSpPr txBox="1"/>
          <p:nvPr/>
        </p:nvSpPr>
        <p:spPr>
          <a:xfrm>
            <a:off x="4818931" y="4352990"/>
            <a:ext cx="6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9375A3-D02E-61BF-144E-2BF9F9A08447}"/>
              </a:ext>
            </a:extLst>
          </p:cNvPr>
          <p:cNvSpPr txBox="1"/>
          <p:nvPr/>
        </p:nvSpPr>
        <p:spPr>
          <a:xfrm>
            <a:off x="472219" y="4352990"/>
            <a:ext cx="6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300E08-D21A-E681-F0FB-66D17E74B597}"/>
              </a:ext>
            </a:extLst>
          </p:cNvPr>
          <p:cNvSpPr txBox="1"/>
          <p:nvPr/>
        </p:nvSpPr>
        <p:spPr>
          <a:xfrm>
            <a:off x="1557684" y="4352990"/>
            <a:ext cx="6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Rho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75FA46-A53A-32B5-15EB-ADC27A73BFB1}"/>
              </a:ext>
            </a:extLst>
          </p:cNvPr>
          <p:cNvSpPr txBox="1"/>
          <p:nvPr/>
        </p:nvSpPr>
        <p:spPr>
          <a:xfrm>
            <a:off x="2648003" y="4352990"/>
            <a:ext cx="6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Rab</a:t>
            </a: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247EBCA0-C3E2-7C77-842C-4303AAF6F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99674"/>
              </p:ext>
            </p:extLst>
          </p:nvPr>
        </p:nvGraphicFramePr>
        <p:xfrm>
          <a:off x="307671" y="479096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65200" imgH="609600" progId="Excel.Sheet.12">
                  <p:embed/>
                </p:oleObj>
              </mc:Choice>
              <mc:Fallback>
                <p:oleObj name="Worksheet" showAsIcon="1" r:id="rId8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671" y="479096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6B8F5506-5E66-1EC3-DBF0-AFBEEDDD2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11578"/>
              </p:ext>
            </p:extLst>
          </p:nvPr>
        </p:nvGraphicFramePr>
        <p:xfrm>
          <a:off x="1402838" y="479096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9" imgW="965200" imgH="609600" progId="Excel.Sheet.12">
                  <p:embed/>
                </p:oleObj>
              </mc:Choice>
              <mc:Fallback>
                <p:oleObj name="Worksheet" showAsIcon="1" r:id="rId9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2838" y="479096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9408BC4-6924-6718-986A-B4BFB7805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54568"/>
              </p:ext>
            </p:extLst>
          </p:nvPr>
        </p:nvGraphicFramePr>
        <p:xfrm>
          <a:off x="2483455" y="479096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0" imgW="965200" imgH="609600" progId="Excel.Sheet.12">
                  <p:embed/>
                </p:oleObj>
              </mc:Choice>
              <mc:Fallback>
                <p:oleObj name="Worksheet" showAsIcon="1" r:id="rId10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455" y="479096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F4EAB9-13B3-E55C-CF5C-3ACB6FFB24BA}"/>
              </a:ext>
            </a:extLst>
          </p:cNvPr>
          <p:cNvCxnSpPr>
            <a:cxnSpLocks/>
          </p:cNvCxnSpPr>
          <p:nvPr/>
        </p:nvCxnSpPr>
        <p:spPr>
          <a:xfrm>
            <a:off x="7142922" y="5026484"/>
            <a:ext cx="88557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399B6D9-1F59-8492-B618-2783B53E06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6045" y="4491489"/>
            <a:ext cx="1905000" cy="1054100"/>
          </a:xfrm>
          <a:prstGeom prst="rect">
            <a:avLst/>
          </a:prstGeom>
        </p:spPr>
      </p:pic>
      <p:pic>
        <p:nvPicPr>
          <p:cNvPr id="56" name="Picture 55" descr="A grey and black file with a black background&#10;&#10;Description automatically generated">
            <a:extLst>
              <a:ext uri="{FF2B5EF4-FFF2-40B4-BE49-F238E27FC236}">
                <a16:creationId xmlns:a16="http://schemas.microsoft.com/office/drawing/2014/main" id="{9A37D342-EE9B-1C91-FDCD-72ECB1DF76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3539" y="1527040"/>
            <a:ext cx="1436040" cy="143604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080A4-FC76-53D5-1983-8D6F6B37EDBE}"/>
              </a:ext>
            </a:extLst>
          </p:cNvPr>
          <p:cNvCxnSpPr>
            <a:cxnSpLocks/>
          </p:cNvCxnSpPr>
          <p:nvPr/>
        </p:nvCxnSpPr>
        <p:spPr>
          <a:xfrm rot="16200000">
            <a:off x="9398774" y="3910205"/>
            <a:ext cx="88557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1D57AF9-468F-C1EE-F3FC-E215FF38A7B0}"/>
              </a:ext>
            </a:extLst>
          </p:cNvPr>
          <p:cNvSpPr txBox="1"/>
          <p:nvPr/>
        </p:nvSpPr>
        <p:spPr>
          <a:xfrm>
            <a:off x="3580323" y="2918370"/>
            <a:ext cx="216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Export to Excel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B92C6F-E46E-66CE-2BB8-38D520419847}"/>
              </a:ext>
            </a:extLst>
          </p:cNvPr>
          <p:cNvSpPr txBox="1"/>
          <p:nvPr/>
        </p:nvSpPr>
        <p:spPr>
          <a:xfrm>
            <a:off x="6902863" y="5465438"/>
            <a:ext cx="4441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Accessions to </a:t>
            </a:r>
            <a:r>
              <a:rPr lang="en-US" sz="1400" dirty="0" err="1"/>
              <a:t>Benchling</a:t>
            </a:r>
            <a:r>
              <a:rPr lang="en-US" sz="1400" dirty="0"/>
              <a:t> to Generate </a:t>
            </a:r>
            <a:r>
              <a:rPr lang="en-US" sz="1400" dirty="0" err="1"/>
              <a:t>Fasta</a:t>
            </a:r>
            <a:r>
              <a:rPr lang="en-US" sz="1400" dirty="0"/>
              <a:t> Files</a:t>
            </a:r>
          </a:p>
          <a:p>
            <a:pPr algn="ctr"/>
            <a:endParaRPr lang="en-US" sz="1400" dirty="0"/>
          </a:p>
          <a:p>
            <a:r>
              <a:rPr lang="en-US" sz="1400" dirty="0"/>
              <a:t>Future implementations can use </a:t>
            </a:r>
            <a:r>
              <a:rPr lang="en-US" sz="1400" dirty="0" err="1"/>
              <a:t>BioPython</a:t>
            </a:r>
            <a:r>
              <a:rPr lang="en-US" sz="1400" dirty="0"/>
              <a:t> to generate </a:t>
            </a:r>
            <a:r>
              <a:rPr lang="en-US" sz="1400" dirty="0" err="1"/>
              <a:t>Fastas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2A0A11-E928-48BF-A57F-9728B9169F13}"/>
              </a:ext>
            </a:extLst>
          </p:cNvPr>
          <p:cNvSpPr txBox="1"/>
          <p:nvPr/>
        </p:nvSpPr>
        <p:spPr>
          <a:xfrm>
            <a:off x="9913344" y="3786809"/>
            <a:ext cx="230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Export to </a:t>
            </a:r>
            <a:r>
              <a:rPr lang="en-US" sz="1400" dirty="0" err="1"/>
              <a:t>Fastas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208797-21A2-6B15-3867-C38C1DF50933}"/>
              </a:ext>
            </a:extLst>
          </p:cNvPr>
          <p:cNvSpPr txBox="1"/>
          <p:nvPr/>
        </p:nvSpPr>
        <p:spPr>
          <a:xfrm>
            <a:off x="507779" y="622850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FD97F2-E044-1921-6FE8-0516B316D49A}"/>
              </a:ext>
            </a:extLst>
          </p:cNvPr>
          <p:cNvSpPr txBox="1"/>
          <p:nvPr/>
        </p:nvSpPr>
        <p:spPr>
          <a:xfrm>
            <a:off x="3049822" y="2869200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5C725-B390-DCB1-02A4-01D12E1AC809}"/>
              </a:ext>
            </a:extLst>
          </p:cNvPr>
          <p:cNvSpPr txBox="1"/>
          <p:nvPr/>
        </p:nvSpPr>
        <p:spPr>
          <a:xfrm>
            <a:off x="7345615" y="4632798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0D0F3-B00C-539D-1B4E-0EE78944B107}"/>
              </a:ext>
            </a:extLst>
          </p:cNvPr>
          <p:cNvSpPr txBox="1"/>
          <p:nvPr/>
        </p:nvSpPr>
        <p:spPr>
          <a:xfrm>
            <a:off x="9346700" y="3739040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58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6EC869-FBE6-D20F-FD09-E53D619562CB}"/>
              </a:ext>
            </a:extLst>
          </p:cNvPr>
          <p:cNvSpPr txBox="1"/>
          <p:nvPr/>
        </p:nvSpPr>
        <p:spPr>
          <a:xfrm>
            <a:off x="6824544" y="3244773"/>
            <a:ext cx="5029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WDFY4_BEACH</a:t>
            </a:r>
            <a:r>
              <a:rPr lang="en-US" sz="1200" dirty="0"/>
              <a:t>x</a:t>
            </a:r>
            <a:r>
              <a:rPr lang="en-US" sz="1200" dirty="0">
                <a:solidFill>
                  <a:srgbClr val="C00000"/>
                </a:solidFill>
              </a:rPr>
              <a:t>RAB35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QKWQKRDISNFEYLMYLNTAAGRTCNDYMQYPVFPWVLADYTSETLNLANPKIFRDLSKPMGAQTKERKLKFIQRFKEVEKTEGDMTVQCHYYTHYSSAIIVASYLVRMPPFTQAFCALQGGSFDVADRMFHSVKSTWESASRENMSDVRELTPEFFYLPEFLTNCNGVEFGCMQDGTVLGDVQLPPWADGDPRKFISLHRKALESDFVSANLHHWIDLIFGYKQQGPAAVDAVNIFHPYFYGDRMDLSSITDPLIKSTILGFVSNFGQVPKQLFTKPHPAR</a:t>
            </a:r>
            <a:r>
              <a:rPr lang="en-US" sz="1200" b="1" dirty="0"/>
              <a:t>:</a:t>
            </a:r>
            <a:r>
              <a:rPr lang="en-US" sz="1200" dirty="0">
                <a:solidFill>
                  <a:srgbClr val="C00000"/>
                </a:solidFill>
              </a:rPr>
              <a:t>MARDYDHLFKLLIIGDSGVGKSSLLLRFADNTFSGSYITTIGVDFKIRTVEINGEKVKLQIWDTAGQERFRTITSTYYRGTHGVIVVYDVTSAESFVNVKRWLHEINQNCDDVCRILVGNKNDDPERKVVETEDAYKFAGQMGIQLFETSAKENVNVEEMFNCITELVLRAKKDNLAKQQQQQQNDVVKLTKNSKRKKRCC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2611C-CCBC-76B0-2D07-A6CA611DEC80}"/>
              </a:ext>
            </a:extLst>
          </p:cNvPr>
          <p:cNvSpPr txBox="1"/>
          <p:nvPr/>
        </p:nvSpPr>
        <p:spPr>
          <a:xfrm>
            <a:off x="416315" y="1618191"/>
            <a:ext cx="502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&gt;WDFY4_BEACH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QKWQKRDISNFEYLMYLNTAAGRTCNDYMQYPVFPWVLADYTSETLNLANPKIFRDLSKPMGAQTKERKLKFIQRFKEVEKTEGDMTVQCHYYTHYSSAIIVASYLVRMPPFTQAFCALQGGSFDVADRMFHSVKSTWESASRENMSDVRELTPEFFYLPEFLTNCNGVEFGCMQDGTVLGDVQLPPWADGDPRKFISLHRKALESDFVSANLHHWIDLIFGYKQQGPAAVDAVNIFHPYFYGDRMDLSSITDPLIKSTILGFVSNFGQVPKQLFTKPHP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A64C4-61F0-8B0E-52AC-78DD67A03D65}"/>
              </a:ext>
            </a:extLst>
          </p:cNvPr>
          <p:cNvSpPr txBox="1"/>
          <p:nvPr/>
        </p:nvSpPr>
        <p:spPr>
          <a:xfrm>
            <a:off x="416315" y="5507316"/>
            <a:ext cx="502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&gt;RAB35_HUMAN</a:t>
            </a:r>
          </a:p>
          <a:p>
            <a:r>
              <a:rPr lang="en-US" sz="1200" dirty="0">
                <a:solidFill>
                  <a:srgbClr val="C00000"/>
                </a:solidFill>
              </a:rPr>
              <a:t>MARDYDHLFKLLIIGDSGVGKSSLLLRFADNTFSGSYITTIGVDFKIRTVEINGEKVKLQIWDTAGQERFRTITSTYYRGTHGVIVVYDVTSAESFVNVKRWLHEINQNCDDVCRILVGNKNDDPERKVVETEDAYKFAGQMGIQLFETSAKENVNVEEMFNCITELVLRAKKDNLAKQQQQQQNDVVKLTKNSKRKKRCC</a:t>
            </a:r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A04CEFC0-6271-8E8E-9030-E2ECB46F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61"/>
          <a:stretch/>
        </p:blipFill>
        <p:spPr>
          <a:xfrm>
            <a:off x="4469071" y="2996299"/>
            <a:ext cx="1952888" cy="233323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67DD0-B512-90E6-4375-C35518A2A1F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930915" y="4465816"/>
            <a:ext cx="0" cy="10415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7FCEBE-ECB0-52E1-3724-982314A83345}"/>
              </a:ext>
            </a:extLst>
          </p:cNvPr>
          <p:cNvCxnSpPr>
            <a:cxnSpLocks/>
          </p:cNvCxnSpPr>
          <p:nvPr/>
        </p:nvCxnSpPr>
        <p:spPr>
          <a:xfrm flipV="1">
            <a:off x="2930915" y="2996299"/>
            <a:ext cx="0" cy="10415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4D35AC-04B1-199B-C1C9-8C86421C92AD}"/>
              </a:ext>
            </a:extLst>
          </p:cNvPr>
          <p:cNvCxnSpPr/>
          <p:nvPr/>
        </p:nvCxnSpPr>
        <p:spPr>
          <a:xfrm>
            <a:off x="2930915" y="4025343"/>
            <a:ext cx="1306548" cy="124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7E325A-0B2E-EC44-0098-F64A39B6EBAC}"/>
              </a:ext>
            </a:extLst>
          </p:cNvPr>
          <p:cNvCxnSpPr/>
          <p:nvPr/>
        </p:nvCxnSpPr>
        <p:spPr>
          <a:xfrm>
            <a:off x="2930915" y="4465993"/>
            <a:ext cx="1306548" cy="124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F490A58-B19B-9F19-26DC-4012F4DFAB0A}"/>
              </a:ext>
            </a:extLst>
          </p:cNvPr>
          <p:cNvSpPr txBox="1">
            <a:spLocks/>
          </p:cNvSpPr>
          <p:nvPr/>
        </p:nvSpPr>
        <p:spPr>
          <a:xfrm>
            <a:off x="416315" y="269164"/>
            <a:ext cx="10515600" cy="7863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Generate AlphaFold Multimer Format Fasta Files</a:t>
            </a: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  <a:hlinkClick r:id="rId3"/>
              </a:rPr>
              <a:t>andyposbe</a:t>
            </a:r>
            <a:r>
              <a:rPr lang="en-US" sz="2400" dirty="0">
                <a:latin typeface="-apple-system"/>
              </a:rPr>
              <a:t>/</a:t>
            </a:r>
            <a:r>
              <a:rPr lang="en-US" sz="2400" b="1" dirty="0">
                <a:solidFill>
                  <a:srgbClr val="1F2328"/>
                </a:solidFill>
                <a:latin typeface="-apple-system"/>
                <a:hlinkClick r:id="rId4"/>
              </a:rPr>
              <a:t>ColabFold-Pipeline-Toolkit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DF32B-2148-9E52-0786-6DB0D9B117FD}"/>
              </a:ext>
            </a:extLst>
          </p:cNvPr>
          <p:cNvSpPr txBox="1"/>
          <p:nvPr/>
        </p:nvSpPr>
        <p:spPr>
          <a:xfrm>
            <a:off x="5445515" y="6506797"/>
            <a:ext cx="6746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andyposbe</a:t>
            </a:r>
            <a:r>
              <a:rPr lang="en-US" sz="1400" dirty="0"/>
              <a:t>/</a:t>
            </a:r>
            <a:r>
              <a:rPr lang="en-US" sz="1400" dirty="0" err="1"/>
              <a:t>ColabFold-Pipeline-Toolkit?tab</a:t>
            </a:r>
            <a:r>
              <a:rPr lang="en-US" sz="1400" dirty="0"/>
              <a:t>=readme-</a:t>
            </a:r>
            <a:r>
              <a:rPr lang="en-US" sz="1400" dirty="0" err="1"/>
              <a:t>ov</a:t>
            </a:r>
            <a:r>
              <a:rPr lang="en-US" sz="1400" dirty="0"/>
              <a:t>-file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57B0AD-91E9-9DD6-8A7B-57BFC8737690}"/>
              </a:ext>
            </a:extLst>
          </p:cNvPr>
          <p:cNvSpPr txBox="1"/>
          <p:nvPr/>
        </p:nvSpPr>
        <p:spPr>
          <a:xfrm>
            <a:off x="416315" y="1304607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Fasta_1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BAB75-CB04-8E98-A066-17D196A81960}"/>
              </a:ext>
            </a:extLst>
          </p:cNvPr>
          <p:cNvSpPr txBox="1"/>
          <p:nvPr/>
        </p:nvSpPr>
        <p:spPr>
          <a:xfrm>
            <a:off x="416315" y="5177641"/>
            <a:ext cx="11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Fasta_2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5A27-7B86-C58B-C3B5-FD803D10BF71}"/>
              </a:ext>
            </a:extLst>
          </p:cNvPr>
          <p:cNvSpPr txBox="1"/>
          <p:nvPr/>
        </p:nvSpPr>
        <p:spPr>
          <a:xfrm>
            <a:off x="6824543" y="2875441"/>
            <a:ext cx="223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AF_Multimer</a:t>
            </a:r>
            <a:r>
              <a:rPr lang="en-US" dirty="0"/>
              <a:t> </a:t>
            </a:r>
            <a:r>
              <a:rPr lang="en-US" dirty="0" err="1"/>
              <a:t>Fasta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D9F33B-464F-758F-CBCD-434DAA1269C2}"/>
              </a:ext>
            </a:extLst>
          </p:cNvPr>
          <p:cNvSpPr txBox="1"/>
          <p:nvPr/>
        </p:nvSpPr>
        <p:spPr>
          <a:xfrm>
            <a:off x="2281558" y="4064913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8576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15878-D4AA-110B-7507-2D3E7F3C32C1}"/>
              </a:ext>
            </a:extLst>
          </p:cNvPr>
          <p:cNvSpPr txBox="1"/>
          <p:nvPr/>
        </p:nvSpPr>
        <p:spPr>
          <a:xfrm>
            <a:off x="308665" y="2333697"/>
            <a:ext cx="70010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 WDFY4_RAS_SuperFamily</a:t>
            </a:r>
          </a:p>
          <a:p>
            <a:r>
              <a:rPr lang="en-US" sz="1400" dirty="0"/>
              <a:t>	/WDFY4_Adhesion_mmFasta/</a:t>
            </a:r>
          </a:p>
          <a:p>
            <a:r>
              <a:rPr lang="en-US" sz="1400" dirty="0"/>
              <a:t>	/WDFY4_CellProliferation_mmFasta/</a:t>
            </a:r>
          </a:p>
          <a:p>
            <a:r>
              <a:rPr lang="en-US" sz="1400" dirty="0"/>
              <a:t>	/WDFY4_Cytoskeletal_mmFasta/</a:t>
            </a:r>
          </a:p>
          <a:p>
            <a:r>
              <a:rPr lang="en-US" sz="1400" dirty="0"/>
              <a:t>	/WDFY4_MembraneTrafficking_mmFasta/	</a:t>
            </a:r>
          </a:p>
          <a:p>
            <a:r>
              <a:rPr lang="en-US" sz="1400" dirty="0"/>
              <a:t>	/WDFY4_mTOR_mmFasta/</a:t>
            </a:r>
          </a:p>
          <a:p>
            <a:r>
              <a:rPr lang="en-US" sz="1400" dirty="0"/>
              <a:t>	/WDFY4_VesicularTransport_mmFasta/</a:t>
            </a:r>
          </a:p>
          <a:p>
            <a:r>
              <a:rPr lang="en-US" sz="1400" dirty="0"/>
              <a:t>	/run_colabfold_WDFY4_Adhesion_a100.sh	/run_colabfold_WDFY4_CellProliferation_a100.sh	/run_colabfold_WDFY4_Cytoskeletal_a100.sh</a:t>
            </a:r>
          </a:p>
          <a:p>
            <a:r>
              <a:rPr lang="en-US" sz="1400" dirty="0"/>
              <a:t>	/run_colabfold_WDFY4_MembraneTrafficking_a100.sh		/run_colabfold_WDFY4_mTOR_a100.sh</a:t>
            </a:r>
          </a:p>
          <a:p>
            <a:r>
              <a:rPr lang="en-US" sz="1400" dirty="0"/>
              <a:t>	/run_colabfold_WDFY4_VesicleTransport_a100.sh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645F5-EB98-AB1D-2C4D-C75482CA8ACB}"/>
              </a:ext>
            </a:extLst>
          </p:cNvPr>
          <p:cNvSpPr txBox="1"/>
          <p:nvPr/>
        </p:nvSpPr>
        <p:spPr>
          <a:xfrm>
            <a:off x="296779" y="1549558"/>
            <a:ext cx="95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scp</a:t>
            </a:r>
            <a:r>
              <a:rPr lang="en-US" dirty="0"/>
              <a:t> –r ~/PATH/WDFY4_RAS_SuperFamily/ </a:t>
            </a:r>
            <a:r>
              <a:rPr lang="en-US" dirty="0" err="1"/>
              <a:t>tmileur@longleaf.unc.edu</a:t>
            </a:r>
            <a:r>
              <a:rPr lang="en-US" dirty="0"/>
              <a:t>:/work/users/t/m/</a:t>
            </a:r>
            <a:r>
              <a:rPr lang="en-US" dirty="0" err="1"/>
              <a:t>tmileur</a:t>
            </a:r>
            <a:r>
              <a:rPr lang="en-US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563A6-EF96-A4A1-FE41-D2EE62DCC3C8}"/>
              </a:ext>
            </a:extLst>
          </p:cNvPr>
          <p:cNvSpPr txBox="1"/>
          <p:nvPr/>
        </p:nvSpPr>
        <p:spPr>
          <a:xfrm>
            <a:off x="180383" y="765419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9523B-FE0C-FDF1-46DD-A898BE006021}"/>
              </a:ext>
            </a:extLst>
          </p:cNvPr>
          <p:cNvSpPr txBox="1"/>
          <p:nvPr/>
        </p:nvSpPr>
        <p:spPr>
          <a:xfrm>
            <a:off x="7106797" y="3598027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AC81C-11AE-A345-8726-FFBCF8DC535F}"/>
              </a:ext>
            </a:extLst>
          </p:cNvPr>
          <p:cNvSpPr txBox="1"/>
          <p:nvPr/>
        </p:nvSpPr>
        <p:spPr>
          <a:xfrm>
            <a:off x="7106797" y="4031170"/>
            <a:ext cx="47765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sbatch</a:t>
            </a:r>
            <a:r>
              <a:rPr lang="en-US" sz="1400" dirty="0"/>
              <a:t> run_colabfold_WDFY4_Adhesion_a100.sh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 err="1"/>
              <a:t>sbatch</a:t>
            </a:r>
            <a:r>
              <a:rPr lang="en-US" sz="1400" dirty="0"/>
              <a:t> run_colabfold_WDFY4_VesicleTransport_a100.sh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A22-92C4-E41D-8A2A-DC3A344DA36C}"/>
              </a:ext>
            </a:extLst>
          </p:cNvPr>
          <p:cNvSpPr txBox="1"/>
          <p:nvPr/>
        </p:nvSpPr>
        <p:spPr>
          <a:xfrm>
            <a:off x="725906" y="765419"/>
            <a:ext cx="49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Directory with Multimer </a:t>
            </a:r>
            <a:r>
              <a:rPr lang="en-US" dirty="0" err="1"/>
              <a:t>Fastas</a:t>
            </a:r>
            <a:r>
              <a:rPr lang="en-US" dirty="0"/>
              <a:t> to Longleaf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AF2E0-4330-5F8C-ED57-70D9735F9212}"/>
              </a:ext>
            </a:extLst>
          </p:cNvPr>
          <p:cNvSpPr txBox="1"/>
          <p:nvPr/>
        </p:nvSpPr>
        <p:spPr>
          <a:xfrm>
            <a:off x="7605225" y="3598027"/>
            <a:ext cx="14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Jobs</a:t>
            </a:r>
          </a:p>
        </p:txBody>
      </p:sp>
    </p:spTree>
    <p:extLst>
      <p:ext uri="{BB962C8B-B14F-4D97-AF65-F5344CB8AC3E}">
        <p14:creationId xmlns:p14="http://schemas.microsoft.com/office/powerpoint/2010/main" val="16639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6FDFD-79C8-769C-CBB2-0066475B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EC41D8-6F65-5E1F-26B0-BD7D0B14F61F}"/>
              </a:ext>
            </a:extLst>
          </p:cNvPr>
          <p:cNvSpPr txBox="1"/>
          <p:nvPr/>
        </p:nvSpPr>
        <p:spPr>
          <a:xfrm>
            <a:off x="180383" y="765419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CD230-1CAD-1AFD-FFE3-4263345FA7F9}"/>
              </a:ext>
            </a:extLst>
          </p:cNvPr>
          <p:cNvSpPr txBox="1"/>
          <p:nvPr/>
        </p:nvSpPr>
        <p:spPr>
          <a:xfrm>
            <a:off x="725906" y="765419"/>
            <a:ext cx="49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JSON Files for Post-Processing Step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081F4-212A-6666-D7E4-F69A7710C725}"/>
              </a:ext>
            </a:extLst>
          </p:cNvPr>
          <p:cNvSpPr txBox="1"/>
          <p:nvPr/>
        </p:nvSpPr>
        <p:spPr>
          <a:xfrm>
            <a:off x="180383" y="1315779"/>
            <a:ext cx="11066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#Adhesion</a:t>
            </a:r>
          </a:p>
          <a:p>
            <a:r>
              <a:rPr lang="en-US" sz="1400" dirty="0" err="1"/>
              <a:t>rsync</a:t>
            </a:r>
            <a:r>
              <a:rPr lang="en-US" sz="1400" dirty="0"/>
              <a:t> -</a:t>
            </a:r>
            <a:r>
              <a:rPr lang="en-US" sz="1400" dirty="0" err="1"/>
              <a:t>avz</a:t>
            </a:r>
            <a:r>
              <a:rPr lang="en-US" sz="1400" dirty="0"/>
              <a:t> </a:t>
            </a:r>
            <a:r>
              <a:rPr lang="en-US" sz="1400" dirty="0" err="1"/>
              <a:t>tmileur@longleaf.unc.edu</a:t>
            </a:r>
            <a:r>
              <a:rPr lang="en-US" sz="1400" dirty="0"/>
              <a:t>:/work/users/t/m/</a:t>
            </a:r>
            <a:r>
              <a:rPr lang="en-US" sz="1400" dirty="0" err="1"/>
              <a:t>tmileur</a:t>
            </a:r>
            <a:r>
              <a:rPr lang="en-US" sz="1400" dirty="0"/>
              <a:t>/20240912-RAS_SuperFamily/WDFY4/WDFY4_Adhesion_output/*rank_001*.</a:t>
            </a:r>
            <a:r>
              <a:rPr lang="en-US" sz="1400" dirty="0" err="1"/>
              <a:t>json</a:t>
            </a:r>
            <a:r>
              <a:rPr lang="en-US" sz="1400" dirty="0"/>
              <a:t> $PATH/AF_OUTPUT/NBEAL2/NBEAL2_Adhesion_Output</a:t>
            </a:r>
          </a:p>
        </p:txBody>
      </p:sp>
      <p:pic>
        <p:nvPicPr>
          <p:cNvPr id="10" name="Picture 9" descr="A diagram of a cartoon character&#10;&#10;Description automatically generated">
            <a:extLst>
              <a:ext uri="{FF2B5EF4-FFF2-40B4-BE49-F238E27FC236}">
                <a16:creationId xmlns:a16="http://schemas.microsoft.com/office/drawing/2014/main" id="{C771CCDF-44F1-7BB6-1B33-2FD96264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243"/>
          <a:stretch/>
        </p:blipFill>
        <p:spPr>
          <a:xfrm>
            <a:off x="501804" y="2351514"/>
            <a:ext cx="3779393" cy="331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7A9370-9978-F70D-BF43-A97147F7BE9C}"/>
              </a:ext>
            </a:extLst>
          </p:cNvPr>
          <p:cNvSpPr txBox="1"/>
          <p:nvPr/>
        </p:nvSpPr>
        <p:spPr>
          <a:xfrm>
            <a:off x="5445515" y="6550223"/>
            <a:ext cx="6746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andyposbe</a:t>
            </a:r>
            <a:r>
              <a:rPr lang="en-US" sz="1400" dirty="0"/>
              <a:t>/</a:t>
            </a:r>
            <a:r>
              <a:rPr lang="en-US" sz="1400" dirty="0" err="1"/>
              <a:t>ColabFold-Pipeline-Toolkit?tab</a:t>
            </a:r>
            <a:r>
              <a:rPr lang="en-US" sz="1400" dirty="0"/>
              <a:t>=readme-</a:t>
            </a:r>
            <a:r>
              <a:rPr lang="en-US" sz="1400" dirty="0" err="1"/>
              <a:t>ov</a:t>
            </a:r>
            <a:r>
              <a:rPr lang="en-US" sz="1400" dirty="0"/>
              <a:t>-file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A763E-1BB5-A1A7-C28F-D55A7F9B37C0}"/>
              </a:ext>
            </a:extLst>
          </p:cNvPr>
          <p:cNvCxnSpPr>
            <a:cxnSpLocks/>
          </p:cNvCxnSpPr>
          <p:nvPr/>
        </p:nvCxnSpPr>
        <p:spPr>
          <a:xfrm>
            <a:off x="5136146" y="4070021"/>
            <a:ext cx="1637174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ECFCDE1-59B2-1FBB-6438-63E5927A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269" y="2351514"/>
            <a:ext cx="3018112" cy="3563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AD9123-0DA6-C5B1-91B9-42A3DF5ACF8A}"/>
              </a:ext>
            </a:extLst>
          </p:cNvPr>
          <p:cNvSpPr txBox="1"/>
          <p:nvPr/>
        </p:nvSpPr>
        <p:spPr>
          <a:xfrm>
            <a:off x="5681476" y="3566065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ED3A7-B173-0768-A6BB-AEE629AB9610}"/>
              </a:ext>
            </a:extLst>
          </p:cNvPr>
          <p:cNvSpPr txBox="1"/>
          <p:nvPr/>
        </p:nvSpPr>
        <p:spPr>
          <a:xfrm>
            <a:off x="4794779" y="4204646"/>
            <a:ext cx="223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Excel Files</a:t>
            </a:r>
          </a:p>
          <a:p>
            <a:pPr algn="ctr"/>
            <a:r>
              <a:rPr lang="en-US" dirty="0"/>
              <a:t>Clean Data</a:t>
            </a:r>
          </a:p>
        </p:txBody>
      </p:sp>
    </p:spTree>
    <p:extLst>
      <p:ext uri="{BB962C8B-B14F-4D97-AF65-F5344CB8AC3E}">
        <p14:creationId xmlns:p14="http://schemas.microsoft.com/office/powerpoint/2010/main" val="336053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squares&#10;&#10;Description automatically generated">
            <a:extLst>
              <a:ext uri="{FF2B5EF4-FFF2-40B4-BE49-F238E27FC236}">
                <a16:creationId xmlns:a16="http://schemas.microsoft.com/office/drawing/2014/main" id="{DC0C95D5-F284-DC9B-4673-C0496673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8" y="1538344"/>
            <a:ext cx="11939263" cy="2366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27EFE-0668-9C3F-EF47-E54D3FA710BC}"/>
              </a:ext>
            </a:extLst>
          </p:cNvPr>
          <p:cNvSpPr txBox="1"/>
          <p:nvPr/>
        </p:nvSpPr>
        <p:spPr>
          <a:xfrm>
            <a:off x="180383" y="765419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5D04F-7EE2-5098-52B6-D2AD77619FFF}"/>
              </a:ext>
            </a:extLst>
          </p:cNvPr>
          <p:cNvSpPr txBox="1"/>
          <p:nvPr/>
        </p:nvSpPr>
        <p:spPr>
          <a:xfrm>
            <a:off x="725906" y="765419"/>
            <a:ext cx="49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JSON Files for Post-Processing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030E9-D5C6-468A-99ED-261FE4DE3C88}"/>
              </a:ext>
            </a:extLst>
          </p:cNvPr>
          <p:cNvSpPr txBox="1"/>
          <p:nvPr/>
        </p:nvSpPr>
        <p:spPr>
          <a:xfrm>
            <a:off x="547113" y="5081441"/>
            <a:ext cx="11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#Example</a:t>
            </a:r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avz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tmileur@longleaf.unc.edu:/$PATH/BATCH_FASTA/WDFY4/WDFY4_Adhesion_output/*rank_001*.pdb</a:t>
            </a:r>
            <a:r>
              <a:rPr lang="en-US" dirty="0"/>
              <a:t> “$PATH/20240912-RAS_SuperFamily/AF_OUTPUT/WDFY4/WDFY4_Adhesion_Output"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DD952-A8B1-1F93-F56C-6B90A52E5759}"/>
              </a:ext>
            </a:extLst>
          </p:cNvPr>
          <p:cNvSpPr txBox="1"/>
          <p:nvPr/>
        </p:nvSpPr>
        <p:spPr>
          <a:xfrm>
            <a:off x="180383" y="4308516"/>
            <a:ext cx="45896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24D17-4DA9-3E4D-D413-1833D8ACC992}"/>
              </a:ext>
            </a:extLst>
          </p:cNvPr>
          <p:cNvSpPr txBox="1"/>
          <p:nvPr/>
        </p:nvSpPr>
        <p:spPr>
          <a:xfrm>
            <a:off x="725906" y="4308516"/>
            <a:ext cx="49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PDB Files for Inspection</a:t>
            </a:r>
          </a:p>
        </p:txBody>
      </p:sp>
    </p:spTree>
    <p:extLst>
      <p:ext uri="{BB962C8B-B14F-4D97-AF65-F5344CB8AC3E}">
        <p14:creationId xmlns:p14="http://schemas.microsoft.com/office/powerpoint/2010/main" val="347923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3789-E95D-2EFD-2FE7-3840BF3E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AlphaFold Predicted Interface Aligns with Empirical Structures</a:t>
            </a:r>
          </a:p>
        </p:txBody>
      </p:sp>
      <p:pic>
        <p:nvPicPr>
          <p:cNvPr id="4" name="Picture 3" descr="A black background with blue and orange smoke&#10;&#10;Description automatically generated">
            <a:extLst>
              <a:ext uri="{FF2B5EF4-FFF2-40B4-BE49-F238E27FC236}">
                <a16:creationId xmlns:a16="http://schemas.microsoft.com/office/drawing/2014/main" id="{2D9DA46B-8FC4-E3FE-FF6A-773C28A0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53" y="2527490"/>
            <a:ext cx="9771494" cy="24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465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Office Theme</vt:lpstr>
      <vt:lpstr>Worksheet</vt:lpstr>
      <vt:lpstr>Identifying RAS Family Proteins as Potential Targets of WDFY4 – and other – BEACH Domains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AlphaFold Predicted Interface Aligns with Empirical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Mileur, Trevor Ray</dc:creator>
  <cp:lastModifiedBy>trevor.mileur@gmail.com</cp:lastModifiedBy>
  <cp:revision>7</cp:revision>
  <dcterms:created xsi:type="dcterms:W3CDTF">2024-12-02T03:56:40Z</dcterms:created>
  <dcterms:modified xsi:type="dcterms:W3CDTF">2024-12-09T03:43:31Z</dcterms:modified>
</cp:coreProperties>
</file>