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6" r:id="rId17"/>
    <p:sldId id="269" r:id="rId18"/>
    <p:sldId id="270" r:id="rId19"/>
    <p:sldId id="292" r:id="rId20"/>
    <p:sldId id="271" r:id="rId21"/>
    <p:sldId id="272" r:id="rId22"/>
    <p:sldId id="273" r:id="rId23"/>
    <p:sldId id="274" r:id="rId24"/>
    <p:sldId id="275" r:id="rId25"/>
    <p:sldId id="276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3" r:id="rId40"/>
    <p:sldId id="294" r:id="rId41"/>
    <p:sldId id="295" r:id="rId42"/>
    <p:sldId id="296" r:id="rId43"/>
    <p:sldId id="297" r:id="rId44"/>
    <p:sldId id="300" r:id="rId45"/>
    <p:sldId id="299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3880B-E083-4E60-ABCC-D273FD403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229029"/>
            <a:ext cx="8361229" cy="2098226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Terraform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For Lops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54A0546-CB2A-46B1-BF32-C28B45166057}"/>
              </a:ext>
            </a:extLst>
          </p:cNvPr>
          <p:cNvSpPr txBox="1"/>
          <p:nvPr/>
        </p:nvSpPr>
        <p:spPr>
          <a:xfrm>
            <a:off x="9385069" y="5280953"/>
            <a:ext cx="1649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Tiago </a:t>
            </a:r>
            <a:r>
              <a:rPr lang="en-US" dirty="0" err="1">
                <a:solidFill>
                  <a:srgbClr val="7030A0"/>
                </a:solidFill>
              </a:rPr>
              <a:t>Missão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9382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928A9-8B74-4AC3-A8C9-E2E39A6A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For Anatomy – </a:t>
            </a:r>
            <a:r>
              <a:rPr lang="en-US" dirty="0" err="1">
                <a:solidFill>
                  <a:srgbClr val="7030A0"/>
                </a:solidFill>
              </a:rPr>
              <a:t>Iterador</a:t>
            </a:r>
            <a:r>
              <a:rPr lang="en-US" dirty="0">
                <a:solidFill>
                  <a:srgbClr val="7030A0"/>
                </a:solidFill>
              </a:rPr>
              <a:t> (</a:t>
            </a:r>
            <a:r>
              <a:rPr lang="en-US" dirty="0" err="1">
                <a:solidFill>
                  <a:srgbClr val="7030A0"/>
                </a:solidFill>
              </a:rPr>
              <a:t>Mapa</a:t>
            </a:r>
            <a:r>
              <a:rPr lang="en-US" dirty="0">
                <a:solidFill>
                  <a:srgbClr val="7030A0"/>
                </a:solidFill>
              </a:rPr>
              <a:t>)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FECAFB-2797-42E9-A956-59B7F15E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5496"/>
            <a:ext cx="9838593" cy="418489"/>
          </a:xfrm>
        </p:spPr>
        <p:txBody>
          <a:bodyPr>
            <a:normAutofit/>
          </a:bodyPr>
          <a:lstStyle/>
          <a:p>
            <a:r>
              <a:rPr lang="en-US" sz="1800" dirty="0"/>
              <a:t>Ex: </a:t>
            </a:r>
            <a:r>
              <a:rPr lang="en-US" sz="1800" dirty="0" err="1"/>
              <a:t>Iterando</a:t>
            </a:r>
            <a:r>
              <a:rPr lang="en-US" sz="1800" dirty="0"/>
              <a:t> </a:t>
            </a:r>
            <a:r>
              <a:rPr lang="en-US" sz="1800" dirty="0" err="1"/>
              <a:t>sobre</a:t>
            </a:r>
            <a:r>
              <a:rPr lang="en-US" sz="1800" dirty="0"/>
              <a:t> um </a:t>
            </a:r>
            <a:r>
              <a:rPr lang="en-US" sz="1800" dirty="0" err="1"/>
              <a:t>mapa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1850048" y="2013985"/>
            <a:ext cx="8970352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locals {</a:t>
            </a:r>
          </a:p>
          <a:p>
            <a:r>
              <a:rPr lang="en-US" sz="1400" dirty="0"/>
              <a:t>  map = {</a:t>
            </a:r>
          </a:p>
          <a:p>
            <a:r>
              <a:rPr lang="en-US" sz="1400" dirty="0"/>
              <a:t>    "a" = 1</a:t>
            </a:r>
          </a:p>
          <a:p>
            <a:r>
              <a:rPr lang="en-US" sz="1400" dirty="0"/>
              <a:t>    "b" = 10</a:t>
            </a:r>
          </a:p>
          <a:p>
            <a:r>
              <a:rPr lang="en-US" sz="1400" dirty="0"/>
              <a:t>    "c" = 100</a:t>
            </a:r>
          </a:p>
          <a:p>
            <a:r>
              <a:rPr lang="en-US" sz="1400" dirty="0"/>
              <a:t>    "d" = 1000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new_array</a:t>
            </a:r>
            <a:r>
              <a:rPr lang="en-US" sz="1400" dirty="0"/>
              <a:t> = [ for </a:t>
            </a:r>
            <a:r>
              <a:rPr lang="en-US" sz="1400" dirty="0" err="1">
                <a:highlight>
                  <a:srgbClr val="00FFFF"/>
                </a:highlight>
              </a:rPr>
              <a:t>k,v</a:t>
            </a:r>
            <a:r>
              <a:rPr lang="en-US" sz="1400" dirty="0"/>
              <a:t> in </a:t>
            </a:r>
            <a:r>
              <a:rPr lang="en-US" sz="1400" dirty="0" err="1"/>
              <a:t>local.map</a:t>
            </a:r>
            <a:r>
              <a:rPr lang="en-US" sz="1400" dirty="0"/>
              <a:t> : "The current value of k is: ${k} | The current value of v is: ${v}" ]</a:t>
            </a:r>
          </a:p>
          <a:p>
            <a:r>
              <a:rPr lang="en-US" sz="1400" dirty="0"/>
              <a:t>}</a:t>
            </a:r>
            <a:endParaRPr lang="pt-BR" sz="1400" dirty="0"/>
          </a:p>
          <a:p>
            <a:r>
              <a:rPr lang="pt-BR" sz="1400" dirty="0"/>
              <a:t>output "print" {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value</a:t>
            </a:r>
            <a:r>
              <a:rPr lang="pt-BR" sz="1400" dirty="0"/>
              <a:t> = </a:t>
            </a:r>
            <a:r>
              <a:rPr lang="pt-BR" sz="1400" dirty="0" err="1"/>
              <a:t>local.new_array</a:t>
            </a:r>
            <a:endParaRPr lang="pt-BR" sz="1400" dirty="0"/>
          </a:p>
          <a:p>
            <a:r>
              <a:rPr lang="pt-BR" sz="1400" dirty="0"/>
              <a:t>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DBBC5F-C880-4CC2-A703-F2B44C028CE8}"/>
              </a:ext>
            </a:extLst>
          </p:cNvPr>
          <p:cNvSpPr txBox="1"/>
          <p:nvPr/>
        </p:nvSpPr>
        <p:spPr>
          <a:xfrm>
            <a:off x="1850048" y="5110130"/>
            <a:ext cx="897035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print = [</a:t>
            </a:r>
          </a:p>
          <a:p>
            <a:r>
              <a:rPr lang="en-US" sz="1600" dirty="0"/>
              <a:t>  "The current value of k is: a | The current value of v is: 1",</a:t>
            </a:r>
          </a:p>
          <a:p>
            <a:r>
              <a:rPr lang="en-US" sz="1600" dirty="0"/>
              <a:t>  "The current value of k is: b | The current value of v is: 10",</a:t>
            </a:r>
          </a:p>
          <a:p>
            <a:r>
              <a:rPr lang="en-US" sz="1600" dirty="0"/>
              <a:t>  "The current value of k is: c | The current value of v is: 100",</a:t>
            </a:r>
          </a:p>
          <a:p>
            <a:r>
              <a:rPr lang="en-US" sz="1600" dirty="0"/>
              <a:t>  "The current value of k is: d | The current value of v is: 1000",</a:t>
            </a:r>
          </a:p>
          <a:p>
            <a:r>
              <a:rPr lang="en-US" sz="1600" dirty="0"/>
              <a:t>]</a:t>
            </a:r>
            <a:endParaRPr lang="pt-BR" sz="1600" dirty="0"/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675220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Resultado</a:t>
            </a:r>
            <a:endParaRPr lang="en-US" dirty="0">
              <a:solidFill>
                <a:schemeClr val="tx1"/>
              </a:solidFill>
            </a:endParaRPr>
          </a:p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167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928A9-8B74-4AC3-A8C9-E2E39A6A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For Anatomy – </a:t>
            </a:r>
            <a:r>
              <a:rPr lang="en-US" dirty="0" err="1">
                <a:solidFill>
                  <a:srgbClr val="7030A0"/>
                </a:solidFill>
              </a:rPr>
              <a:t>Saída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FECAFB-2797-42E9-A956-59B7F15E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5496"/>
            <a:ext cx="9838593" cy="1447201"/>
          </a:xfrm>
        </p:spPr>
        <p:txBody>
          <a:bodyPr>
            <a:normAutofit/>
          </a:bodyPr>
          <a:lstStyle/>
          <a:p>
            <a:r>
              <a:rPr lang="en-US" dirty="0"/>
              <a:t>Na </a:t>
            </a:r>
            <a:r>
              <a:rPr lang="en-US" dirty="0" err="1"/>
              <a:t>expressão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“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rgbClr val="7030A0"/>
                </a:solidFill>
              </a:rPr>
              <a:t>”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err="1">
                <a:solidFill>
                  <a:schemeClr val="tx1"/>
                </a:solidFill>
              </a:rPr>
              <a:t>saída</a:t>
            </a:r>
            <a:r>
              <a:rPr lang="en-US" dirty="0">
                <a:solidFill>
                  <a:schemeClr val="tx1"/>
                </a:solidFill>
              </a:rPr>
              <a:t> é </a:t>
            </a:r>
            <a:r>
              <a:rPr lang="en-US" dirty="0" err="1">
                <a:solidFill>
                  <a:schemeClr val="tx1"/>
                </a:solidFill>
              </a:rPr>
              <a:t>definida</a:t>
            </a:r>
            <a:r>
              <a:rPr lang="en-US" dirty="0">
                <a:solidFill>
                  <a:schemeClr val="tx1"/>
                </a:solidFill>
              </a:rPr>
              <a:t> logo </a:t>
            </a:r>
            <a:r>
              <a:rPr lang="en-US" dirty="0" err="1">
                <a:solidFill>
                  <a:schemeClr val="tx1"/>
                </a:solidFill>
              </a:rPr>
              <a:t>após</a:t>
            </a:r>
            <a:r>
              <a:rPr lang="en-US" dirty="0">
                <a:solidFill>
                  <a:schemeClr val="tx1"/>
                </a:solidFill>
              </a:rPr>
              <a:t> o </a:t>
            </a:r>
            <a:r>
              <a:rPr lang="en-US" dirty="0" err="1">
                <a:solidFill>
                  <a:schemeClr val="tx1"/>
                </a:solidFill>
              </a:rPr>
              <a:t>marcador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“</a:t>
            </a:r>
            <a:r>
              <a:rPr lang="en-US" b="1" dirty="0">
                <a:solidFill>
                  <a:srgbClr val="7030A0"/>
                </a:solidFill>
              </a:rPr>
              <a:t>:</a:t>
            </a:r>
            <a:r>
              <a:rPr lang="en-US" dirty="0">
                <a:solidFill>
                  <a:srgbClr val="7030A0"/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err="1">
                <a:solidFill>
                  <a:schemeClr val="tx1"/>
                </a:solidFill>
              </a:rPr>
              <a:t>saída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retorno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deve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estar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acordo</a:t>
            </a:r>
            <a:r>
              <a:rPr lang="en-US" dirty="0">
                <a:solidFill>
                  <a:schemeClr val="tx1"/>
                </a:solidFill>
              </a:rPr>
              <a:t> com o </a:t>
            </a:r>
            <a:r>
              <a:rPr lang="en-US" dirty="0" err="1">
                <a:solidFill>
                  <a:schemeClr val="tx1"/>
                </a:solidFill>
              </a:rPr>
              <a:t>tipo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retorno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declarada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expressão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“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rgbClr val="7030A0"/>
                </a:solidFill>
              </a:rPr>
              <a:t>”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 “[ ... ]” </a:t>
            </a:r>
            <a:r>
              <a:rPr lang="en-US" dirty="0" err="1">
                <a:solidFill>
                  <a:schemeClr val="tx1"/>
                </a:solidFill>
              </a:rPr>
              <a:t>ou</a:t>
            </a:r>
            <a:r>
              <a:rPr lang="en-US" dirty="0">
                <a:solidFill>
                  <a:srgbClr val="7030A0"/>
                </a:solidFill>
              </a:rPr>
              <a:t> “{ … }” 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F095B3D-8338-4FD3-AA3B-C3E462366B56}"/>
              </a:ext>
            </a:extLst>
          </p:cNvPr>
          <p:cNvSpPr txBox="1"/>
          <p:nvPr/>
        </p:nvSpPr>
        <p:spPr>
          <a:xfrm>
            <a:off x="2002448" y="3443458"/>
            <a:ext cx="897035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[ for e in </a:t>
            </a:r>
            <a:r>
              <a:rPr lang="pt-BR" sz="2800" dirty="0" err="1"/>
              <a:t>local.array</a:t>
            </a:r>
            <a:r>
              <a:rPr lang="pt-BR" sz="2800" dirty="0"/>
              <a:t> : </a:t>
            </a:r>
            <a:r>
              <a:rPr lang="pt-BR" sz="2800" dirty="0" err="1">
                <a:highlight>
                  <a:srgbClr val="00FF00"/>
                </a:highlight>
              </a:rPr>
              <a:t>upper</a:t>
            </a:r>
            <a:r>
              <a:rPr lang="pt-BR" sz="2800" dirty="0">
                <a:highlight>
                  <a:srgbClr val="00FF00"/>
                </a:highlight>
              </a:rPr>
              <a:t>(e)</a:t>
            </a:r>
            <a:r>
              <a:rPr lang="pt-BR" sz="2800" dirty="0"/>
              <a:t> ]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16703D6-D939-4E4E-951D-15BCBD9B784E}"/>
              </a:ext>
            </a:extLst>
          </p:cNvPr>
          <p:cNvSpPr txBox="1"/>
          <p:nvPr/>
        </p:nvSpPr>
        <p:spPr>
          <a:xfrm>
            <a:off x="2002448" y="5016796"/>
            <a:ext cx="897035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{ for k, v in </a:t>
            </a:r>
            <a:r>
              <a:rPr lang="pt-BR" sz="2800" dirty="0" err="1"/>
              <a:t>local.map</a:t>
            </a:r>
            <a:r>
              <a:rPr lang="pt-BR" sz="2800" dirty="0"/>
              <a:t> : </a:t>
            </a:r>
            <a:r>
              <a:rPr lang="pt-BR" sz="2800" dirty="0" err="1">
                <a:highlight>
                  <a:srgbClr val="00FF00"/>
                </a:highlight>
              </a:rPr>
              <a:t>upper</a:t>
            </a:r>
            <a:r>
              <a:rPr lang="pt-BR" sz="2800" dirty="0">
                <a:highlight>
                  <a:srgbClr val="00FF00"/>
                </a:highlight>
              </a:rPr>
              <a:t>(k) =&gt; v</a:t>
            </a:r>
            <a:r>
              <a:rPr lang="pt-BR" sz="2800" dirty="0"/>
              <a:t> }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0FC2880-54C7-472C-A2C0-FD018AC482A0}"/>
              </a:ext>
            </a:extLst>
          </p:cNvPr>
          <p:cNvSpPr txBox="1"/>
          <p:nvPr/>
        </p:nvSpPr>
        <p:spPr>
          <a:xfrm>
            <a:off x="6096000" y="4280041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Saída</a:t>
            </a:r>
            <a:endParaRPr lang="pt-BR" dirty="0"/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65ED7534-FB32-4197-8B78-42B1F35ABD87}"/>
              </a:ext>
            </a:extLst>
          </p:cNvPr>
          <p:cNvCxnSpPr>
            <a:cxnSpLocks/>
            <a:endCxn id="20" idx="3"/>
          </p:cNvCxnSpPr>
          <p:nvPr/>
        </p:nvCxnSpPr>
        <p:spPr>
          <a:xfrm rot="10800000">
            <a:off x="6833703" y="4464707"/>
            <a:ext cx="1824109" cy="586418"/>
          </a:xfrm>
          <a:prstGeom prst="bentConnector3">
            <a:avLst>
              <a:gd name="adj1" fmla="val 3541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766569D5-FBBF-4592-B592-DD4ABA4152B5}"/>
              </a:ext>
            </a:extLst>
          </p:cNvPr>
          <p:cNvCxnSpPr>
            <a:endCxn id="20" idx="3"/>
          </p:cNvCxnSpPr>
          <p:nvPr/>
        </p:nvCxnSpPr>
        <p:spPr>
          <a:xfrm rot="10800000" flipV="1">
            <a:off x="6833703" y="3926097"/>
            <a:ext cx="1433407" cy="538610"/>
          </a:xfrm>
          <a:prstGeom prst="bentConnector3">
            <a:avLst>
              <a:gd name="adj1" fmla="val 1868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137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928A9-8B74-4AC3-A8C9-E2E39A6A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For Anatomy – </a:t>
            </a:r>
            <a:r>
              <a:rPr lang="en-US" dirty="0" err="1">
                <a:solidFill>
                  <a:srgbClr val="7030A0"/>
                </a:solidFill>
              </a:rPr>
              <a:t>Saída</a:t>
            </a:r>
            <a:r>
              <a:rPr lang="en-US" dirty="0">
                <a:solidFill>
                  <a:srgbClr val="7030A0"/>
                </a:solidFill>
              </a:rPr>
              <a:t> (Lista)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FECAFB-2797-42E9-A956-59B7F15E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5496"/>
            <a:ext cx="9838593" cy="943627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tipo</a:t>
            </a:r>
            <a:r>
              <a:rPr lang="en-US" dirty="0"/>
              <a:t> do </a:t>
            </a:r>
            <a:r>
              <a:rPr lang="en-US" dirty="0" err="1"/>
              <a:t>retorno</a:t>
            </a:r>
            <a:r>
              <a:rPr lang="en-US" dirty="0"/>
              <a:t> do </a:t>
            </a:r>
            <a:r>
              <a:rPr lang="en-US" dirty="0">
                <a:solidFill>
                  <a:srgbClr val="7030A0"/>
                </a:solidFill>
              </a:rPr>
              <a:t>“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rgbClr val="7030A0"/>
                </a:solidFill>
              </a:rPr>
              <a:t>” </a:t>
            </a:r>
            <a:r>
              <a:rPr lang="en-US" dirty="0">
                <a:solidFill>
                  <a:schemeClr val="tx1"/>
                </a:solidFill>
              </a:rPr>
              <a:t>é </a:t>
            </a:r>
            <a:r>
              <a:rPr lang="en-US" dirty="0" err="1">
                <a:solidFill>
                  <a:schemeClr val="tx1"/>
                </a:solidFill>
              </a:rPr>
              <a:t>uma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lista</a:t>
            </a:r>
            <a:r>
              <a:rPr lang="en-US" dirty="0">
                <a:solidFill>
                  <a:schemeClr val="tx1"/>
                </a:solidFill>
              </a:rPr>
              <a:t> ( </a:t>
            </a:r>
            <a:r>
              <a:rPr lang="en-US" dirty="0">
                <a:solidFill>
                  <a:srgbClr val="7030A0"/>
                </a:solidFill>
              </a:rPr>
              <a:t>“[…]” </a:t>
            </a:r>
            <a:r>
              <a:rPr lang="en-US" dirty="0">
                <a:solidFill>
                  <a:schemeClr val="tx1"/>
                </a:solidFill>
              </a:rPr>
              <a:t>), o </a:t>
            </a:r>
            <a:r>
              <a:rPr lang="en-US" dirty="0" err="1">
                <a:solidFill>
                  <a:schemeClr val="tx1"/>
                </a:solidFill>
              </a:rPr>
              <a:t>retorno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deve</a:t>
            </a:r>
            <a:r>
              <a:rPr lang="en-US" dirty="0">
                <a:solidFill>
                  <a:schemeClr val="tx1"/>
                </a:solidFill>
              </a:rPr>
              <a:t> ser </a:t>
            </a:r>
            <a:r>
              <a:rPr lang="en-US" dirty="0" err="1">
                <a:solidFill>
                  <a:schemeClr val="tx1"/>
                </a:solidFill>
              </a:rPr>
              <a:t>apenas</a:t>
            </a:r>
            <a:r>
              <a:rPr lang="en-US" dirty="0">
                <a:solidFill>
                  <a:schemeClr val="tx1"/>
                </a:solidFill>
              </a:rPr>
              <a:t> um valor</a:t>
            </a:r>
          </a:p>
          <a:p>
            <a:r>
              <a:rPr lang="en-US" dirty="0" err="1">
                <a:solidFill>
                  <a:schemeClr val="tx1"/>
                </a:solidFill>
              </a:rPr>
              <a:t>Porém</a:t>
            </a:r>
            <a:r>
              <a:rPr lang="en-US" dirty="0">
                <a:solidFill>
                  <a:schemeClr val="tx1"/>
                </a:solidFill>
              </a:rPr>
              <a:t> nada impede que </a:t>
            </a:r>
            <a:r>
              <a:rPr lang="en-US" dirty="0" err="1">
                <a:solidFill>
                  <a:schemeClr val="tx1"/>
                </a:solidFill>
              </a:rPr>
              <a:t>esse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único</a:t>
            </a:r>
            <a:r>
              <a:rPr lang="en-US" dirty="0">
                <a:solidFill>
                  <a:schemeClr val="tx1"/>
                </a:solidFill>
              </a:rPr>
              <a:t> valor </a:t>
            </a:r>
            <a:r>
              <a:rPr lang="en-US" dirty="0" err="1">
                <a:solidFill>
                  <a:schemeClr val="tx1"/>
                </a:solidFill>
              </a:rPr>
              <a:t>seja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manipulado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F095B3D-8338-4FD3-AA3B-C3E462366B56}"/>
              </a:ext>
            </a:extLst>
          </p:cNvPr>
          <p:cNvSpPr txBox="1"/>
          <p:nvPr/>
        </p:nvSpPr>
        <p:spPr>
          <a:xfrm>
            <a:off x="1805719" y="2819786"/>
            <a:ext cx="897035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[ for e in </a:t>
            </a:r>
            <a:r>
              <a:rPr lang="pt-BR" sz="2800" dirty="0" err="1"/>
              <a:t>local.array</a:t>
            </a:r>
            <a:r>
              <a:rPr lang="pt-BR" sz="2800" dirty="0"/>
              <a:t> : </a:t>
            </a:r>
            <a:r>
              <a:rPr lang="pt-BR" sz="2800" dirty="0">
                <a:highlight>
                  <a:srgbClr val="00FF00"/>
                </a:highlight>
              </a:rPr>
              <a:t>e</a:t>
            </a:r>
            <a:r>
              <a:rPr lang="pt-BR" sz="2800" dirty="0"/>
              <a:t> ]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991F6F3-818C-4479-9D6C-FC1738FFA7A7}"/>
              </a:ext>
            </a:extLst>
          </p:cNvPr>
          <p:cNvSpPr txBox="1"/>
          <p:nvPr/>
        </p:nvSpPr>
        <p:spPr>
          <a:xfrm>
            <a:off x="1805719" y="3480004"/>
            <a:ext cx="897035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[ for e in </a:t>
            </a:r>
            <a:r>
              <a:rPr lang="pt-BR" sz="2800" dirty="0" err="1"/>
              <a:t>local.array</a:t>
            </a:r>
            <a:r>
              <a:rPr lang="pt-BR" sz="2800" dirty="0"/>
              <a:t> : </a:t>
            </a:r>
            <a:r>
              <a:rPr lang="pt-BR" sz="2800" dirty="0" err="1">
                <a:highlight>
                  <a:srgbClr val="00FF00"/>
                </a:highlight>
              </a:rPr>
              <a:t>upper</a:t>
            </a:r>
            <a:r>
              <a:rPr lang="pt-BR" sz="2800" dirty="0">
                <a:highlight>
                  <a:srgbClr val="00FF00"/>
                </a:highlight>
              </a:rPr>
              <a:t>(e)</a:t>
            </a:r>
            <a:r>
              <a:rPr lang="pt-BR" sz="2800" dirty="0"/>
              <a:t> ]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5998999-55EC-424F-A011-7A8F7D47E3C8}"/>
              </a:ext>
            </a:extLst>
          </p:cNvPr>
          <p:cNvSpPr txBox="1"/>
          <p:nvPr/>
        </p:nvSpPr>
        <p:spPr>
          <a:xfrm>
            <a:off x="1805719" y="4820576"/>
            <a:ext cx="897035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[ for e in </a:t>
            </a:r>
            <a:r>
              <a:rPr lang="pt-BR" sz="2800" dirty="0" err="1"/>
              <a:t>local.array</a:t>
            </a:r>
            <a:r>
              <a:rPr lang="pt-BR" sz="2800" dirty="0"/>
              <a:t> : </a:t>
            </a:r>
            <a:r>
              <a:rPr lang="pt-BR" sz="2800" dirty="0">
                <a:highlight>
                  <a:srgbClr val="00FF00"/>
                </a:highlight>
              </a:rPr>
              <a:t>“${e} |${e}”</a:t>
            </a:r>
            <a:r>
              <a:rPr lang="pt-BR" sz="2800" dirty="0"/>
              <a:t> ]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58499C1-CBDF-477B-B16D-BE2BA1F538DF}"/>
              </a:ext>
            </a:extLst>
          </p:cNvPr>
          <p:cNvSpPr txBox="1"/>
          <p:nvPr/>
        </p:nvSpPr>
        <p:spPr>
          <a:xfrm>
            <a:off x="1805719" y="4160358"/>
            <a:ext cx="897035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[ for e in </a:t>
            </a:r>
            <a:r>
              <a:rPr lang="pt-BR" sz="2800" dirty="0" err="1"/>
              <a:t>local.array</a:t>
            </a:r>
            <a:r>
              <a:rPr lang="pt-BR" sz="2800" dirty="0"/>
              <a:t> : </a:t>
            </a:r>
            <a:r>
              <a:rPr lang="pt-BR" sz="2800" dirty="0" err="1">
                <a:highlight>
                  <a:srgbClr val="00FF00"/>
                </a:highlight>
              </a:rPr>
              <a:t>lower</a:t>
            </a:r>
            <a:r>
              <a:rPr lang="pt-BR" sz="2800" dirty="0">
                <a:highlight>
                  <a:srgbClr val="00FF00"/>
                </a:highlight>
              </a:rPr>
              <a:t>(e)</a:t>
            </a:r>
            <a:r>
              <a:rPr lang="pt-BR" sz="2800" dirty="0"/>
              <a:t> ]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8B4E393-B05A-4484-B90F-4002D4C90B3B}"/>
              </a:ext>
            </a:extLst>
          </p:cNvPr>
          <p:cNvSpPr txBox="1"/>
          <p:nvPr/>
        </p:nvSpPr>
        <p:spPr>
          <a:xfrm>
            <a:off x="1805719" y="5524114"/>
            <a:ext cx="897035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[ for e in </a:t>
            </a:r>
            <a:r>
              <a:rPr lang="pt-BR" sz="2800" dirty="0" err="1"/>
              <a:t>local.array</a:t>
            </a:r>
            <a:r>
              <a:rPr lang="pt-BR" sz="2800" dirty="0"/>
              <a:t> : </a:t>
            </a:r>
            <a:r>
              <a:rPr lang="pt-BR" sz="2800" dirty="0">
                <a:highlight>
                  <a:srgbClr val="00FF00"/>
                </a:highlight>
              </a:rPr>
              <a:t>“${</a:t>
            </a:r>
            <a:r>
              <a:rPr lang="pt-BR" sz="2800" dirty="0" err="1">
                <a:highlight>
                  <a:srgbClr val="00FF00"/>
                </a:highlight>
              </a:rPr>
              <a:t>upper</a:t>
            </a:r>
            <a:r>
              <a:rPr lang="pt-BR" sz="2800" dirty="0">
                <a:highlight>
                  <a:srgbClr val="00FF00"/>
                </a:highlight>
              </a:rPr>
              <a:t>(e)} | ${</a:t>
            </a:r>
            <a:r>
              <a:rPr lang="pt-BR" sz="2800" dirty="0" err="1">
                <a:highlight>
                  <a:srgbClr val="00FF00"/>
                </a:highlight>
              </a:rPr>
              <a:t>lower</a:t>
            </a:r>
            <a:r>
              <a:rPr lang="pt-BR" sz="2800" dirty="0">
                <a:highlight>
                  <a:srgbClr val="00FF00"/>
                </a:highlight>
              </a:rPr>
              <a:t>(e)}”</a:t>
            </a:r>
            <a:r>
              <a:rPr lang="pt-BR" sz="2800" dirty="0"/>
              <a:t> ] </a:t>
            </a:r>
          </a:p>
        </p:txBody>
      </p:sp>
    </p:spTree>
    <p:extLst>
      <p:ext uri="{BB962C8B-B14F-4D97-AF65-F5344CB8AC3E}">
        <p14:creationId xmlns:p14="http://schemas.microsoft.com/office/powerpoint/2010/main" val="45959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FECAFB-2797-42E9-A956-59B7F15E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08740"/>
            <a:ext cx="9838593" cy="418489"/>
          </a:xfrm>
        </p:spPr>
        <p:txBody>
          <a:bodyPr>
            <a:normAutofit/>
          </a:bodyPr>
          <a:lstStyle/>
          <a:p>
            <a:r>
              <a:rPr lang="en-US" sz="1800" dirty="0"/>
              <a:t>Ex: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1805720" y="1521427"/>
            <a:ext cx="8970352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locals {</a:t>
            </a:r>
          </a:p>
          <a:p>
            <a:r>
              <a:rPr lang="en-US" sz="1400" dirty="0"/>
              <a:t>  array = [ "a", "B", "c", "D" ]</a:t>
            </a:r>
          </a:p>
          <a:p>
            <a:r>
              <a:rPr lang="en-US" sz="1400" dirty="0"/>
              <a:t>  new_array1 = [ for e in </a:t>
            </a:r>
            <a:r>
              <a:rPr lang="en-US" sz="1400" dirty="0" err="1"/>
              <a:t>local.array</a:t>
            </a:r>
            <a:r>
              <a:rPr lang="en-US" sz="1400" dirty="0"/>
              <a:t> : e ]</a:t>
            </a:r>
          </a:p>
          <a:p>
            <a:r>
              <a:rPr lang="en-US" sz="1400" dirty="0"/>
              <a:t>  new_array2 = [ for e in </a:t>
            </a:r>
            <a:r>
              <a:rPr lang="en-US" sz="1400" dirty="0" err="1"/>
              <a:t>local.array</a:t>
            </a:r>
            <a:r>
              <a:rPr lang="en-US" sz="1400" dirty="0"/>
              <a:t> : upper(e) ]</a:t>
            </a:r>
          </a:p>
          <a:p>
            <a:r>
              <a:rPr lang="en-US" sz="1400" dirty="0"/>
              <a:t>  new_array3 = [ for e in </a:t>
            </a:r>
            <a:r>
              <a:rPr lang="en-US" sz="1400" dirty="0" err="1"/>
              <a:t>local.array</a:t>
            </a:r>
            <a:r>
              <a:rPr lang="en-US" sz="1400" dirty="0"/>
              <a:t> : lower(e) ]</a:t>
            </a:r>
          </a:p>
          <a:p>
            <a:r>
              <a:rPr lang="en-US" sz="1400" dirty="0"/>
              <a:t>  new_array4 = [ for e in </a:t>
            </a:r>
            <a:r>
              <a:rPr lang="en-US" sz="1400" dirty="0" err="1"/>
              <a:t>local.array</a:t>
            </a:r>
            <a:r>
              <a:rPr lang="en-US" sz="1400" dirty="0"/>
              <a:t> : "${e} | ${e}" ]</a:t>
            </a:r>
          </a:p>
          <a:p>
            <a:r>
              <a:rPr lang="en-US" sz="1400" dirty="0"/>
              <a:t>  new_array5 = [ for e in </a:t>
            </a:r>
            <a:r>
              <a:rPr lang="en-US" sz="1400" dirty="0" err="1"/>
              <a:t>local.array</a:t>
            </a:r>
            <a:r>
              <a:rPr lang="en-US" sz="1400" dirty="0"/>
              <a:t> : "${upper(e)} | ${lower(e)}" ]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output "print1" { value = local.new_array1 }</a:t>
            </a:r>
          </a:p>
          <a:p>
            <a:r>
              <a:rPr lang="en-US" sz="1400" dirty="0"/>
              <a:t>output "print2" { value = local.new_array2 }</a:t>
            </a:r>
          </a:p>
          <a:p>
            <a:r>
              <a:rPr lang="en-US" sz="1400" dirty="0"/>
              <a:t>output "print3" { value = local.new_array3 }</a:t>
            </a:r>
          </a:p>
          <a:p>
            <a:r>
              <a:rPr lang="en-US" sz="1400" dirty="0"/>
              <a:t>output "print4" { value = local.new_array4 }</a:t>
            </a:r>
          </a:p>
          <a:p>
            <a:r>
              <a:rPr lang="en-US" sz="1400" dirty="0"/>
              <a:t>output "print5" { value = local.new_array5 }</a:t>
            </a:r>
            <a:endParaRPr lang="pt-BR" sz="1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DBBC5F-C880-4CC2-A703-F2B44C028CE8}"/>
              </a:ext>
            </a:extLst>
          </p:cNvPr>
          <p:cNvSpPr txBox="1"/>
          <p:nvPr/>
        </p:nvSpPr>
        <p:spPr>
          <a:xfrm>
            <a:off x="1805720" y="5253275"/>
            <a:ext cx="897035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print1 = ["</a:t>
            </a:r>
            <a:r>
              <a:rPr lang="en-US" sz="1600" dirty="0" err="1"/>
              <a:t>a","B","c","D</a:t>
            </a:r>
            <a:r>
              <a:rPr lang="en-US" sz="1600" dirty="0"/>
              <a:t>"]</a:t>
            </a:r>
          </a:p>
          <a:p>
            <a:r>
              <a:rPr lang="en-US" sz="1600" dirty="0"/>
              <a:t>print2 = ["A","B","C","D"]</a:t>
            </a:r>
          </a:p>
          <a:p>
            <a:r>
              <a:rPr lang="en-US" sz="1600" dirty="0"/>
              <a:t>print3 = ["</a:t>
            </a:r>
            <a:r>
              <a:rPr lang="en-US" sz="1600" dirty="0" err="1"/>
              <a:t>a","b","c","d</a:t>
            </a:r>
            <a:r>
              <a:rPr lang="en-US" sz="1600" dirty="0"/>
              <a:t>"]</a:t>
            </a:r>
          </a:p>
          <a:p>
            <a:r>
              <a:rPr lang="en-US" sz="1600" dirty="0"/>
              <a:t>print4 = ["a | </a:t>
            </a:r>
            <a:r>
              <a:rPr lang="en-US" sz="1600" dirty="0" err="1"/>
              <a:t>a","B</a:t>
            </a:r>
            <a:r>
              <a:rPr lang="en-US" sz="1600" dirty="0"/>
              <a:t> | </a:t>
            </a:r>
            <a:r>
              <a:rPr lang="en-US" sz="1600" dirty="0" err="1"/>
              <a:t>B","c</a:t>
            </a:r>
            <a:r>
              <a:rPr lang="en-US" sz="1600" dirty="0"/>
              <a:t> | </a:t>
            </a:r>
            <a:r>
              <a:rPr lang="en-US" sz="1600" dirty="0" err="1"/>
              <a:t>c","D</a:t>
            </a:r>
            <a:r>
              <a:rPr lang="en-US" sz="1600" dirty="0"/>
              <a:t> | D"]</a:t>
            </a:r>
          </a:p>
          <a:p>
            <a:r>
              <a:rPr lang="en-US" sz="1600" dirty="0"/>
              <a:t>print5 = ["A | </a:t>
            </a:r>
            <a:r>
              <a:rPr lang="en-US" sz="1600" dirty="0" err="1"/>
              <a:t>a","B</a:t>
            </a:r>
            <a:r>
              <a:rPr lang="en-US" sz="1600" dirty="0"/>
              <a:t> | </a:t>
            </a:r>
            <a:r>
              <a:rPr lang="en-US" sz="1600" dirty="0" err="1"/>
              <a:t>b","C</a:t>
            </a:r>
            <a:r>
              <a:rPr lang="en-US" sz="1600" dirty="0"/>
              <a:t> | </a:t>
            </a:r>
            <a:r>
              <a:rPr lang="en-US" sz="1600" dirty="0" err="1"/>
              <a:t>c","D</a:t>
            </a:r>
            <a:r>
              <a:rPr lang="en-US" sz="1600" dirty="0"/>
              <a:t> | d"]</a:t>
            </a:r>
            <a:endParaRPr lang="pt-BR" sz="1600" dirty="0"/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Resultado</a:t>
            </a:r>
            <a:endParaRPr lang="en-US" dirty="0">
              <a:solidFill>
                <a:schemeClr val="tx1"/>
              </a:solidFill>
            </a:endParaRPr>
          </a:p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For Anatomy – </a:t>
            </a:r>
            <a:r>
              <a:rPr lang="en-US" dirty="0" err="1">
                <a:solidFill>
                  <a:srgbClr val="7030A0"/>
                </a:solidFill>
              </a:rPr>
              <a:t>Saída</a:t>
            </a:r>
            <a:r>
              <a:rPr lang="en-US" dirty="0">
                <a:solidFill>
                  <a:srgbClr val="7030A0"/>
                </a:solidFill>
              </a:rPr>
              <a:t> (Lista)</a:t>
            </a:r>
            <a:endParaRPr lang="pt-B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48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928A9-8B74-4AC3-A8C9-E2E39A6A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For Anatomy – </a:t>
            </a:r>
            <a:r>
              <a:rPr lang="en-US" dirty="0" err="1">
                <a:solidFill>
                  <a:srgbClr val="7030A0"/>
                </a:solidFill>
              </a:rPr>
              <a:t>Saída</a:t>
            </a:r>
            <a:r>
              <a:rPr lang="en-US" dirty="0">
                <a:solidFill>
                  <a:srgbClr val="7030A0"/>
                </a:solidFill>
              </a:rPr>
              <a:t> (</a:t>
            </a:r>
            <a:r>
              <a:rPr lang="en-US" dirty="0" err="1">
                <a:solidFill>
                  <a:srgbClr val="7030A0"/>
                </a:solidFill>
              </a:rPr>
              <a:t>Mapa</a:t>
            </a:r>
            <a:r>
              <a:rPr lang="en-US" dirty="0">
                <a:solidFill>
                  <a:srgbClr val="7030A0"/>
                </a:solidFill>
              </a:rPr>
              <a:t>)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FECAFB-2797-42E9-A956-59B7F15E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5496"/>
            <a:ext cx="9838593" cy="14859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tipo</a:t>
            </a:r>
            <a:r>
              <a:rPr lang="en-US" dirty="0"/>
              <a:t> do </a:t>
            </a:r>
            <a:r>
              <a:rPr lang="en-US" dirty="0" err="1"/>
              <a:t>retorno</a:t>
            </a:r>
            <a:r>
              <a:rPr lang="en-US" dirty="0"/>
              <a:t> do </a:t>
            </a:r>
            <a:r>
              <a:rPr lang="en-US" dirty="0">
                <a:solidFill>
                  <a:srgbClr val="7030A0"/>
                </a:solidFill>
              </a:rPr>
              <a:t>“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rgbClr val="7030A0"/>
                </a:solidFill>
              </a:rPr>
              <a:t>” </a:t>
            </a:r>
            <a:r>
              <a:rPr lang="en-US" dirty="0">
                <a:solidFill>
                  <a:schemeClr val="tx1"/>
                </a:solidFill>
              </a:rPr>
              <a:t>é </a:t>
            </a:r>
            <a:r>
              <a:rPr lang="en-US" dirty="0" err="1">
                <a:solidFill>
                  <a:schemeClr val="tx1"/>
                </a:solidFill>
              </a:rPr>
              <a:t>uma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mapa</a:t>
            </a:r>
            <a:r>
              <a:rPr lang="en-US" dirty="0">
                <a:solidFill>
                  <a:schemeClr val="tx1"/>
                </a:solidFill>
              </a:rPr>
              <a:t> ( </a:t>
            </a:r>
            <a:r>
              <a:rPr lang="en-US" dirty="0">
                <a:solidFill>
                  <a:srgbClr val="7030A0"/>
                </a:solidFill>
              </a:rPr>
              <a:t>“{…}” </a:t>
            </a:r>
            <a:r>
              <a:rPr lang="en-US" dirty="0">
                <a:solidFill>
                  <a:schemeClr val="tx1"/>
                </a:solidFill>
              </a:rPr>
              <a:t>), o </a:t>
            </a:r>
            <a:r>
              <a:rPr lang="en-US" dirty="0" err="1">
                <a:solidFill>
                  <a:schemeClr val="tx1"/>
                </a:solidFill>
              </a:rPr>
              <a:t>retorno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deve</a:t>
            </a:r>
            <a:r>
              <a:rPr lang="en-US" dirty="0">
                <a:solidFill>
                  <a:schemeClr val="tx1"/>
                </a:solidFill>
              </a:rPr>
              <a:t> ser </a:t>
            </a:r>
            <a:r>
              <a:rPr lang="en-US" dirty="0" err="1">
                <a:solidFill>
                  <a:schemeClr val="tx1"/>
                </a:solidFill>
              </a:rPr>
              <a:t>apenas</a:t>
            </a:r>
            <a:r>
              <a:rPr lang="en-US" dirty="0">
                <a:solidFill>
                  <a:schemeClr val="tx1"/>
                </a:solidFill>
              </a:rPr>
              <a:t> um </a:t>
            </a:r>
            <a:r>
              <a:rPr lang="en-US" b="1" dirty="0">
                <a:solidFill>
                  <a:srgbClr val="7030A0"/>
                </a:solidFill>
              </a:rPr>
              <a:t>conjunto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chave</a:t>
            </a:r>
            <a:r>
              <a:rPr lang="en-US" dirty="0">
                <a:solidFill>
                  <a:schemeClr val="tx1"/>
                </a:solidFill>
              </a:rPr>
              <a:t> e valor.</a:t>
            </a:r>
          </a:p>
          <a:p>
            <a:r>
              <a:rPr lang="en-US" dirty="0">
                <a:solidFill>
                  <a:schemeClr val="tx1"/>
                </a:solidFill>
              </a:rPr>
              <a:t>Para </a:t>
            </a:r>
            <a:r>
              <a:rPr lang="en-US" dirty="0" err="1">
                <a:solidFill>
                  <a:schemeClr val="tx1"/>
                </a:solidFill>
              </a:rPr>
              <a:t>definir</a:t>
            </a:r>
            <a:r>
              <a:rPr lang="en-US" dirty="0">
                <a:solidFill>
                  <a:schemeClr val="tx1"/>
                </a:solidFill>
              </a:rPr>
              <a:t> o conjunto </a:t>
            </a:r>
            <a:r>
              <a:rPr lang="en-US" dirty="0" err="1">
                <a:solidFill>
                  <a:schemeClr val="tx1"/>
                </a:solidFill>
              </a:rPr>
              <a:t>deve</a:t>
            </a:r>
            <a:r>
              <a:rPr lang="en-US" dirty="0">
                <a:solidFill>
                  <a:schemeClr val="tx1"/>
                </a:solidFill>
              </a:rPr>
              <a:t> se usar o </a:t>
            </a:r>
            <a:r>
              <a:rPr lang="en-US" dirty="0" err="1">
                <a:solidFill>
                  <a:schemeClr val="tx1"/>
                </a:solidFill>
              </a:rPr>
              <a:t>operador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“=&gt;”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sendo</a:t>
            </a:r>
            <a:r>
              <a:rPr lang="en-US" sz="2000" dirty="0">
                <a:solidFill>
                  <a:schemeClr val="tx1"/>
                </a:solidFill>
              </a:rPr>
              <a:t> o </a:t>
            </a:r>
            <a:r>
              <a:rPr lang="en-US" sz="2000" dirty="0" err="1">
                <a:solidFill>
                  <a:schemeClr val="tx1"/>
                </a:solidFill>
              </a:rPr>
              <a:t>lado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esquerdo</a:t>
            </a:r>
            <a:r>
              <a:rPr lang="en-US" sz="2000" dirty="0">
                <a:solidFill>
                  <a:schemeClr val="tx1"/>
                </a:solidFill>
              </a:rPr>
              <a:t> do </a:t>
            </a:r>
            <a:r>
              <a:rPr lang="en-US" sz="2000" dirty="0" err="1">
                <a:solidFill>
                  <a:schemeClr val="tx1"/>
                </a:solidFill>
              </a:rPr>
              <a:t>operador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será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considerado</a:t>
            </a:r>
            <a:r>
              <a:rPr lang="en-US" sz="2000" dirty="0">
                <a:solidFill>
                  <a:schemeClr val="tx1"/>
                </a:solidFill>
              </a:rPr>
              <a:t> a </a:t>
            </a:r>
            <a:r>
              <a:rPr lang="en-US" sz="2000" dirty="0" err="1">
                <a:solidFill>
                  <a:schemeClr val="tx1"/>
                </a:solidFill>
              </a:rPr>
              <a:t>chave</a:t>
            </a:r>
            <a:r>
              <a:rPr lang="en-US" sz="2000" dirty="0">
                <a:solidFill>
                  <a:schemeClr val="tx1"/>
                </a:solidFill>
              </a:rPr>
              <a:t> e </a:t>
            </a:r>
            <a:r>
              <a:rPr lang="en-US" sz="2000" dirty="0" err="1">
                <a:solidFill>
                  <a:schemeClr val="tx1"/>
                </a:solidFill>
              </a:rPr>
              <a:t>lado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direito</a:t>
            </a:r>
            <a:r>
              <a:rPr lang="en-US" sz="2000" dirty="0">
                <a:solidFill>
                  <a:schemeClr val="tx1"/>
                </a:solidFill>
              </a:rPr>
              <a:t> o valor </a:t>
            </a:r>
          </a:p>
          <a:p>
            <a:r>
              <a:rPr lang="en-US" dirty="0" err="1">
                <a:solidFill>
                  <a:schemeClr val="tx1"/>
                </a:solidFill>
              </a:rPr>
              <a:t>Usando</a:t>
            </a:r>
            <a:r>
              <a:rPr lang="en-US" dirty="0">
                <a:solidFill>
                  <a:schemeClr val="tx1"/>
                </a:solidFill>
              </a:rPr>
              <a:t> o for loop é </a:t>
            </a:r>
            <a:r>
              <a:rPr lang="en-US" dirty="0" err="1">
                <a:solidFill>
                  <a:schemeClr val="tx1"/>
                </a:solidFill>
              </a:rPr>
              <a:t>possível</a:t>
            </a:r>
            <a:r>
              <a:rPr lang="en-US" dirty="0">
                <a:solidFill>
                  <a:schemeClr val="tx1"/>
                </a:solidFill>
              </a:rPr>
              <a:t> manipular de </a:t>
            </a:r>
            <a:r>
              <a:rPr lang="en-US" dirty="0" err="1">
                <a:solidFill>
                  <a:schemeClr val="tx1"/>
                </a:solidFill>
              </a:rPr>
              <a:t>inúmeras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maneiras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novo conjunto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F095B3D-8338-4FD3-AA3B-C3E462366B56}"/>
              </a:ext>
            </a:extLst>
          </p:cNvPr>
          <p:cNvSpPr txBox="1"/>
          <p:nvPr/>
        </p:nvSpPr>
        <p:spPr>
          <a:xfrm>
            <a:off x="1789093" y="3253385"/>
            <a:ext cx="897035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{ for e in </a:t>
            </a:r>
            <a:r>
              <a:rPr lang="pt-BR" sz="2800" dirty="0" err="1"/>
              <a:t>local.array</a:t>
            </a:r>
            <a:r>
              <a:rPr lang="pt-BR" sz="2800" dirty="0"/>
              <a:t> : </a:t>
            </a:r>
            <a:r>
              <a:rPr lang="pt-BR" sz="2800" dirty="0">
                <a:highlight>
                  <a:srgbClr val="00FF00"/>
                </a:highlight>
              </a:rPr>
              <a:t>e =&gt; e</a:t>
            </a:r>
            <a:r>
              <a:rPr lang="pt-BR" sz="2800" dirty="0"/>
              <a:t> }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991F6F3-818C-4479-9D6C-FC1738FFA7A7}"/>
              </a:ext>
            </a:extLst>
          </p:cNvPr>
          <p:cNvSpPr txBox="1"/>
          <p:nvPr/>
        </p:nvSpPr>
        <p:spPr>
          <a:xfrm>
            <a:off x="1789093" y="3913603"/>
            <a:ext cx="897035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{ for e in </a:t>
            </a:r>
            <a:r>
              <a:rPr lang="pt-BR" sz="2800" dirty="0" err="1"/>
              <a:t>local.array</a:t>
            </a:r>
            <a:r>
              <a:rPr lang="pt-BR" sz="2800" dirty="0"/>
              <a:t> : </a:t>
            </a:r>
            <a:r>
              <a:rPr lang="pt-BR" sz="2800" dirty="0" err="1">
                <a:highlight>
                  <a:srgbClr val="00FF00"/>
                </a:highlight>
              </a:rPr>
              <a:t>lower</a:t>
            </a:r>
            <a:r>
              <a:rPr lang="pt-BR" sz="2800" dirty="0">
                <a:highlight>
                  <a:srgbClr val="00FF00"/>
                </a:highlight>
              </a:rPr>
              <a:t>(e) =&gt; </a:t>
            </a:r>
            <a:r>
              <a:rPr lang="pt-BR" sz="2800" dirty="0" err="1">
                <a:highlight>
                  <a:srgbClr val="00FF00"/>
                </a:highlight>
              </a:rPr>
              <a:t>upper</a:t>
            </a:r>
            <a:r>
              <a:rPr lang="pt-BR" sz="2800" dirty="0">
                <a:highlight>
                  <a:srgbClr val="00FF00"/>
                </a:highlight>
              </a:rPr>
              <a:t>(e)</a:t>
            </a:r>
            <a:r>
              <a:rPr lang="pt-BR" sz="2800" dirty="0"/>
              <a:t> }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5998999-55EC-424F-A011-7A8F7D47E3C8}"/>
              </a:ext>
            </a:extLst>
          </p:cNvPr>
          <p:cNvSpPr txBox="1"/>
          <p:nvPr/>
        </p:nvSpPr>
        <p:spPr>
          <a:xfrm>
            <a:off x="1789093" y="5254175"/>
            <a:ext cx="897035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{ for </a:t>
            </a:r>
            <a:r>
              <a:rPr lang="pt-BR" sz="2800" dirty="0" err="1"/>
              <a:t>k,v</a:t>
            </a:r>
            <a:r>
              <a:rPr lang="pt-BR" sz="2800" dirty="0"/>
              <a:t> in </a:t>
            </a:r>
            <a:r>
              <a:rPr lang="pt-BR" sz="2800" dirty="0" err="1"/>
              <a:t>local.map</a:t>
            </a:r>
            <a:r>
              <a:rPr lang="pt-BR" sz="2800" dirty="0"/>
              <a:t> : </a:t>
            </a:r>
            <a:r>
              <a:rPr lang="pt-BR" sz="2800" dirty="0">
                <a:highlight>
                  <a:srgbClr val="00FF00"/>
                </a:highlight>
              </a:rPr>
              <a:t>v =&gt; k</a:t>
            </a:r>
            <a:r>
              <a:rPr lang="pt-BR" sz="2800" dirty="0"/>
              <a:t> }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58499C1-CBDF-477B-B16D-BE2BA1F538DF}"/>
              </a:ext>
            </a:extLst>
          </p:cNvPr>
          <p:cNvSpPr txBox="1"/>
          <p:nvPr/>
        </p:nvSpPr>
        <p:spPr>
          <a:xfrm>
            <a:off x="1789093" y="4593957"/>
            <a:ext cx="897035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{ for </a:t>
            </a:r>
            <a:r>
              <a:rPr lang="pt-BR" sz="2800" dirty="0" err="1"/>
              <a:t>k,v</a:t>
            </a:r>
            <a:r>
              <a:rPr lang="pt-BR" sz="2800" dirty="0"/>
              <a:t> in </a:t>
            </a:r>
            <a:r>
              <a:rPr lang="pt-BR" sz="2800" dirty="0" err="1"/>
              <a:t>local.map</a:t>
            </a:r>
            <a:r>
              <a:rPr lang="pt-BR" sz="2800" dirty="0"/>
              <a:t> : </a:t>
            </a:r>
            <a:r>
              <a:rPr lang="pt-BR" sz="2800" dirty="0">
                <a:highlight>
                  <a:srgbClr val="00FF00"/>
                </a:highlight>
              </a:rPr>
              <a:t>k =&gt; v</a:t>
            </a:r>
            <a:r>
              <a:rPr lang="pt-BR" sz="2800" dirty="0"/>
              <a:t> }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8B4E393-B05A-4484-B90F-4002D4C90B3B}"/>
              </a:ext>
            </a:extLst>
          </p:cNvPr>
          <p:cNvSpPr txBox="1"/>
          <p:nvPr/>
        </p:nvSpPr>
        <p:spPr>
          <a:xfrm>
            <a:off x="1789093" y="5957713"/>
            <a:ext cx="8970352" cy="538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200" dirty="0"/>
              <a:t>{ for </a:t>
            </a:r>
            <a:r>
              <a:rPr lang="pt-BR" sz="2200" dirty="0" err="1"/>
              <a:t>k,v</a:t>
            </a:r>
            <a:r>
              <a:rPr lang="pt-BR" sz="2200" dirty="0"/>
              <a:t> in </a:t>
            </a:r>
            <a:r>
              <a:rPr lang="pt-BR" sz="2200" dirty="0" err="1"/>
              <a:t>local.map</a:t>
            </a:r>
            <a:r>
              <a:rPr lang="pt-BR" sz="2200" dirty="0"/>
              <a:t> : </a:t>
            </a:r>
            <a:r>
              <a:rPr lang="pt-BR" sz="2200" dirty="0">
                <a:highlight>
                  <a:srgbClr val="00FF00"/>
                </a:highlight>
              </a:rPr>
              <a:t>"${k}-${v}"=&gt; { "</a:t>
            </a:r>
            <a:r>
              <a:rPr lang="pt-BR" sz="2200" dirty="0" err="1">
                <a:highlight>
                  <a:srgbClr val="00FF00"/>
                </a:highlight>
              </a:rPr>
              <a:t>valueOfK</a:t>
            </a:r>
            <a:r>
              <a:rPr lang="pt-BR" sz="2200" dirty="0">
                <a:highlight>
                  <a:srgbClr val="00FF00"/>
                </a:highlight>
              </a:rPr>
              <a:t>" = k,  "</a:t>
            </a:r>
            <a:r>
              <a:rPr lang="pt-BR" sz="2200" dirty="0" err="1">
                <a:highlight>
                  <a:srgbClr val="00FF00"/>
                </a:highlight>
              </a:rPr>
              <a:t>valueOfV</a:t>
            </a:r>
            <a:r>
              <a:rPr lang="pt-BR" sz="2200" dirty="0">
                <a:highlight>
                  <a:srgbClr val="00FF00"/>
                </a:highlight>
              </a:rPr>
              <a:t>" = v }</a:t>
            </a:r>
            <a:r>
              <a:rPr lang="pt-BR" sz="2200" dirty="0"/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199744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891378" y="1547252"/>
            <a:ext cx="6613828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locals {</a:t>
            </a:r>
          </a:p>
          <a:p>
            <a:r>
              <a:rPr lang="en-US" sz="1400" dirty="0"/>
              <a:t>  array = [ "a", "B", "c", "D" ]</a:t>
            </a:r>
          </a:p>
          <a:p>
            <a:r>
              <a:rPr lang="en-US" sz="1400" dirty="0"/>
              <a:t>  map = {</a:t>
            </a:r>
          </a:p>
          <a:p>
            <a:r>
              <a:rPr lang="en-US" sz="1400" dirty="0"/>
              <a:t>    "a" = "1"</a:t>
            </a:r>
          </a:p>
          <a:p>
            <a:r>
              <a:rPr lang="en-US" sz="1400" dirty="0"/>
              <a:t>    "b" = "10"</a:t>
            </a:r>
          </a:p>
          <a:p>
            <a:r>
              <a:rPr lang="en-US" sz="1400" dirty="0"/>
              <a:t>    "c" = "100"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new_map1 = { for e in </a:t>
            </a:r>
            <a:r>
              <a:rPr lang="en-US" sz="1400" dirty="0" err="1"/>
              <a:t>local.array</a:t>
            </a:r>
            <a:r>
              <a:rPr lang="en-US" sz="1400" dirty="0"/>
              <a:t> : e =&gt; e }</a:t>
            </a:r>
          </a:p>
          <a:p>
            <a:r>
              <a:rPr lang="en-US" sz="1400" dirty="0"/>
              <a:t>  new_map2 = { for e in </a:t>
            </a:r>
            <a:r>
              <a:rPr lang="en-US" sz="1400" dirty="0" err="1"/>
              <a:t>local.array</a:t>
            </a:r>
            <a:r>
              <a:rPr lang="en-US" sz="1400" dirty="0"/>
              <a:t> : lower(e) =&gt; upper(e) }</a:t>
            </a:r>
          </a:p>
          <a:p>
            <a:r>
              <a:rPr lang="en-US" sz="1400" dirty="0"/>
              <a:t>  new_map3 = { for </a:t>
            </a:r>
            <a:r>
              <a:rPr lang="en-US" sz="1400" dirty="0" err="1"/>
              <a:t>k,v</a:t>
            </a:r>
            <a:r>
              <a:rPr lang="en-US" sz="1400" dirty="0"/>
              <a:t> in </a:t>
            </a:r>
            <a:r>
              <a:rPr lang="en-US" sz="1400" dirty="0" err="1"/>
              <a:t>local.map</a:t>
            </a:r>
            <a:r>
              <a:rPr lang="en-US" sz="1400" dirty="0"/>
              <a:t> : k =&gt; v }</a:t>
            </a:r>
          </a:p>
          <a:p>
            <a:r>
              <a:rPr lang="en-US" sz="1400" dirty="0"/>
              <a:t>  new_map4 = { for </a:t>
            </a:r>
            <a:r>
              <a:rPr lang="en-US" sz="1400" dirty="0" err="1"/>
              <a:t>k,v</a:t>
            </a:r>
            <a:r>
              <a:rPr lang="en-US" sz="1400" dirty="0"/>
              <a:t> in </a:t>
            </a:r>
            <a:r>
              <a:rPr lang="en-US" sz="1400" dirty="0" err="1"/>
              <a:t>local.map</a:t>
            </a:r>
            <a:r>
              <a:rPr lang="en-US" sz="1400" dirty="0"/>
              <a:t> : v =&gt; k}</a:t>
            </a:r>
          </a:p>
          <a:p>
            <a:r>
              <a:rPr lang="en-US" sz="1400" dirty="0"/>
              <a:t>  new_map5 = { for </a:t>
            </a:r>
            <a:r>
              <a:rPr lang="en-US" sz="1400" dirty="0" err="1"/>
              <a:t>k,v</a:t>
            </a:r>
            <a:r>
              <a:rPr lang="en-US" sz="1400" dirty="0"/>
              <a:t> in </a:t>
            </a:r>
            <a:r>
              <a:rPr lang="en-US" sz="1400" dirty="0" err="1"/>
              <a:t>local.map</a:t>
            </a:r>
            <a:r>
              <a:rPr lang="en-US" sz="1400" dirty="0"/>
              <a:t> : "${k}-${v}"=&gt; { "</a:t>
            </a:r>
            <a:r>
              <a:rPr lang="en-US" sz="1400" dirty="0" err="1"/>
              <a:t>valueOfK</a:t>
            </a:r>
            <a:r>
              <a:rPr lang="en-US" sz="1400" dirty="0"/>
              <a:t>" = k,  "</a:t>
            </a:r>
            <a:r>
              <a:rPr lang="en-US" sz="1400" dirty="0" err="1"/>
              <a:t>valueOfV</a:t>
            </a:r>
            <a:r>
              <a:rPr lang="en-US" sz="1400" dirty="0"/>
              <a:t>" = v } 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output "print1" { value = local.new_map1 }</a:t>
            </a:r>
          </a:p>
          <a:p>
            <a:r>
              <a:rPr lang="en-US" sz="1400" dirty="0"/>
              <a:t>output "print2" { value = local.new_map2 }</a:t>
            </a:r>
          </a:p>
          <a:p>
            <a:r>
              <a:rPr lang="en-US" sz="1400" dirty="0"/>
              <a:t>output "print3" { value = local.new_map3 }</a:t>
            </a:r>
          </a:p>
          <a:p>
            <a:r>
              <a:rPr lang="en-US" sz="1400" dirty="0"/>
              <a:t>output "print4" { value = local.new_map4 }</a:t>
            </a:r>
          </a:p>
          <a:p>
            <a:r>
              <a:rPr lang="en-US" sz="1400" dirty="0"/>
              <a:t>output "print5" { value = local.new_map5 }</a:t>
            </a:r>
            <a:endParaRPr lang="pt-BR" sz="1400" dirty="0"/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For Anatomy – </a:t>
            </a:r>
            <a:r>
              <a:rPr lang="en-US" dirty="0" err="1">
                <a:solidFill>
                  <a:srgbClr val="7030A0"/>
                </a:solidFill>
              </a:rPr>
              <a:t>Saída</a:t>
            </a:r>
            <a:r>
              <a:rPr lang="en-US" dirty="0">
                <a:solidFill>
                  <a:srgbClr val="7030A0"/>
                </a:solidFill>
              </a:rPr>
              <a:t> (Map)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92C5895-A23A-4874-8BCD-96D96F8B9B8B}"/>
              </a:ext>
            </a:extLst>
          </p:cNvPr>
          <p:cNvSpPr txBox="1"/>
          <p:nvPr/>
        </p:nvSpPr>
        <p:spPr>
          <a:xfrm>
            <a:off x="7629896" y="58846"/>
            <a:ext cx="4221678" cy="6740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print1 = {</a:t>
            </a:r>
          </a:p>
          <a:p>
            <a:r>
              <a:rPr lang="en-US" sz="1200" dirty="0"/>
              <a:t>  "B" = "B"</a:t>
            </a:r>
          </a:p>
          <a:p>
            <a:r>
              <a:rPr lang="en-US" sz="1200" dirty="0"/>
              <a:t>  "D" = "D"</a:t>
            </a:r>
          </a:p>
          <a:p>
            <a:r>
              <a:rPr lang="en-US" sz="1200" dirty="0"/>
              <a:t>  "a" = "a"</a:t>
            </a:r>
          </a:p>
          <a:p>
            <a:r>
              <a:rPr lang="en-US" sz="1200" dirty="0"/>
              <a:t>  "c" = "c"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print2 = {</a:t>
            </a:r>
          </a:p>
          <a:p>
            <a:r>
              <a:rPr lang="en-US" sz="1200" dirty="0"/>
              <a:t>  "a" = "A"</a:t>
            </a:r>
          </a:p>
          <a:p>
            <a:r>
              <a:rPr lang="en-US" sz="1200" dirty="0"/>
              <a:t>  "b" = "B"</a:t>
            </a:r>
          </a:p>
          <a:p>
            <a:r>
              <a:rPr lang="en-US" sz="1200" dirty="0"/>
              <a:t>  "c" = "C"</a:t>
            </a:r>
          </a:p>
          <a:p>
            <a:r>
              <a:rPr lang="en-US" sz="1200" dirty="0"/>
              <a:t>  "d" = "D"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print3 = {</a:t>
            </a:r>
          </a:p>
          <a:p>
            <a:r>
              <a:rPr lang="en-US" sz="1200" dirty="0"/>
              <a:t>  "a" = "1"</a:t>
            </a:r>
          </a:p>
          <a:p>
            <a:r>
              <a:rPr lang="en-US" sz="1200" dirty="0"/>
              <a:t>  "b" = "10"</a:t>
            </a:r>
          </a:p>
          <a:p>
            <a:r>
              <a:rPr lang="en-US" sz="1200" dirty="0"/>
              <a:t>  "c" = "100"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print4 = {</a:t>
            </a:r>
          </a:p>
          <a:p>
            <a:r>
              <a:rPr lang="en-US" sz="1200" dirty="0"/>
              <a:t>  "1" = "a"</a:t>
            </a:r>
          </a:p>
          <a:p>
            <a:r>
              <a:rPr lang="en-US" sz="1200" dirty="0"/>
              <a:t>  "10" = "b"</a:t>
            </a:r>
          </a:p>
          <a:p>
            <a:r>
              <a:rPr lang="en-US" sz="1200" dirty="0"/>
              <a:t>  "100" = "c"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print5 = {</a:t>
            </a:r>
          </a:p>
          <a:p>
            <a:r>
              <a:rPr lang="en-US" sz="1200" dirty="0"/>
              <a:t>  "a-1" = {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valueOfK</a:t>
            </a:r>
            <a:r>
              <a:rPr lang="en-US" sz="1200" dirty="0"/>
              <a:t>" = "a"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valueOfV</a:t>
            </a:r>
            <a:r>
              <a:rPr lang="en-US" sz="1200" dirty="0"/>
              <a:t>" = "1"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"b-10" = {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valueOfK</a:t>
            </a:r>
            <a:r>
              <a:rPr lang="en-US" sz="1200" dirty="0"/>
              <a:t>" = "b"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valueOfV</a:t>
            </a:r>
            <a:r>
              <a:rPr lang="en-US" sz="1200" dirty="0"/>
              <a:t>" = "10"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"c-100" = {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valueOfK</a:t>
            </a:r>
            <a:r>
              <a:rPr lang="en-US" sz="1200" dirty="0"/>
              <a:t>" = "c"</a:t>
            </a:r>
          </a:p>
          <a:p>
            <a:r>
              <a:rPr lang="en-US" sz="1200" dirty="0"/>
              <a:t>    "</a:t>
            </a:r>
            <a:r>
              <a:rPr lang="en-US" sz="1200" dirty="0" err="1"/>
              <a:t>valueOfV</a:t>
            </a:r>
            <a:r>
              <a:rPr lang="en-US" sz="1200" dirty="0"/>
              <a:t>" = "100"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}</a:t>
            </a:r>
            <a:endParaRPr lang="pt-BR" sz="1200" dirty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1BF06B8-8E86-4A3A-989A-0A061402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08740"/>
            <a:ext cx="1086592" cy="418489"/>
          </a:xfrm>
        </p:spPr>
        <p:txBody>
          <a:bodyPr>
            <a:normAutofit/>
          </a:bodyPr>
          <a:lstStyle/>
          <a:p>
            <a:r>
              <a:rPr lang="en-US" sz="1800" dirty="0"/>
              <a:t>Ex: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931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3880B-E083-4E60-ABCC-D273FD403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229029"/>
            <a:ext cx="8361229" cy="2098226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Terraform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Debugger - Lista</a:t>
            </a:r>
            <a:endParaRPr lang="pt-B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461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3373321" y="1604725"/>
            <a:ext cx="438126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locals {</a:t>
            </a:r>
          </a:p>
          <a:p>
            <a:r>
              <a:rPr lang="en-US" sz="2000" dirty="0"/>
              <a:t>  array = [ 1, 10, 100, 1000 ]</a:t>
            </a:r>
          </a:p>
          <a:p>
            <a:r>
              <a:rPr lang="en-US" sz="2000" dirty="0"/>
              <a:t>  result = [ for k in </a:t>
            </a:r>
            <a:r>
              <a:rPr lang="en-US" sz="2000" dirty="0" err="1"/>
              <a:t>local.array</a:t>
            </a:r>
            <a:r>
              <a:rPr lang="en-US" sz="2000" dirty="0"/>
              <a:t> : k*k ]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Lista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1BF06B8-8E86-4A3A-989A-0A061402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08740"/>
            <a:ext cx="1086592" cy="418489"/>
          </a:xfrm>
        </p:spPr>
        <p:txBody>
          <a:bodyPr>
            <a:normAutofit/>
          </a:bodyPr>
          <a:lstStyle/>
          <a:p>
            <a:r>
              <a:rPr lang="en-US" sz="1800" dirty="0"/>
              <a:t>Ex: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6E918D-91F0-403A-8B68-C769BF436408}"/>
              </a:ext>
            </a:extLst>
          </p:cNvPr>
          <p:cNvSpPr txBox="1"/>
          <p:nvPr/>
        </p:nvSpPr>
        <p:spPr>
          <a:xfrm>
            <a:off x="5130869" y="4818365"/>
            <a:ext cx="438126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array = [ 1, 10, 100, 1000 ]</a:t>
            </a:r>
          </a:p>
          <a:p>
            <a:r>
              <a:rPr lang="en-US" sz="2000" dirty="0"/>
              <a:t>k = null</a:t>
            </a:r>
          </a:p>
          <a:p>
            <a:r>
              <a:rPr lang="en-US" sz="2000" dirty="0"/>
              <a:t>return = -/-</a:t>
            </a:r>
          </a:p>
          <a:p>
            <a:r>
              <a:rPr lang="en-US" sz="2000" dirty="0"/>
              <a:t>result = [ ]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A4BC81-1F31-4561-A9BA-925A20DCEBAD}"/>
              </a:ext>
            </a:extLst>
          </p:cNvPr>
          <p:cNvSpPr txBox="1">
            <a:spLocks/>
          </p:cNvSpPr>
          <p:nvPr/>
        </p:nvSpPr>
        <p:spPr>
          <a:xfrm>
            <a:off x="1488374" y="3911211"/>
            <a:ext cx="9601200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-/-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439FF3A-D1CC-40E9-9CDA-E302763F47F7}"/>
              </a:ext>
            </a:extLst>
          </p:cNvPr>
          <p:cNvSpPr txBox="1">
            <a:spLocks/>
          </p:cNvSpPr>
          <p:nvPr/>
        </p:nvSpPr>
        <p:spPr>
          <a:xfrm>
            <a:off x="1488373" y="5105607"/>
            <a:ext cx="3166753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745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3373321" y="1604725"/>
            <a:ext cx="438126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locals {</a:t>
            </a:r>
          </a:p>
          <a:p>
            <a:r>
              <a:rPr lang="en-US" sz="2000" dirty="0"/>
              <a:t>  array = [ 1, 10, 100, 1000 ]</a:t>
            </a:r>
          </a:p>
          <a:p>
            <a:r>
              <a:rPr lang="en-US" sz="2000" dirty="0"/>
              <a:t>  result = [ for k in </a:t>
            </a:r>
            <a:r>
              <a:rPr lang="en-US" sz="2000" dirty="0" err="1"/>
              <a:t>local.array</a:t>
            </a:r>
            <a:r>
              <a:rPr lang="en-US" sz="2000" dirty="0"/>
              <a:t> : k*k ]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Lista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1BF06B8-8E86-4A3A-989A-0A061402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08740"/>
            <a:ext cx="1086592" cy="418489"/>
          </a:xfrm>
        </p:spPr>
        <p:txBody>
          <a:bodyPr>
            <a:normAutofit/>
          </a:bodyPr>
          <a:lstStyle/>
          <a:p>
            <a:r>
              <a:rPr lang="en-US" sz="1800" dirty="0"/>
              <a:t>Ex: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6E918D-91F0-403A-8B68-C769BF436408}"/>
              </a:ext>
            </a:extLst>
          </p:cNvPr>
          <p:cNvSpPr txBox="1"/>
          <p:nvPr/>
        </p:nvSpPr>
        <p:spPr>
          <a:xfrm>
            <a:off x="5130869" y="4818365"/>
            <a:ext cx="438126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array = [ 1, 10, 100, 1000 ]</a:t>
            </a:r>
          </a:p>
          <a:p>
            <a:r>
              <a:rPr lang="en-US" sz="2000" dirty="0"/>
              <a:t>k = 1</a:t>
            </a:r>
          </a:p>
          <a:p>
            <a:r>
              <a:rPr lang="en-US" sz="2000" dirty="0"/>
              <a:t>return = 1*1 </a:t>
            </a:r>
          </a:p>
          <a:p>
            <a:r>
              <a:rPr lang="en-US" sz="2000" dirty="0"/>
              <a:t>result = [ 1 ]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A4BC81-1F31-4561-A9BA-925A20DCEBAD}"/>
              </a:ext>
            </a:extLst>
          </p:cNvPr>
          <p:cNvSpPr txBox="1">
            <a:spLocks/>
          </p:cNvSpPr>
          <p:nvPr/>
        </p:nvSpPr>
        <p:spPr>
          <a:xfrm>
            <a:off x="1488374" y="3911211"/>
            <a:ext cx="9601200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0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439FF3A-D1CC-40E9-9CDA-E302763F47F7}"/>
              </a:ext>
            </a:extLst>
          </p:cNvPr>
          <p:cNvSpPr txBox="1">
            <a:spLocks/>
          </p:cNvSpPr>
          <p:nvPr/>
        </p:nvSpPr>
        <p:spPr>
          <a:xfrm>
            <a:off x="1488373" y="5105607"/>
            <a:ext cx="3166753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693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3373321" y="1604725"/>
            <a:ext cx="438126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locals {</a:t>
            </a:r>
          </a:p>
          <a:p>
            <a:r>
              <a:rPr lang="en-US" sz="2000" dirty="0"/>
              <a:t>  array = [ 1, 10, 100, 1000 ]</a:t>
            </a:r>
          </a:p>
          <a:p>
            <a:r>
              <a:rPr lang="en-US" sz="2000" dirty="0"/>
              <a:t>  result = [ for k in </a:t>
            </a:r>
            <a:r>
              <a:rPr lang="en-US" sz="2000" dirty="0" err="1"/>
              <a:t>local.array</a:t>
            </a:r>
            <a:r>
              <a:rPr lang="en-US" sz="2000" dirty="0"/>
              <a:t> : k*k ]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Lista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1BF06B8-8E86-4A3A-989A-0A061402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08740"/>
            <a:ext cx="1086592" cy="418489"/>
          </a:xfrm>
        </p:spPr>
        <p:txBody>
          <a:bodyPr>
            <a:normAutofit/>
          </a:bodyPr>
          <a:lstStyle/>
          <a:p>
            <a:r>
              <a:rPr lang="en-US" sz="1800" dirty="0"/>
              <a:t>Ex: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6E918D-91F0-403A-8B68-C769BF436408}"/>
              </a:ext>
            </a:extLst>
          </p:cNvPr>
          <p:cNvSpPr txBox="1"/>
          <p:nvPr/>
        </p:nvSpPr>
        <p:spPr>
          <a:xfrm>
            <a:off x="5130869" y="4818365"/>
            <a:ext cx="438126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array = [ 1, 10, 100, 1000 ]</a:t>
            </a:r>
          </a:p>
          <a:p>
            <a:r>
              <a:rPr lang="en-US" sz="2000" dirty="0"/>
              <a:t>k = 10</a:t>
            </a:r>
          </a:p>
          <a:p>
            <a:r>
              <a:rPr lang="en-US" sz="2000" dirty="0"/>
              <a:t>return = 10*10 </a:t>
            </a:r>
          </a:p>
          <a:p>
            <a:r>
              <a:rPr lang="en-US" sz="2000" dirty="0"/>
              <a:t>result = [ 1, 100 ]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A4BC81-1F31-4561-A9BA-925A20DCEBAD}"/>
              </a:ext>
            </a:extLst>
          </p:cNvPr>
          <p:cNvSpPr txBox="1">
            <a:spLocks/>
          </p:cNvSpPr>
          <p:nvPr/>
        </p:nvSpPr>
        <p:spPr>
          <a:xfrm>
            <a:off x="1488374" y="3911211"/>
            <a:ext cx="9601200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1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439FF3A-D1CC-40E9-9CDA-E302763F47F7}"/>
              </a:ext>
            </a:extLst>
          </p:cNvPr>
          <p:cNvSpPr txBox="1">
            <a:spLocks/>
          </p:cNvSpPr>
          <p:nvPr/>
        </p:nvSpPr>
        <p:spPr>
          <a:xfrm>
            <a:off x="1488373" y="5105607"/>
            <a:ext cx="3166753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58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928A9-8B74-4AC3-A8C9-E2E39A6A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For - Expression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FECAFB-2797-42E9-A956-59B7F15E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5497"/>
            <a:ext cx="9601200" cy="83526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expressão</a:t>
            </a:r>
            <a:r>
              <a:rPr lang="en-US" dirty="0"/>
              <a:t> “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rgbClr val="7030A0"/>
                </a:solidFill>
              </a:rPr>
              <a:t>” </a:t>
            </a:r>
            <a:r>
              <a:rPr lang="en-US" dirty="0">
                <a:solidFill>
                  <a:schemeClr val="tx1"/>
                </a:solidFill>
              </a:rPr>
              <a:t>é </a:t>
            </a:r>
            <a:r>
              <a:rPr lang="en-US" dirty="0" err="1">
                <a:solidFill>
                  <a:schemeClr val="tx1"/>
                </a:solidFill>
              </a:rPr>
              <a:t>utilizada</a:t>
            </a:r>
            <a:r>
              <a:rPr lang="en-US" dirty="0">
                <a:solidFill>
                  <a:schemeClr val="tx1"/>
                </a:solidFill>
              </a:rPr>
              <a:t> para </a:t>
            </a:r>
            <a:r>
              <a:rPr lang="en-US" dirty="0" err="1">
                <a:solidFill>
                  <a:schemeClr val="tx1"/>
                </a:solidFill>
              </a:rPr>
              <a:t>criar</a:t>
            </a:r>
            <a:r>
              <a:rPr lang="en-US" dirty="0">
                <a:solidFill>
                  <a:schemeClr val="tx1"/>
                </a:solidFill>
              </a:rPr>
              <a:t> um </a:t>
            </a:r>
            <a:r>
              <a:rPr lang="en-US" dirty="0" err="1">
                <a:solidFill>
                  <a:schemeClr val="tx1"/>
                </a:solidFill>
              </a:rPr>
              <a:t>tipo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complexo</a:t>
            </a:r>
            <a:r>
              <a:rPr lang="en-US" dirty="0">
                <a:solidFill>
                  <a:schemeClr val="tx1"/>
                </a:solidFill>
              </a:rPr>
              <a:t> ( </a:t>
            </a:r>
            <a:r>
              <a:rPr lang="en-US" dirty="0" err="1">
                <a:solidFill>
                  <a:schemeClr val="tx1"/>
                </a:solidFill>
              </a:rPr>
              <a:t>mapas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objetos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 err="1">
                <a:solidFill>
                  <a:schemeClr val="tx1"/>
                </a:solidFill>
              </a:rPr>
              <a:t>listas</a:t>
            </a:r>
            <a:r>
              <a:rPr lang="en-US" dirty="0">
                <a:solidFill>
                  <a:schemeClr val="tx1"/>
                </a:solidFill>
              </a:rPr>
              <a:t> ) </a:t>
            </a:r>
            <a:r>
              <a:rPr lang="en-US" dirty="0" err="1">
                <a:solidFill>
                  <a:schemeClr val="tx1"/>
                </a:solidFill>
              </a:rPr>
              <a:t>totalmente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NOVO </a:t>
            </a:r>
            <a:r>
              <a:rPr lang="en-US" dirty="0" err="1">
                <a:solidFill>
                  <a:schemeClr val="tx1"/>
                </a:solidFill>
              </a:rPr>
              <a:t>através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manipulação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uma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outra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variavél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complexa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8EB1E73-9F2D-4393-B055-66C4CF49F9CD}"/>
              </a:ext>
            </a:extLst>
          </p:cNvPr>
          <p:cNvSpPr txBox="1"/>
          <p:nvPr/>
        </p:nvSpPr>
        <p:spPr>
          <a:xfrm>
            <a:off x="1850048" y="2365132"/>
            <a:ext cx="8970352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600" dirty="0" err="1"/>
              <a:t>locals</a:t>
            </a:r>
            <a:r>
              <a:rPr lang="pt-BR" sz="1600" dirty="0"/>
              <a:t> {</a:t>
            </a:r>
          </a:p>
          <a:p>
            <a:r>
              <a:rPr lang="pt-BR" sz="1600" dirty="0"/>
              <a:t>  </a:t>
            </a:r>
            <a:r>
              <a:rPr lang="pt-BR" sz="1600" dirty="0" err="1"/>
              <a:t>array</a:t>
            </a:r>
            <a:r>
              <a:rPr lang="pt-BR" sz="1600" dirty="0"/>
              <a:t> = [ "a", "b", "c", "d" ]</a:t>
            </a:r>
          </a:p>
          <a:p>
            <a:r>
              <a:rPr lang="pt-BR" sz="1600" dirty="0"/>
              <a:t>  </a:t>
            </a:r>
            <a:r>
              <a:rPr lang="pt-BR" sz="1600" dirty="0" err="1"/>
              <a:t>new_array</a:t>
            </a:r>
            <a:r>
              <a:rPr lang="pt-BR" sz="1600" dirty="0"/>
              <a:t> = [ for e in </a:t>
            </a:r>
            <a:r>
              <a:rPr lang="pt-BR" sz="1600" dirty="0" err="1"/>
              <a:t>local.array</a:t>
            </a:r>
            <a:r>
              <a:rPr lang="pt-BR" sz="1600" dirty="0"/>
              <a:t> : </a:t>
            </a:r>
            <a:r>
              <a:rPr lang="pt-BR" sz="1600" dirty="0" err="1"/>
              <a:t>upper</a:t>
            </a:r>
            <a:r>
              <a:rPr lang="pt-BR" sz="1600" dirty="0"/>
              <a:t>(e) ]</a:t>
            </a:r>
          </a:p>
          <a:p>
            <a:r>
              <a:rPr lang="pt-BR" sz="1600" dirty="0"/>
              <a:t>}</a:t>
            </a:r>
          </a:p>
          <a:p>
            <a:endParaRPr lang="pt-BR" sz="1600" dirty="0"/>
          </a:p>
          <a:p>
            <a:r>
              <a:rPr lang="pt-BR" sz="1600" dirty="0"/>
              <a:t>output "print" {</a:t>
            </a:r>
          </a:p>
          <a:p>
            <a:r>
              <a:rPr lang="pt-BR" sz="1600" dirty="0"/>
              <a:t>  </a:t>
            </a:r>
            <a:r>
              <a:rPr lang="pt-BR" sz="1600" dirty="0" err="1"/>
              <a:t>value</a:t>
            </a:r>
            <a:r>
              <a:rPr lang="pt-BR" sz="1600" dirty="0"/>
              <a:t> = </a:t>
            </a:r>
            <a:r>
              <a:rPr lang="pt-BR" sz="1600" dirty="0" err="1"/>
              <a:t>local.new_array</a:t>
            </a:r>
            <a:endParaRPr lang="pt-BR" sz="1600" dirty="0"/>
          </a:p>
          <a:p>
            <a:r>
              <a:rPr lang="pt-BR" sz="1600" dirty="0"/>
              <a:t>}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ED8ECD0-F8E1-411F-B187-CF089F0FC14C}"/>
              </a:ext>
            </a:extLst>
          </p:cNvPr>
          <p:cNvSpPr txBox="1"/>
          <p:nvPr/>
        </p:nvSpPr>
        <p:spPr>
          <a:xfrm>
            <a:off x="1850048" y="5249011"/>
            <a:ext cx="897035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600" dirty="0"/>
              <a:t>print = [ “A“, "B", "C", "D",]</a:t>
            </a:r>
          </a:p>
        </p:txBody>
      </p:sp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F4B997A8-8CC5-4982-9E1A-F98595FAB709}"/>
              </a:ext>
            </a:extLst>
          </p:cNvPr>
          <p:cNvSpPr txBox="1">
            <a:spLocks/>
          </p:cNvSpPr>
          <p:nvPr/>
        </p:nvSpPr>
        <p:spPr>
          <a:xfrm>
            <a:off x="1371600" y="4620668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Resultado</a:t>
            </a:r>
            <a:endParaRPr lang="en-US" dirty="0">
              <a:solidFill>
                <a:schemeClr val="tx1"/>
              </a:solidFill>
            </a:endParaRPr>
          </a:p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16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3373321" y="1604725"/>
            <a:ext cx="438126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locals {</a:t>
            </a:r>
          </a:p>
          <a:p>
            <a:r>
              <a:rPr lang="en-US" sz="2000" dirty="0"/>
              <a:t>  array = [ 1, 10, 100, 1000 ]</a:t>
            </a:r>
          </a:p>
          <a:p>
            <a:r>
              <a:rPr lang="en-US" sz="2000" dirty="0"/>
              <a:t>  result = [ for k in </a:t>
            </a:r>
            <a:r>
              <a:rPr lang="en-US" sz="2000" dirty="0" err="1"/>
              <a:t>local.array</a:t>
            </a:r>
            <a:r>
              <a:rPr lang="en-US" sz="2000" dirty="0"/>
              <a:t> : k*k ]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Lista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1BF06B8-8E86-4A3A-989A-0A061402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08740"/>
            <a:ext cx="1086592" cy="418489"/>
          </a:xfrm>
        </p:spPr>
        <p:txBody>
          <a:bodyPr>
            <a:normAutofit/>
          </a:bodyPr>
          <a:lstStyle/>
          <a:p>
            <a:r>
              <a:rPr lang="en-US" sz="1800" dirty="0"/>
              <a:t>Ex: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6E918D-91F0-403A-8B68-C769BF436408}"/>
              </a:ext>
            </a:extLst>
          </p:cNvPr>
          <p:cNvSpPr txBox="1"/>
          <p:nvPr/>
        </p:nvSpPr>
        <p:spPr>
          <a:xfrm>
            <a:off x="5130869" y="4818365"/>
            <a:ext cx="438126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array = [ 1, 10, 100, 1000 ]</a:t>
            </a:r>
          </a:p>
          <a:p>
            <a:r>
              <a:rPr lang="en-US" sz="2000" dirty="0"/>
              <a:t>k = 100</a:t>
            </a:r>
          </a:p>
          <a:p>
            <a:r>
              <a:rPr lang="en-US" sz="2000" dirty="0"/>
              <a:t>return = 100*100 </a:t>
            </a:r>
          </a:p>
          <a:p>
            <a:r>
              <a:rPr lang="en-US" sz="2000" dirty="0"/>
              <a:t>result = [ 1, 100, 10000 ]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A4BC81-1F31-4561-A9BA-925A20DCEBAD}"/>
              </a:ext>
            </a:extLst>
          </p:cNvPr>
          <p:cNvSpPr txBox="1">
            <a:spLocks/>
          </p:cNvSpPr>
          <p:nvPr/>
        </p:nvSpPr>
        <p:spPr>
          <a:xfrm>
            <a:off x="1488374" y="3911211"/>
            <a:ext cx="9601200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2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439FF3A-D1CC-40E9-9CDA-E302763F47F7}"/>
              </a:ext>
            </a:extLst>
          </p:cNvPr>
          <p:cNvSpPr txBox="1">
            <a:spLocks/>
          </p:cNvSpPr>
          <p:nvPr/>
        </p:nvSpPr>
        <p:spPr>
          <a:xfrm>
            <a:off x="1488373" y="5105607"/>
            <a:ext cx="3166753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02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3373321" y="1604725"/>
            <a:ext cx="438126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locals {</a:t>
            </a:r>
          </a:p>
          <a:p>
            <a:r>
              <a:rPr lang="en-US" sz="2000" dirty="0"/>
              <a:t>  array = [ 1, 10, 100, 1000 ]</a:t>
            </a:r>
          </a:p>
          <a:p>
            <a:r>
              <a:rPr lang="en-US" sz="2000" dirty="0"/>
              <a:t>  result = [ for k in </a:t>
            </a:r>
            <a:r>
              <a:rPr lang="en-US" sz="2000" dirty="0" err="1"/>
              <a:t>local.array</a:t>
            </a:r>
            <a:r>
              <a:rPr lang="en-US" sz="2000" dirty="0"/>
              <a:t> : k*k ]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Lista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1BF06B8-8E86-4A3A-989A-0A061402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08740"/>
            <a:ext cx="1086592" cy="418489"/>
          </a:xfrm>
        </p:spPr>
        <p:txBody>
          <a:bodyPr>
            <a:normAutofit/>
          </a:bodyPr>
          <a:lstStyle/>
          <a:p>
            <a:r>
              <a:rPr lang="en-US" sz="1800" dirty="0"/>
              <a:t>Ex: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6E918D-91F0-403A-8B68-C769BF436408}"/>
              </a:ext>
            </a:extLst>
          </p:cNvPr>
          <p:cNvSpPr txBox="1"/>
          <p:nvPr/>
        </p:nvSpPr>
        <p:spPr>
          <a:xfrm>
            <a:off x="5130869" y="4818365"/>
            <a:ext cx="438126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array = [ 1, 10, 100, 1000 ]</a:t>
            </a:r>
          </a:p>
          <a:p>
            <a:r>
              <a:rPr lang="en-US" sz="2000" dirty="0"/>
              <a:t>k = 1000</a:t>
            </a:r>
          </a:p>
          <a:p>
            <a:r>
              <a:rPr lang="en-US" sz="2000" dirty="0"/>
              <a:t>return = 1000*1000 </a:t>
            </a:r>
          </a:p>
          <a:p>
            <a:r>
              <a:rPr lang="en-US" sz="2000" dirty="0"/>
              <a:t>result = [ 1, 100, 10000, 1000000 ]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A4BC81-1F31-4561-A9BA-925A20DCEBAD}"/>
              </a:ext>
            </a:extLst>
          </p:cNvPr>
          <p:cNvSpPr txBox="1">
            <a:spLocks/>
          </p:cNvSpPr>
          <p:nvPr/>
        </p:nvSpPr>
        <p:spPr>
          <a:xfrm>
            <a:off x="1488374" y="3911211"/>
            <a:ext cx="9601200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3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439FF3A-D1CC-40E9-9CDA-E302763F47F7}"/>
              </a:ext>
            </a:extLst>
          </p:cNvPr>
          <p:cNvSpPr txBox="1">
            <a:spLocks/>
          </p:cNvSpPr>
          <p:nvPr/>
        </p:nvSpPr>
        <p:spPr>
          <a:xfrm>
            <a:off x="1488373" y="5105607"/>
            <a:ext cx="3166753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702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3373321" y="1604725"/>
            <a:ext cx="498690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locals {</a:t>
            </a:r>
          </a:p>
          <a:p>
            <a:r>
              <a:rPr lang="en-US" sz="2000" dirty="0"/>
              <a:t>  array = [ 1, 10, 100, 1000 ]</a:t>
            </a:r>
          </a:p>
          <a:p>
            <a:r>
              <a:rPr lang="en-US" sz="2000" dirty="0"/>
              <a:t>  result = [ for k in </a:t>
            </a:r>
            <a:r>
              <a:rPr lang="en-US" sz="2000" dirty="0" err="1"/>
              <a:t>local.array</a:t>
            </a:r>
            <a:r>
              <a:rPr lang="en-US" sz="2000" dirty="0"/>
              <a:t> : [ k*k ] ]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Lista – Case 2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1BF06B8-8E86-4A3A-989A-0A061402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08740"/>
            <a:ext cx="1086592" cy="418489"/>
          </a:xfrm>
        </p:spPr>
        <p:txBody>
          <a:bodyPr>
            <a:normAutofit/>
          </a:bodyPr>
          <a:lstStyle/>
          <a:p>
            <a:r>
              <a:rPr lang="en-US" sz="1800" dirty="0"/>
              <a:t>Ex: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6E918D-91F0-403A-8B68-C769BF436408}"/>
              </a:ext>
            </a:extLst>
          </p:cNvPr>
          <p:cNvSpPr txBox="1"/>
          <p:nvPr/>
        </p:nvSpPr>
        <p:spPr>
          <a:xfrm>
            <a:off x="5154620" y="3822114"/>
            <a:ext cx="4381266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array = [ 1, 10, 100, 1000 ]</a:t>
            </a:r>
          </a:p>
          <a:p>
            <a:r>
              <a:rPr lang="en-US" sz="2000" dirty="0"/>
              <a:t>k = null</a:t>
            </a:r>
          </a:p>
          <a:p>
            <a:r>
              <a:rPr lang="en-US" sz="2000" dirty="0"/>
              <a:t>return = -/-</a:t>
            </a:r>
          </a:p>
          <a:p>
            <a:r>
              <a:rPr lang="en-US" sz="2000" dirty="0"/>
              <a:t>result = [ ]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A4BC81-1F31-4561-A9BA-925A20DCEBAD}"/>
              </a:ext>
            </a:extLst>
          </p:cNvPr>
          <p:cNvSpPr txBox="1">
            <a:spLocks/>
          </p:cNvSpPr>
          <p:nvPr/>
        </p:nvSpPr>
        <p:spPr>
          <a:xfrm>
            <a:off x="1488374" y="3911211"/>
            <a:ext cx="9601200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-/-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439FF3A-D1CC-40E9-9CDA-E302763F47F7}"/>
              </a:ext>
            </a:extLst>
          </p:cNvPr>
          <p:cNvSpPr txBox="1">
            <a:spLocks/>
          </p:cNvSpPr>
          <p:nvPr/>
        </p:nvSpPr>
        <p:spPr>
          <a:xfrm>
            <a:off x="1488373" y="5105607"/>
            <a:ext cx="3166753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97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3373321" y="1604725"/>
            <a:ext cx="498690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locals {</a:t>
            </a:r>
          </a:p>
          <a:p>
            <a:r>
              <a:rPr lang="en-US" sz="2000" dirty="0"/>
              <a:t>  array = [ 1, 10, 100, 1000 ]</a:t>
            </a:r>
          </a:p>
          <a:p>
            <a:r>
              <a:rPr lang="en-US" sz="2000" dirty="0"/>
              <a:t>  result = [ for k in </a:t>
            </a:r>
            <a:r>
              <a:rPr lang="en-US" sz="2000" dirty="0" err="1"/>
              <a:t>local.array</a:t>
            </a:r>
            <a:r>
              <a:rPr lang="en-US" sz="2000" dirty="0"/>
              <a:t> : [ k*k ] ]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Lista – Case 2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1BF06B8-8E86-4A3A-989A-0A061402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08740"/>
            <a:ext cx="1086592" cy="418489"/>
          </a:xfrm>
        </p:spPr>
        <p:txBody>
          <a:bodyPr>
            <a:normAutofit/>
          </a:bodyPr>
          <a:lstStyle/>
          <a:p>
            <a:r>
              <a:rPr lang="en-US" sz="1800" dirty="0"/>
              <a:t>Ex: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6E918D-91F0-403A-8B68-C769BF436408}"/>
              </a:ext>
            </a:extLst>
          </p:cNvPr>
          <p:cNvSpPr txBox="1"/>
          <p:nvPr/>
        </p:nvSpPr>
        <p:spPr>
          <a:xfrm>
            <a:off x="5154620" y="3822114"/>
            <a:ext cx="4381266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array = [ 1, 10, 100, 1000 ]</a:t>
            </a:r>
          </a:p>
          <a:p>
            <a:r>
              <a:rPr lang="en-US" sz="2000" dirty="0"/>
              <a:t>k = 1</a:t>
            </a:r>
          </a:p>
          <a:p>
            <a:r>
              <a:rPr lang="en-US" sz="2000" dirty="0"/>
              <a:t>return = [1*1]</a:t>
            </a:r>
          </a:p>
          <a:p>
            <a:r>
              <a:rPr lang="en-US" sz="2000" dirty="0"/>
              <a:t>result = [ </a:t>
            </a:r>
          </a:p>
          <a:p>
            <a:r>
              <a:rPr lang="en-US" sz="2000" dirty="0"/>
              <a:t>  [1]</a:t>
            </a:r>
          </a:p>
          <a:p>
            <a:r>
              <a:rPr lang="en-US" sz="2000" dirty="0"/>
              <a:t>]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A4BC81-1F31-4561-A9BA-925A20DCEBAD}"/>
              </a:ext>
            </a:extLst>
          </p:cNvPr>
          <p:cNvSpPr txBox="1">
            <a:spLocks/>
          </p:cNvSpPr>
          <p:nvPr/>
        </p:nvSpPr>
        <p:spPr>
          <a:xfrm>
            <a:off x="1488374" y="3911211"/>
            <a:ext cx="9601200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0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439FF3A-D1CC-40E9-9CDA-E302763F47F7}"/>
              </a:ext>
            </a:extLst>
          </p:cNvPr>
          <p:cNvSpPr txBox="1">
            <a:spLocks/>
          </p:cNvSpPr>
          <p:nvPr/>
        </p:nvSpPr>
        <p:spPr>
          <a:xfrm>
            <a:off x="1488373" y="5105607"/>
            <a:ext cx="3166753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260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3373321" y="1604725"/>
            <a:ext cx="498690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locals {</a:t>
            </a:r>
          </a:p>
          <a:p>
            <a:r>
              <a:rPr lang="en-US" sz="2000" dirty="0"/>
              <a:t>  array = [ 1, 10, 100, 1000 ]</a:t>
            </a:r>
          </a:p>
          <a:p>
            <a:r>
              <a:rPr lang="en-US" sz="2000" dirty="0"/>
              <a:t>  result = [ for k in </a:t>
            </a:r>
            <a:r>
              <a:rPr lang="en-US" sz="2000" dirty="0" err="1"/>
              <a:t>local.array</a:t>
            </a:r>
            <a:r>
              <a:rPr lang="en-US" sz="2000" dirty="0"/>
              <a:t> : [ k*k ] ]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Lista – Case 2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1BF06B8-8E86-4A3A-989A-0A061402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08740"/>
            <a:ext cx="1086592" cy="418489"/>
          </a:xfrm>
        </p:spPr>
        <p:txBody>
          <a:bodyPr>
            <a:normAutofit/>
          </a:bodyPr>
          <a:lstStyle/>
          <a:p>
            <a:r>
              <a:rPr lang="en-US" sz="1800" dirty="0"/>
              <a:t>Ex: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6E918D-91F0-403A-8B68-C769BF436408}"/>
              </a:ext>
            </a:extLst>
          </p:cNvPr>
          <p:cNvSpPr txBox="1"/>
          <p:nvPr/>
        </p:nvSpPr>
        <p:spPr>
          <a:xfrm>
            <a:off x="5154620" y="3822114"/>
            <a:ext cx="4381266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array = [ 1, 10, 100, 1000 ]</a:t>
            </a:r>
          </a:p>
          <a:p>
            <a:r>
              <a:rPr lang="en-US" sz="2000" dirty="0"/>
              <a:t>k = 10</a:t>
            </a:r>
          </a:p>
          <a:p>
            <a:r>
              <a:rPr lang="en-US" sz="2000" dirty="0"/>
              <a:t>return = [10*10]</a:t>
            </a:r>
          </a:p>
          <a:p>
            <a:r>
              <a:rPr lang="en-US" sz="2000" dirty="0"/>
              <a:t>result = [ </a:t>
            </a:r>
          </a:p>
          <a:p>
            <a:r>
              <a:rPr lang="en-US" sz="2000" dirty="0"/>
              <a:t>  [1],</a:t>
            </a:r>
          </a:p>
          <a:p>
            <a:r>
              <a:rPr lang="en-US" sz="2000" dirty="0"/>
              <a:t>  [100]</a:t>
            </a:r>
          </a:p>
          <a:p>
            <a:r>
              <a:rPr lang="en-US" sz="2000" dirty="0"/>
              <a:t>]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A4BC81-1F31-4561-A9BA-925A20DCEBAD}"/>
              </a:ext>
            </a:extLst>
          </p:cNvPr>
          <p:cNvSpPr txBox="1">
            <a:spLocks/>
          </p:cNvSpPr>
          <p:nvPr/>
        </p:nvSpPr>
        <p:spPr>
          <a:xfrm>
            <a:off x="1488374" y="3911211"/>
            <a:ext cx="9601200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1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439FF3A-D1CC-40E9-9CDA-E302763F47F7}"/>
              </a:ext>
            </a:extLst>
          </p:cNvPr>
          <p:cNvSpPr txBox="1">
            <a:spLocks/>
          </p:cNvSpPr>
          <p:nvPr/>
        </p:nvSpPr>
        <p:spPr>
          <a:xfrm>
            <a:off x="1488373" y="5105607"/>
            <a:ext cx="3166753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623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3373321" y="1604725"/>
            <a:ext cx="498690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locals {</a:t>
            </a:r>
          </a:p>
          <a:p>
            <a:r>
              <a:rPr lang="en-US" sz="2000" dirty="0"/>
              <a:t>  array = [ 1, 10, 100, 1000 ]</a:t>
            </a:r>
          </a:p>
          <a:p>
            <a:r>
              <a:rPr lang="en-US" sz="2000" dirty="0"/>
              <a:t>  result = [ for k in </a:t>
            </a:r>
            <a:r>
              <a:rPr lang="en-US" sz="2000" dirty="0" err="1"/>
              <a:t>local.array</a:t>
            </a:r>
            <a:r>
              <a:rPr lang="en-US" sz="2000" dirty="0"/>
              <a:t> : [ k*k ] ]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Lista – Case 2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1BF06B8-8E86-4A3A-989A-0A061402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08740"/>
            <a:ext cx="1086592" cy="418489"/>
          </a:xfrm>
        </p:spPr>
        <p:txBody>
          <a:bodyPr>
            <a:normAutofit/>
          </a:bodyPr>
          <a:lstStyle/>
          <a:p>
            <a:r>
              <a:rPr lang="en-US" sz="1800" dirty="0"/>
              <a:t>Ex: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6E918D-91F0-403A-8B68-C769BF436408}"/>
              </a:ext>
            </a:extLst>
          </p:cNvPr>
          <p:cNvSpPr txBox="1"/>
          <p:nvPr/>
        </p:nvSpPr>
        <p:spPr>
          <a:xfrm>
            <a:off x="5154620" y="3822114"/>
            <a:ext cx="4381266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array = [ 1, 10, 100, 1000 ]</a:t>
            </a:r>
          </a:p>
          <a:p>
            <a:r>
              <a:rPr lang="en-US" sz="2000" dirty="0"/>
              <a:t>k = 100</a:t>
            </a:r>
          </a:p>
          <a:p>
            <a:r>
              <a:rPr lang="en-US" sz="2000" dirty="0"/>
              <a:t>return = [100*100]</a:t>
            </a:r>
          </a:p>
          <a:p>
            <a:r>
              <a:rPr lang="en-US" sz="2000" dirty="0"/>
              <a:t>result = [ </a:t>
            </a:r>
          </a:p>
          <a:p>
            <a:r>
              <a:rPr lang="en-US" sz="2000" dirty="0"/>
              <a:t>  [1],</a:t>
            </a:r>
          </a:p>
          <a:p>
            <a:r>
              <a:rPr lang="en-US" sz="2000" dirty="0"/>
              <a:t>  [100].</a:t>
            </a:r>
          </a:p>
          <a:p>
            <a:r>
              <a:rPr lang="en-US" sz="2000" dirty="0"/>
              <a:t>  [10000]</a:t>
            </a:r>
          </a:p>
          <a:p>
            <a:r>
              <a:rPr lang="en-US" sz="2000" dirty="0"/>
              <a:t>]</a:t>
            </a:r>
          </a:p>
          <a:p>
            <a:endParaRPr lang="en-US" sz="20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A4BC81-1F31-4561-A9BA-925A20DCEBAD}"/>
              </a:ext>
            </a:extLst>
          </p:cNvPr>
          <p:cNvSpPr txBox="1">
            <a:spLocks/>
          </p:cNvSpPr>
          <p:nvPr/>
        </p:nvSpPr>
        <p:spPr>
          <a:xfrm>
            <a:off x="1488374" y="3911211"/>
            <a:ext cx="9601200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2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439FF3A-D1CC-40E9-9CDA-E302763F47F7}"/>
              </a:ext>
            </a:extLst>
          </p:cNvPr>
          <p:cNvSpPr txBox="1">
            <a:spLocks/>
          </p:cNvSpPr>
          <p:nvPr/>
        </p:nvSpPr>
        <p:spPr>
          <a:xfrm>
            <a:off x="1488373" y="5105607"/>
            <a:ext cx="3166753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22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3373321" y="1604725"/>
            <a:ext cx="498690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locals {</a:t>
            </a:r>
          </a:p>
          <a:p>
            <a:r>
              <a:rPr lang="en-US" sz="2000" dirty="0"/>
              <a:t>  array = [ 1, 10, 100, 1000 ]</a:t>
            </a:r>
          </a:p>
          <a:p>
            <a:r>
              <a:rPr lang="en-US" sz="2000" dirty="0"/>
              <a:t>  result = [ for k in </a:t>
            </a:r>
            <a:r>
              <a:rPr lang="en-US" sz="2000" dirty="0" err="1"/>
              <a:t>local.array</a:t>
            </a:r>
            <a:r>
              <a:rPr lang="en-US" sz="2000" dirty="0"/>
              <a:t> : [ k*k ] ]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Lista – Case 2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1BF06B8-8E86-4A3A-989A-0A061402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08740"/>
            <a:ext cx="1086592" cy="418489"/>
          </a:xfrm>
        </p:spPr>
        <p:txBody>
          <a:bodyPr>
            <a:normAutofit/>
          </a:bodyPr>
          <a:lstStyle/>
          <a:p>
            <a:r>
              <a:rPr lang="en-US" sz="1800" dirty="0"/>
              <a:t>Ex: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6E918D-91F0-403A-8B68-C769BF436408}"/>
              </a:ext>
            </a:extLst>
          </p:cNvPr>
          <p:cNvSpPr txBox="1"/>
          <p:nvPr/>
        </p:nvSpPr>
        <p:spPr>
          <a:xfrm>
            <a:off x="5154620" y="3822114"/>
            <a:ext cx="4381266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array = [ 1, 10, 100, 1000 ]</a:t>
            </a:r>
          </a:p>
          <a:p>
            <a:r>
              <a:rPr lang="en-US" sz="2000" dirty="0"/>
              <a:t>k = 1000</a:t>
            </a:r>
          </a:p>
          <a:p>
            <a:r>
              <a:rPr lang="en-US" sz="2000" dirty="0"/>
              <a:t>return = [1000*1000]</a:t>
            </a:r>
          </a:p>
          <a:p>
            <a:r>
              <a:rPr lang="en-US" sz="2000" dirty="0"/>
              <a:t>result = [ </a:t>
            </a:r>
          </a:p>
          <a:p>
            <a:r>
              <a:rPr lang="en-US" sz="2000" dirty="0"/>
              <a:t>  [1],</a:t>
            </a:r>
          </a:p>
          <a:p>
            <a:r>
              <a:rPr lang="en-US" sz="2000" dirty="0"/>
              <a:t>  [100].</a:t>
            </a:r>
          </a:p>
          <a:p>
            <a:r>
              <a:rPr lang="en-US" sz="2000" dirty="0"/>
              <a:t>  [10000],</a:t>
            </a:r>
          </a:p>
          <a:p>
            <a:r>
              <a:rPr lang="en-US" sz="2000" dirty="0"/>
              <a:t>  [1000000]</a:t>
            </a:r>
          </a:p>
          <a:p>
            <a:r>
              <a:rPr lang="en-US" sz="2000" dirty="0"/>
              <a:t>]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A4BC81-1F31-4561-A9BA-925A20DCEBAD}"/>
              </a:ext>
            </a:extLst>
          </p:cNvPr>
          <p:cNvSpPr txBox="1">
            <a:spLocks/>
          </p:cNvSpPr>
          <p:nvPr/>
        </p:nvSpPr>
        <p:spPr>
          <a:xfrm>
            <a:off x="1488374" y="3911211"/>
            <a:ext cx="9601200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3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439FF3A-D1CC-40E9-9CDA-E302763F47F7}"/>
              </a:ext>
            </a:extLst>
          </p:cNvPr>
          <p:cNvSpPr txBox="1">
            <a:spLocks/>
          </p:cNvSpPr>
          <p:nvPr/>
        </p:nvSpPr>
        <p:spPr>
          <a:xfrm>
            <a:off x="1488373" y="5105607"/>
            <a:ext cx="3166753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427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3373320" y="1604725"/>
            <a:ext cx="5283791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locals {</a:t>
            </a:r>
          </a:p>
          <a:p>
            <a:r>
              <a:rPr lang="en-US" sz="2000" dirty="0"/>
              <a:t>  array = [ 1, 10, 100, 1000 ]</a:t>
            </a:r>
          </a:p>
          <a:p>
            <a:r>
              <a:rPr lang="en-US" sz="2000" dirty="0"/>
              <a:t>  result = [ for k in </a:t>
            </a:r>
            <a:r>
              <a:rPr lang="en-US" sz="2000" dirty="0" err="1"/>
              <a:t>local.array</a:t>
            </a:r>
            <a:r>
              <a:rPr lang="en-US" sz="2000" dirty="0"/>
              <a:t> : { math =  k*k } ]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Lista – Case 3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1BF06B8-8E86-4A3A-989A-0A061402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08740"/>
            <a:ext cx="1086592" cy="418489"/>
          </a:xfrm>
        </p:spPr>
        <p:txBody>
          <a:bodyPr>
            <a:normAutofit/>
          </a:bodyPr>
          <a:lstStyle/>
          <a:p>
            <a:r>
              <a:rPr lang="en-US" sz="1800" dirty="0"/>
              <a:t>Ex: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6E918D-91F0-403A-8B68-C769BF436408}"/>
              </a:ext>
            </a:extLst>
          </p:cNvPr>
          <p:cNvSpPr txBox="1"/>
          <p:nvPr/>
        </p:nvSpPr>
        <p:spPr>
          <a:xfrm>
            <a:off x="5154620" y="3822114"/>
            <a:ext cx="4381266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array = [ 1, 10, 100, 1000 ]</a:t>
            </a:r>
          </a:p>
          <a:p>
            <a:r>
              <a:rPr lang="en-US" sz="2000" dirty="0"/>
              <a:t>k = null</a:t>
            </a:r>
          </a:p>
          <a:p>
            <a:r>
              <a:rPr lang="en-US" sz="2000" dirty="0"/>
              <a:t>return = -/-</a:t>
            </a:r>
          </a:p>
          <a:p>
            <a:r>
              <a:rPr lang="en-US" sz="2000" dirty="0"/>
              <a:t>result = [ ]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A4BC81-1F31-4561-A9BA-925A20DCEBAD}"/>
              </a:ext>
            </a:extLst>
          </p:cNvPr>
          <p:cNvSpPr txBox="1">
            <a:spLocks/>
          </p:cNvSpPr>
          <p:nvPr/>
        </p:nvSpPr>
        <p:spPr>
          <a:xfrm>
            <a:off x="1488374" y="3911211"/>
            <a:ext cx="9601200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-/-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439FF3A-D1CC-40E9-9CDA-E302763F47F7}"/>
              </a:ext>
            </a:extLst>
          </p:cNvPr>
          <p:cNvSpPr txBox="1">
            <a:spLocks/>
          </p:cNvSpPr>
          <p:nvPr/>
        </p:nvSpPr>
        <p:spPr>
          <a:xfrm>
            <a:off x="1488373" y="5105607"/>
            <a:ext cx="3166753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013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3373320" y="1604725"/>
            <a:ext cx="5283791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locals {</a:t>
            </a:r>
          </a:p>
          <a:p>
            <a:r>
              <a:rPr lang="en-US" sz="2000" dirty="0"/>
              <a:t>  array = [ 1, 10, 100, 1000 ]</a:t>
            </a:r>
          </a:p>
          <a:p>
            <a:r>
              <a:rPr lang="en-US" sz="2000" dirty="0"/>
              <a:t>  result = [ for k in </a:t>
            </a:r>
            <a:r>
              <a:rPr lang="en-US" sz="2000" dirty="0" err="1"/>
              <a:t>local.array</a:t>
            </a:r>
            <a:r>
              <a:rPr lang="en-US" sz="2000" dirty="0"/>
              <a:t> : { math =  k*k } ]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Lista – Case 3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1BF06B8-8E86-4A3A-989A-0A061402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08740"/>
            <a:ext cx="1086592" cy="418489"/>
          </a:xfrm>
        </p:spPr>
        <p:txBody>
          <a:bodyPr>
            <a:normAutofit/>
          </a:bodyPr>
          <a:lstStyle/>
          <a:p>
            <a:r>
              <a:rPr lang="en-US" sz="1800" dirty="0"/>
              <a:t>Ex: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6E918D-91F0-403A-8B68-C769BF436408}"/>
              </a:ext>
            </a:extLst>
          </p:cNvPr>
          <p:cNvSpPr txBox="1"/>
          <p:nvPr/>
        </p:nvSpPr>
        <p:spPr>
          <a:xfrm>
            <a:off x="5154620" y="3822114"/>
            <a:ext cx="4381266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array = [ 1, 10, 100, 1000 ]</a:t>
            </a:r>
          </a:p>
          <a:p>
            <a:r>
              <a:rPr lang="en-US" sz="2000" dirty="0"/>
              <a:t>k = 1</a:t>
            </a:r>
          </a:p>
          <a:p>
            <a:r>
              <a:rPr lang="en-US" sz="2000" dirty="0"/>
              <a:t>return = { math = 1*1 }</a:t>
            </a:r>
          </a:p>
          <a:p>
            <a:r>
              <a:rPr lang="en-US" sz="2000" dirty="0"/>
              <a:t>result = [ </a:t>
            </a:r>
          </a:p>
          <a:p>
            <a:r>
              <a:rPr lang="en-US" sz="2000" dirty="0"/>
              <a:t>  { math = 1 }</a:t>
            </a:r>
          </a:p>
          <a:p>
            <a:r>
              <a:rPr lang="en-US" sz="2000" dirty="0"/>
              <a:t>]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A4BC81-1F31-4561-A9BA-925A20DCEBAD}"/>
              </a:ext>
            </a:extLst>
          </p:cNvPr>
          <p:cNvSpPr txBox="1">
            <a:spLocks/>
          </p:cNvSpPr>
          <p:nvPr/>
        </p:nvSpPr>
        <p:spPr>
          <a:xfrm>
            <a:off x="1488374" y="3911211"/>
            <a:ext cx="9601200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0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439FF3A-D1CC-40E9-9CDA-E302763F47F7}"/>
              </a:ext>
            </a:extLst>
          </p:cNvPr>
          <p:cNvSpPr txBox="1">
            <a:spLocks/>
          </p:cNvSpPr>
          <p:nvPr/>
        </p:nvSpPr>
        <p:spPr>
          <a:xfrm>
            <a:off x="1488373" y="5105607"/>
            <a:ext cx="3166753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760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3373320" y="1604725"/>
            <a:ext cx="5283791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locals {</a:t>
            </a:r>
          </a:p>
          <a:p>
            <a:r>
              <a:rPr lang="en-US" sz="2000" dirty="0"/>
              <a:t>  array = [ 1, 10, 100, 1000 ]</a:t>
            </a:r>
          </a:p>
          <a:p>
            <a:r>
              <a:rPr lang="en-US" sz="2000" dirty="0"/>
              <a:t>  result = [ for k in </a:t>
            </a:r>
            <a:r>
              <a:rPr lang="en-US" sz="2000" dirty="0" err="1"/>
              <a:t>local.array</a:t>
            </a:r>
            <a:r>
              <a:rPr lang="en-US" sz="2000" dirty="0"/>
              <a:t> : { math =  k*k } ]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Lista – Case 3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1BF06B8-8E86-4A3A-989A-0A061402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08740"/>
            <a:ext cx="1086592" cy="418489"/>
          </a:xfrm>
        </p:spPr>
        <p:txBody>
          <a:bodyPr>
            <a:normAutofit/>
          </a:bodyPr>
          <a:lstStyle/>
          <a:p>
            <a:r>
              <a:rPr lang="en-US" sz="1800" dirty="0"/>
              <a:t>Ex: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6E918D-91F0-403A-8B68-C769BF436408}"/>
              </a:ext>
            </a:extLst>
          </p:cNvPr>
          <p:cNvSpPr txBox="1"/>
          <p:nvPr/>
        </p:nvSpPr>
        <p:spPr>
          <a:xfrm>
            <a:off x="5154620" y="3822114"/>
            <a:ext cx="4381266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array = [ 1, 10, 100, 1000 ]</a:t>
            </a:r>
          </a:p>
          <a:p>
            <a:r>
              <a:rPr lang="en-US" sz="2000" dirty="0"/>
              <a:t>k = 10</a:t>
            </a:r>
          </a:p>
          <a:p>
            <a:r>
              <a:rPr lang="en-US" sz="2000" dirty="0"/>
              <a:t>return = { math = 10*10 }</a:t>
            </a:r>
          </a:p>
          <a:p>
            <a:r>
              <a:rPr lang="en-US" sz="2000" dirty="0"/>
              <a:t>result = [ </a:t>
            </a:r>
          </a:p>
          <a:p>
            <a:r>
              <a:rPr lang="en-US" sz="2000" dirty="0"/>
              <a:t>  { math = 1 },</a:t>
            </a:r>
          </a:p>
          <a:p>
            <a:r>
              <a:rPr lang="en-US" sz="2000" dirty="0"/>
              <a:t>  { math = 100 }</a:t>
            </a:r>
          </a:p>
          <a:p>
            <a:r>
              <a:rPr lang="en-US" sz="2000" dirty="0"/>
              <a:t>]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A4BC81-1F31-4561-A9BA-925A20DCEBAD}"/>
              </a:ext>
            </a:extLst>
          </p:cNvPr>
          <p:cNvSpPr txBox="1">
            <a:spLocks/>
          </p:cNvSpPr>
          <p:nvPr/>
        </p:nvSpPr>
        <p:spPr>
          <a:xfrm>
            <a:off x="1488374" y="3911211"/>
            <a:ext cx="9601200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1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439FF3A-D1CC-40E9-9CDA-E302763F47F7}"/>
              </a:ext>
            </a:extLst>
          </p:cNvPr>
          <p:cNvSpPr txBox="1">
            <a:spLocks/>
          </p:cNvSpPr>
          <p:nvPr/>
        </p:nvSpPr>
        <p:spPr>
          <a:xfrm>
            <a:off x="1488373" y="5105607"/>
            <a:ext cx="3166753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6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928A9-8B74-4AC3-A8C9-E2E39A6A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For Anatomy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FECAFB-2797-42E9-A956-59B7F15E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5496"/>
            <a:ext cx="9838593" cy="1886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expressão</a:t>
            </a:r>
            <a:r>
              <a:rPr lang="en-US" dirty="0"/>
              <a:t> “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rgbClr val="7030A0"/>
                </a:solidFill>
              </a:rPr>
              <a:t>” </a:t>
            </a:r>
            <a:r>
              <a:rPr lang="en-US" dirty="0">
                <a:solidFill>
                  <a:schemeClr val="tx1"/>
                </a:solidFill>
              </a:rPr>
              <a:t>é </a:t>
            </a:r>
            <a:r>
              <a:rPr lang="en-US" dirty="0" err="1">
                <a:solidFill>
                  <a:schemeClr val="tx1"/>
                </a:solidFill>
              </a:rPr>
              <a:t>composta</a:t>
            </a:r>
            <a:r>
              <a:rPr lang="en-US" dirty="0">
                <a:solidFill>
                  <a:schemeClr val="tx1"/>
                </a:solidFill>
              </a:rPr>
              <a:t> por 4 </a:t>
            </a:r>
            <a:r>
              <a:rPr lang="en-US" dirty="0" err="1">
                <a:solidFill>
                  <a:schemeClr val="tx1"/>
                </a:solidFill>
              </a:rPr>
              <a:t>partes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principais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Tipo do </a:t>
            </a:r>
            <a:r>
              <a:rPr lang="en-US" dirty="0" err="1">
                <a:solidFill>
                  <a:schemeClr val="tx1"/>
                </a:solidFill>
              </a:rPr>
              <a:t>Retorno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Iterador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Entrada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Saída</a:t>
            </a:r>
            <a:endParaRPr lang="en-US" dirty="0">
              <a:solidFill>
                <a:schemeClr val="tx1"/>
              </a:solidFill>
            </a:endParaRPr>
          </a:p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F095B3D-8338-4FD3-AA3B-C3E462366B56}"/>
              </a:ext>
            </a:extLst>
          </p:cNvPr>
          <p:cNvSpPr txBox="1"/>
          <p:nvPr/>
        </p:nvSpPr>
        <p:spPr>
          <a:xfrm>
            <a:off x="2040548" y="4695042"/>
            <a:ext cx="897035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highlight>
                  <a:srgbClr val="FF00FF"/>
                </a:highlight>
              </a:rPr>
              <a:t>[ </a:t>
            </a:r>
            <a:r>
              <a:rPr lang="pt-BR" sz="2800" dirty="0"/>
              <a:t>for </a:t>
            </a:r>
            <a:r>
              <a:rPr lang="pt-BR" sz="2800" dirty="0">
                <a:highlight>
                  <a:srgbClr val="00FFFF"/>
                </a:highlight>
              </a:rPr>
              <a:t>e</a:t>
            </a:r>
            <a:r>
              <a:rPr lang="pt-BR" sz="2800" dirty="0"/>
              <a:t> in </a:t>
            </a:r>
            <a:r>
              <a:rPr lang="pt-BR" sz="2800" dirty="0" err="1">
                <a:highlight>
                  <a:srgbClr val="FFFF00"/>
                </a:highlight>
              </a:rPr>
              <a:t>local.array</a:t>
            </a:r>
            <a:r>
              <a:rPr lang="pt-BR" sz="2800" dirty="0"/>
              <a:t> : </a:t>
            </a:r>
            <a:r>
              <a:rPr lang="pt-BR" sz="2800" dirty="0" err="1">
                <a:highlight>
                  <a:srgbClr val="00FF00"/>
                </a:highlight>
              </a:rPr>
              <a:t>upper</a:t>
            </a:r>
            <a:r>
              <a:rPr lang="pt-BR" sz="2800" dirty="0">
                <a:highlight>
                  <a:srgbClr val="00FF00"/>
                </a:highlight>
              </a:rPr>
              <a:t>(e)</a:t>
            </a:r>
            <a:r>
              <a:rPr lang="pt-BR" sz="2800" dirty="0"/>
              <a:t> </a:t>
            </a:r>
            <a:r>
              <a:rPr lang="pt-BR" sz="2800" dirty="0">
                <a:highlight>
                  <a:srgbClr val="FF00FF"/>
                </a:highlight>
              </a:rPr>
              <a:t>] 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BD3E037-91DA-4B9C-B9D3-C006FBA1C24A}"/>
              </a:ext>
            </a:extLst>
          </p:cNvPr>
          <p:cNvCxnSpPr>
            <a:cxnSpLocks/>
          </p:cNvCxnSpPr>
          <p:nvPr/>
        </p:nvCxnSpPr>
        <p:spPr>
          <a:xfrm flipV="1">
            <a:off x="8757872" y="4009270"/>
            <a:ext cx="0" cy="87920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58EA55-6FF7-49D9-A092-1E3B5432DA45}"/>
              </a:ext>
            </a:extLst>
          </p:cNvPr>
          <p:cNvSpPr txBox="1"/>
          <p:nvPr/>
        </p:nvSpPr>
        <p:spPr>
          <a:xfrm>
            <a:off x="8663354" y="3639938"/>
            <a:ext cx="1718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Tipo do </a:t>
            </a:r>
            <a:r>
              <a:rPr lang="en-US" dirty="0" err="1"/>
              <a:t>Retorno</a:t>
            </a:r>
            <a:endParaRPr lang="pt-BR" dirty="0"/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68B1E61E-7554-437C-B11C-940963A0ABE8}"/>
              </a:ext>
            </a:extLst>
          </p:cNvPr>
          <p:cNvCxnSpPr>
            <a:endCxn id="13" idx="1"/>
          </p:cNvCxnSpPr>
          <p:nvPr/>
        </p:nvCxnSpPr>
        <p:spPr>
          <a:xfrm flipV="1">
            <a:off x="4284785" y="3824604"/>
            <a:ext cx="4378569" cy="870438"/>
          </a:xfrm>
          <a:prstGeom prst="bentConnector3">
            <a:avLst>
              <a:gd name="adj1" fmla="val 140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5CC6BFD1-B589-47CB-9A33-36624021D704}"/>
              </a:ext>
            </a:extLst>
          </p:cNvPr>
          <p:cNvCxnSpPr/>
          <p:nvPr/>
        </p:nvCxnSpPr>
        <p:spPr>
          <a:xfrm rot="10800000" flipV="1">
            <a:off x="4346332" y="5152241"/>
            <a:ext cx="1863969" cy="624254"/>
          </a:xfrm>
          <a:prstGeom prst="bentConnector3">
            <a:avLst>
              <a:gd name="adj1" fmla="val -94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7BCA31D-D8E5-4E74-8DEC-BA11F66AA04C}"/>
              </a:ext>
            </a:extLst>
          </p:cNvPr>
          <p:cNvSpPr txBox="1"/>
          <p:nvPr/>
        </p:nvSpPr>
        <p:spPr>
          <a:xfrm>
            <a:off x="3333884" y="559183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Entrada</a:t>
            </a:r>
            <a:endParaRPr lang="pt-BR" dirty="0"/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B1CDBF6B-600E-4D7B-A5F7-F7F1D2CCF370}"/>
              </a:ext>
            </a:extLst>
          </p:cNvPr>
          <p:cNvCxnSpPr/>
          <p:nvPr/>
        </p:nvCxnSpPr>
        <p:spPr>
          <a:xfrm flipV="1">
            <a:off x="4988169" y="4259823"/>
            <a:ext cx="1222131" cy="435219"/>
          </a:xfrm>
          <a:prstGeom prst="bentConnector3">
            <a:avLst>
              <a:gd name="adj1" fmla="val 36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3335109A-35A4-4F88-9282-0563C08C05A7}"/>
              </a:ext>
            </a:extLst>
          </p:cNvPr>
          <p:cNvSpPr txBox="1"/>
          <p:nvPr/>
        </p:nvSpPr>
        <p:spPr>
          <a:xfrm>
            <a:off x="6304818" y="4048711"/>
            <a:ext cx="94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Iterador</a:t>
            </a:r>
            <a:endParaRPr lang="pt-BR" dirty="0"/>
          </a:p>
        </p:txBody>
      </p: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7EFA44A8-B608-487E-8664-3EB37066DE12}"/>
              </a:ext>
            </a:extLst>
          </p:cNvPr>
          <p:cNvCxnSpPr>
            <a:cxnSpLocks/>
          </p:cNvCxnSpPr>
          <p:nvPr/>
        </p:nvCxnSpPr>
        <p:spPr>
          <a:xfrm>
            <a:off x="7880838" y="5218262"/>
            <a:ext cx="782516" cy="558234"/>
          </a:xfrm>
          <a:prstGeom prst="bentConnector3">
            <a:avLst>
              <a:gd name="adj1" fmla="val -50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B654712-BDF5-45DD-9F33-80584DDDE06C}"/>
              </a:ext>
            </a:extLst>
          </p:cNvPr>
          <p:cNvSpPr txBox="1"/>
          <p:nvPr/>
        </p:nvSpPr>
        <p:spPr>
          <a:xfrm>
            <a:off x="8663353" y="556108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5641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3373320" y="1604725"/>
            <a:ext cx="5283791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locals {</a:t>
            </a:r>
          </a:p>
          <a:p>
            <a:r>
              <a:rPr lang="en-US" sz="2000" dirty="0"/>
              <a:t>  array = [ 1, 10, 100, 1000 ]</a:t>
            </a:r>
          </a:p>
          <a:p>
            <a:r>
              <a:rPr lang="en-US" sz="2000" dirty="0"/>
              <a:t>  result = [ for k in </a:t>
            </a:r>
            <a:r>
              <a:rPr lang="en-US" sz="2000" dirty="0" err="1"/>
              <a:t>local.array</a:t>
            </a:r>
            <a:r>
              <a:rPr lang="en-US" sz="2000" dirty="0"/>
              <a:t> : { math =  k*k } ]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Lista – Case 3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1BF06B8-8E86-4A3A-989A-0A061402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08740"/>
            <a:ext cx="1086592" cy="418489"/>
          </a:xfrm>
        </p:spPr>
        <p:txBody>
          <a:bodyPr>
            <a:normAutofit/>
          </a:bodyPr>
          <a:lstStyle/>
          <a:p>
            <a:r>
              <a:rPr lang="en-US" sz="1800" dirty="0"/>
              <a:t>Ex: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6E918D-91F0-403A-8B68-C769BF436408}"/>
              </a:ext>
            </a:extLst>
          </p:cNvPr>
          <p:cNvSpPr txBox="1"/>
          <p:nvPr/>
        </p:nvSpPr>
        <p:spPr>
          <a:xfrm>
            <a:off x="5154620" y="3822114"/>
            <a:ext cx="4381266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array = [ 1, 10, 100, 1000 ]</a:t>
            </a:r>
          </a:p>
          <a:p>
            <a:r>
              <a:rPr lang="en-US" sz="2000" dirty="0"/>
              <a:t>k = 100</a:t>
            </a:r>
          </a:p>
          <a:p>
            <a:r>
              <a:rPr lang="en-US" sz="2000" dirty="0"/>
              <a:t>return = { math = 100*100 }</a:t>
            </a:r>
          </a:p>
          <a:p>
            <a:r>
              <a:rPr lang="en-US" sz="2000" dirty="0"/>
              <a:t>result = [ </a:t>
            </a:r>
          </a:p>
          <a:p>
            <a:r>
              <a:rPr lang="en-US" sz="2000" dirty="0"/>
              <a:t>  { math = 1 },</a:t>
            </a:r>
          </a:p>
          <a:p>
            <a:r>
              <a:rPr lang="en-US" sz="2000" dirty="0"/>
              <a:t>  { math = 100 },</a:t>
            </a:r>
          </a:p>
          <a:p>
            <a:r>
              <a:rPr lang="en-US" sz="2000" dirty="0"/>
              <a:t>  { math = 10000 },</a:t>
            </a:r>
          </a:p>
          <a:p>
            <a:r>
              <a:rPr lang="en-US" sz="2000" dirty="0"/>
              <a:t>]</a:t>
            </a:r>
          </a:p>
          <a:p>
            <a:endParaRPr lang="en-US" sz="20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A4BC81-1F31-4561-A9BA-925A20DCEBAD}"/>
              </a:ext>
            </a:extLst>
          </p:cNvPr>
          <p:cNvSpPr txBox="1">
            <a:spLocks/>
          </p:cNvSpPr>
          <p:nvPr/>
        </p:nvSpPr>
        <p:spPr>
          <a:xfrm>
            <a:off x="1488374" y="3911211"/>
            <a:ext cx="9601200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2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439FF3A-D1CC-40E9-9CDA-E302763F47F7}"/>
              </a:ext>
            </a:extLst>
          </p:cNvPr>
          <p:cNvSpPr txBox="1">
            <a:spLocks/>
          </p:cNvSpPr>
          <p:nvPr/>
        </p:nvSpPr>
        <p:spPr>
          <a:xfrm>
            <a:off x="1488373" y="5105607"/>
            <a:ext cx="3166753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881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3373320" y="1604725"/>
            <a:ext cx="5283791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locals {</a:t>
            </a:r>
          </a:p>
          <a:p>
            <a:r>
              <a:rPr lang="en-US" sz="2000" dirty="0"/>
              <a:t>  array = [ 1, 10, 100, 1000 ]</a:t>
            </a:r>
          </a:p>
          <a:p>
            <a:r>
              <a:rPr lang="en-US" sz="2000" dirty="0"/>
              <a:t>  result = [ for k in </a:t>
            </a:r>
            <a:r>
              <a:rPr lang="en-US" sz="2000" dirty="0" err="1"/>
              <a:t>local.array</a:t>
            </a:r>
            <a:r>
              <a:rPr lang="en-US" sz="2000" dirty="0"/>
              <a:t> : { math =  k*k } ]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Lista – Case 3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1BF06B8-8E86-4A3A-989A-0A061402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08740"/>
            <a:ext cx="1086592" cy="418489"/>
          </a:xfrm>
        </p:spPr>
        <p:txBody>
          <a:bodyPr>
            <a:normAutofit/>
          </a:bodyPr>
          <a:lstStyle/>
          <a:p>
            <a:r>
              <a:rPr lang="en-US" sz="1800" dirty="0"/>
              <a:t>Ex: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6E918D-91F0-403A-8B68-C769BF436408}"/>
              </a:ext>
            </a:extLst>
          </p:cNvPr>
          <p:cNvSpPr txBox="1"/>
          <p:nvPr/>
        </p:nvSpPr>
        <p:spPr>
          <a:xfrm>
            <a:off x="5154620" y="3822114"/>
            <a:ext cx="4381266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array = [ 1, 10, 100, 1000 ]</a:t>
            </a:r>
          </a:p>
          <a:p>
            <a:r>
              <a:rPr lang="en-US" sz="2000" dirty="0"/>
              <a:t>k = 1000</a:t>
            </a:r>
          </a:p>
          <a:p>
            <a:r>
              <a:rPr lang="en-US" sz="2000" dirty="0"/>
              <a:t>return = { math = 1000*1000 }</a:t>
            </a:r>
          </a:p>
          <a:p>
            <a:r>
              <a:rPr lang="en-US" sz="2000" dirty="0"/>
              <a:t>result = [ </a:t>
            </a:r>
          </a:p>
          <a:p>
            <a:r>
              <a:rPr lang="en-US" sz="2000" dirty="0"/>
              <a:t>  { math = 1 },</a:t>
            </a:r>
          </a:p>
          <a:p>
            <a:r>
              <a:rPr lang="en-US" sz="2000" dirty="0"/>
              <a:t>  { math = 100 },</a:t>
            </a:r>
          </a:p>
          <a:p>
            <a:r>
              <a:rPr lang="en-US" sz="2000" dirty="0"/>
              <a:t>  { math = 10000 },</a:t>
            </a:r>
          </a:p>
          <a:p>
            <a:r>
              <a:rPr lang="en-US" sz="2000" dirty="0"/>
              <a:t>  { math = 1000000 },</a:t>
            </a:r>
          </a:p>
          <a:p>
            <a:r>
              <a:rPr lang="en-US" sz="2000" dirty="0"/>
              <a:t>]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A4BC81-1F31-4561-A9BA-925A20DCEBAD}"/>
              </a:ext>
            </a:extLst>
          </p:cNvPr>
          <p:cNvSpPr txBox="1">
            <a:spLocks/>
          </p:cNvSpPr>
          <p:nvPr/>
        </p:nvSpPr>
        <p:spPr>
          <a:xfrm>
            <a:off x="1488374" y="3911211"/>
            <a:ext cx="9601200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3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439FF3A-D1CC-40E9-9CDA-E302763F47F7}"/>
              </a:ext>
            </a:extLst>
          </p:cNvPr>
          <p:cNvSpPr txBox="1">
            <a:spLocks/>
          </p:cNvSpPr>
          <p:nvPr/>
        </p:nvSpPr>
        <p:spPr>
          <a:xfrm>
            <a:off x="1488373" y="5105607"/>
            <a:ext cx="3166753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6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3454104" y="1047673"/>
            <a:ext cx="5283791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locals {</a:t>
            </a:r>
          </a:p>
          <a:p>
            <a:r>
              <a:rPr lang="en-US" sz="2000" dirty="0"/>
              <a:t>  map = {</a:t>
            </a:r>
          </a:p>
          <a:p>
            <a:r>
              <a:rPr lang="en-US" sz="2000" dirty="0"/>
              <a:t>    a = 1</a:t>
            </a:r>
          </a:p>
          <a:p>
            <a:r>
              <a:rPr lang="en-US" sz="2000" dirty="0"/>
              <a:t>    b = 10</a:t>
            </a:r>
          </a:p>
          <a:p>
            <a:r>
              <a:rPr lang="en-US" sz="2000" dirty="0"/>
              <a:t>    c = 100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  result = [ for </a:t>
            </a:r>
            <a:r>
              <a:rPr lang="en-US" sz="2000" dirty="0" err="1"/>
              <a:t>k,v</a:t>
            </a:r>
            <a:r>
              <a:rPr lang="en-US" sz="2000" dirty="0"/>
              <a:t> in </a:t>
            </a:r>
            <a:r>
              <a:rPr lang="en-US" sz="2000" dirty="0" err="1"/>
              <a:t>local.map</a:t>
            </a:r>
            <a:r>
              <a:rPr lang="en-US" sz="2000" dirty="0"/>
              <a:t> : v ]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Lista – Case 4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1BF06B8-8E86-4A3A-989A-0A061402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08740"/>
            <a:ext cx="1086592" cy="418489"/>
          </a:xfrm>
        </p:spPr>
        <p:txBody>
          <a:bodyPr>
            <a:normAutofit/>
          </a:bodyPr>
          <a:lstStyle/>
          <a:p>
            <a:r>
              <a:rPr lang="en-US" sz="1800" dirty="0"/>
              <a:t>Ex: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6E918D-91F0-403A-8B68-C769BF436408}"/>
              </a:ext>
            </a:extLst>
          </p:cNvPr>
          <p:cNvSpPr txBox="1"/>
          <p:nvPr/>
        </p:nvSpPr>
        <p:spPr>
          <a:xfrm>
            <a:off x="4353660" y="4129890"/>
            <a:ext cx="3870626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map = {</a:t>
            </a:r>
          </a:p>
          <a:p>
            <a:r>
              <a:rPr lang="en-US" sz="2000" dirty="0"/>
              <a:t>    a = 1</a:t>
            </a:r>
          </a:p>
          <a:p>
            <a:r>
              <a:rPr lang="en-US" sz="2000" dirty="0"/>
              <a:t>    b = 10</a:t>
            </a:r>
          </a:p>
          <a:p>
            <a:r>
              <a:rPr lang="en-US" sz="2000" dirty="0"/>
              <a:t>    c = 100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 err="1"/>
              <a:t>temp_keys</a:t>
            </a:r>
            <a:r>
              <a:rPr lang="en-US" sz="2000" dirty="0"/>
              <a:t> = -/-</a:t>
            </a:r>
          </a:p>
          <a:p>
            <a:r>
              <a:rPr lang="en-US" sz="2000" dirty="0" err="1"/>
              <a:t>temp_values</a:t>
            </a:r>
            <a:r>
              <a:rPr lang="en-US" sz="2000" dirty="0"/>
              <a:t> = -/-</a:t>
            </a:r>
          </a:p>
          <a:p>
            <a:endParaRPr lang="en-US" sz="20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A4BC81-1F31-4561-A9BA-925A20DCEBAD}"/>
              </a:ext>
            </a:extLst>
          </p:cNvPr>
          <p:cNvSpPr txBox="1">
            <a:spLocks/>
          </p:cNvSpPr>
          <p:nvPr/>
        </p:nvSpPr>
        <p:spPr>
          <a:xfrm>
            <a:off x="1488373" y="3911211"/>
            <a:ext cx="9601200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-/-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439FF3A-D1CC-40E9-9CDA-E302763F47F7}"/>
              </a:ext>
            </a:extLst>
          </p:cNvPr>
          <p:cNvSpPr txBox="1">
            <a:spLocks/>
          </p:cNvSpPr>
          <p:nvPr/>
        </p:nvSpPr>
        <p:spPr>
          <a:xfrm>
            <a:off x="1488373" y="5105607"/>
            <a:ext cx="3166753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5E03574-0012-4C68-A51C-FDD5656A95D1}"/>
              </a:ext>
            </a:extLst>
          </p:cNvPr>
          <p:cNvSpPr txBox="1"/>
          <p:nvPr/>
        </p:nvSpPr>
        <p:spPr>
          <a:xfrm>
            <a:off x="8249393" y="4129890"/>
            <a:ext cx="3848856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k = -/-</a:t>
            </a:r>
          </a:p>
          <a:p>
            <a:r>
              <a:rPr lang="en-US" sz="2000" dirty="0"/>
              <a:t>v = -/-</a:t>
            </a:r>
          </a:p>
          <a:p>
            <a:r>
              <a:rPr lang="en-US" sz="2000" dirty="0"/>
              <a:t>return = -/-</a:t>
            </a:r>
          </a:p>
          <a:p>
            <a:r>
              <a:rPr lang="en-US" sz="2000" dirty="0"/>
              <a:t>result = [ ]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6215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3454104" y="1047673"/>
            <a:ext cx="5283791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locals {</a:t>
            </a:r>
          </a:p>
          <a:p>
            <a:r>
              <a:rPr lang="en-US" sz="2000" dirty="0"/>
              <a:t>  map = {</a:t>
            </a:r>
          </a:p>
          <a:p>
            <a:r>
              <a:rPr lang="en-US" sz="2000" dirty="0"/>
              <a:t>    a = 1</a:t>
            </a:r>
          </a:p>
          <a:p>
            <a:r>
              <a:rPr lang="en-US" sz="2000" dirty="0"/>
              <a:t>    b = 10</a:t>
            </a:r>
          </a:p>
          <a:p>
            <a:r>
              <a:rPr lang="en-US" sz="2000" dirty="0"/>
              <a:t>    c = 100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  result = [ for </a:t>
            </a:r>
            <a:r>
              <a:rPr lang="en-US" sz="2000" dirty="0" err="1"/>
              <a:t>k,v</a:t>
            </a:r>
            <a:r>
              <a:rPr lang="en-US" sz="2000" dirty="0"/>
              <a:t> in </a:t>
            </a:r>
            <a:r>
              <a:rPr lang="en-US" sz="2000" dirty="0" err="1"/>
              <a:t>local.map</a:t>
            </a:r>
            <a:r>
              <a:rPr lang="en-US" sz="2000" dirty="0"/>
              <a:t> : ${v}-${k} ]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Lista – Case 4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1BF06B8-8E86-4A3A-989A-0A061402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08740"/>
            <a:ext cx="1086592" cy="418489"/>
          </a:xfrm>
        </p:spPr>
        <p:txBody>
          <a:bodyPr>
            <a:normAutofit/>
          </a:bodyPr>
          <a:lstStyle/>
          <a:p>
            <a:r>
              <a:rPr lang="en-US" sz="1800" dirty="0"/>
              <a:t>Ex: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6E918D-91F0-403A-8B68-C769BF436408}"/>
              </a:ext>
            </a:extLst>
          </p:cNvPr>
          <p:cNvSpPr txBox="1"/>
          <p:nvPr/>
        </p:nvSpPr>
        <p:spPr>
          <a:xfrm>
            <a:off x="4353660" y="4129890"/>
            <a:ext cx="3870626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map = {</a:t>
            </a:r>
          </a:p>
          <a:p>
            <a:r>
              <a:rPr lang="en-US" sz="2000" dirty="0"/>
              <a:t>    a = 1</a:t>
            </a:r>
          </a:p>
          <a:p>
            <a:r>
              <a:rPr lang="en-US" sz="2000" dirty="0"/>
              <a:t>    b = 10</a:t>
            </a:r>
          </a:p>
          <a:p>
            <a:r>
              <a:rPr lang="en-US" sz="2000" dirty="0"/>
              <a:t>    c = 100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 err="1"/>
              <a:t>temp_keys</a:t>
            </a:r>
            <a:r>
              <a:rPr lang="en-US" sz="2000" dirty="0"/>
              <a:t> = [ “a”, “b”, “c” ]</a:t>
            </a:r>
          </a:p>
          <a:p>
            <a:r>
              <a:rPr lang="en-US" sz="2000" dirty="0" err="1"/>
              <a:t>temp_values</a:t>
            </a:r>
            <a:r>
              <a:rPr lang="en-US" sz="2000" dirty="0"/>
              <a:t> = [ 1, 10, 100]</a:t>
            </a:r>
          </a:p>
          <a:p>
            <a:endParaRPr lang="en-US" sz="20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A4BC81-1F31-4561-A9BA-925A20DCEBAD}"/>
              </a:ext>
            </a:extLst>
          </p:cNvPr>
          <p:cNvSpPr txBox="1">
            <a:spLocks/>
          </p:cNvSpPr>
          <p:nvPr/>
        </p:nvSpPr>
        <p:spPr>
          <a:xfrm>
            <a:off x="1488373" y="3911211"/>
            <a:ext cx="9601200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0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439FF3A-D1CC-40E9-9CDA-E302763F47F7}"/>
              </a:ext>
            </a:extLst>
          </p:cNvPr>
          <p:cNvSpPr txBox="1">
            <a:spLocks/>
          </p:cNvSpPr>
          <p:nvPr/>
        </p:nvSpPr>
        <p:spPr>
          <a:xfrm>
            <a:off x="1488373" y="5105607"/>
            <a:ext cx="3166753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5E03574-0012-4C68-A51C-FDD5656A95D1}"/>
              </a:ext>
            </a:extLst>
          </p:cNvPr>
          <p:cNvSpPr txBox="1"/>
          <p:nvPr/>
        </p:nvSpPr>
        <p:spPr>
          <a:xfrm>
            <a:off x="8249393" y="4129890"/>
            <a:ext cx="3848856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k = “a”</a:t>
            </a:r>
          </a:p>
          <a:p>
            <a:r>
              <a:rPr lang="en-US" sz="2000" dirty="0"/>
              <a:t>v = 1</a:t>
            </a:r>
          </a:p>
          <a:p>
            <a:r>
              <a:rPr lang="en-US" sz="2000" dirty="0"/>
              <a:t>return = “1-a”</a:t>
            </a:r>
          </a:p>
          <a:p>
            <a:r>
              <a:rPr lang="en-US" sz="2000" dirty="0"/>
              <a:t>result = [ </a:t>
            </a:r>
          </a:p>
          <a:p>
            <a:r>
              <a:rPr lang="en-US" sz="2000" dirty="0"/>
              <a:t>  “1-a”</a:t>
            </a:r>
          </a:p>
          <a:p>
            <a:r>
              <a:rPr lang="en-US" sz="2000" dirty="0"/>
              <a:t> ]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6507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3454104" y="1047673"/>
            <a:ext cx="5283791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locals {</a:t>
            </a:r>
          </a:p>
          <a:p>
            <a:r>
              <a:rPr lang="en-US" sz="2000" dirty="0"/>
              <a:t>  map = {</a:t>
            </a:r>
          </a:p>
          <a:p>
            <a:r>
              <a:rPr lang="en-US" sz="2000" dirty="0"/>
              <a:t>    a = 1</a:t>
            </a:r>
          </a:p>
          <a:p>
            <a:r>
              <a:rPr lang="en-US" sz="2000" dirty="0"/>
              <a:t>    b = 10</a:t>
            </a:r>
          </a:p>
          <a:p>
            <a:r>
              <a:rPr lang="en-US" sz="2000" dirty="0"/>
              <a:t>    c = 100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  result = [ for </a:t>
            </a:r>
            <a:r>
              <a:rPr lang="en-US" sz="2000" dirty="0" err="1"/>
              <a:t>k,v</a:t>
            </a:r>
            <a:r>
              <a:rPr lang="en-US" sz="2000" dirty="0"/>
              <a:t> in </a:t>
            </a:r>
            <a:r>
              <a:rPr lang="en-US" sz="2000" dirty="0" err="1"/>
              <a:t>local.map</a:t>
            </a:r>
            <a:r>
              <a:rPr lang="en-US" sz="2000" dirty="0"/>
              <a:t> : ${v}-${k} ]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Lista – Case 4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1BF06B8-8E86-4A3A-989A-0A061402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08740"/>
            <a:ext cx="1086592" cy="418489"/>
          </a:xfrm>
        </p:spPr>
        <p:txBody>
          <a:bodyPr>
            <a:normAutofit/>
          </a:bodyPr>
          <a:lstStyle/>
          <a:p>
            <a:r>
              <a:rPr lang="en-US" sz="1800" dirty="0"/>
              <a:t>Ex: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6E918D-91F0-403A-8B68-C769BF436408}"/>
              </a:ext>
            </a:extLst>
          </p:cNvPr>
          <p:cNvSpPr txBox="1"/>
          <p:nvPr/>
        </p:nvSpPr>
        <p:spPr>
          <a:xfrm>
            <a:off x="4353660" y="4129890"/>
            <a:ext cx="3870626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map = {</a:t>
            </a:r>
          </a:p>
          <a:p>
            <a:r>
              <a:rPr lang="en-US" sz="2000" dirty="0"/>
              <a:t>    a = 1</a:t>
            </a:r>
          </a:p>
          <a:p>
            <a:r>
              <a:rPr lang="en-US" sz="2000" dirty="0"/>
              <a:t>    b = 10</a:t>
            </a:r>
          </a:p>
          <a:p>
            <a:r>
              <a:rPr lang="en-US" sz="2000" dirty="0"/>
              <a:t>    c = 100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 err="1"/>
              <a:t>temp_keys</a:t>
            </a:r>
            <a:r>
              <a:rPr lang="en-US" sz="2000" dirty="0"/>
              <a:t> = [ “a”, “b”, “c” ]</a:t>
            </a:r>
          </a:p>
          <a:p>
            <a:r>
              <a:rPr lang="en-US" sz="2000" dirty="0" err="1"/>
              <a:t>temp_values</a:t>
            </a:r>
            <a:r>
              <a:rPr lang="en-US" sz="2000" dirty="0"/>
              <a:t> = [ 1, 10, 100]</a:t>
            </a:r>
          </a:p>
          <a:p>
            <a:endParaRPr lang="en-US" sz="20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A4BC81-1F31-4561-A9BA-925A20DCEBAD}"/>
              </a:ext>
            </a:extLst>
          </p:cNvPr>
          <p:cNvSpPr txBox="1">
            <a:spLocks/>
          </p:cNvSpPr>
          <p:nvPr/>
        </p:nvSpPr>
        <p:spPr>
          <a:xfrm>
            <a:off x="1488373" y="3911211"/>
            <a:ext cx="9601200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1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439FF3A-D1CC-40E9-9CDA-E302763F47F7}"/>
              </a:ext>
            </a:extLst>
          </p:cNvPr>
          <p:cNvSpPr txBox="1">
            <a:spLocks/>
          </p:cNvSpPr>
          <p:nvPr/>
        </p:nvSpPr>
        <p:spPr>
          <a:xfrm>
            <a:off x="1488373" y="5105607"/>
            <a:ext cx="3166753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5E03574-0012-4C68-A51C-FDD5656A95D1}"/>
              </a:ext>
            </a:extLst>
          </p:cNvPr>
          <p:cNvSpPr txBox="1"/>
          <p:nvPr/>
        </p:nvSpPr>
        <p:spPr>
          <a:xfrm>
            <a:off x="8249393" y="4129890"/>
            <a:ext cx="3848856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k = “b”</a:t>
            </a:r>
          </a:p>
          <a:p>
            <a:r>
              <a:rPr lang="en-US" sz="2000" dirty="0"/>
              <a:t>v = 10</a:t>
            </a:r>
          </a:p>
          <a:p>
            <a:r>
              <a:rPr lang="en-US" sz="2000" dirty="0"/>
              <a:t>return = “10-b”</a:t>
            </a:r>
          </a:p>
          <a:p>
            <a:r>
              <a:rPr lang="en-US" sz="2000" dirty="0"/>
              <a:t>result = [ </a:t>
            </a:r>
          </a:p>
          <a:p>
            <a:r>
              <a:rPr lang="en-US" sz="2000" dirty="0"/>
              <a:t>  “1-a”,</a:t>
            </a:r>
          </a:p>
          <a:p>
            <a:r>
              <a:rPr lang="en-US" sz="2000" dirty="0"/>
              <a:t>  “10-b”.</a:t>
            </a:r>
          </a:p>
          <a:p>
            <a:r>
              <a:rPr lang="en-US" sz="2000" dirty="0"/>
              <a:t> ]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0629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3454104" y="1047673"/>
            <a:ext cx="5283791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locals {</a:t>
            </a:r>
          </a:p>
          <a:p>
            <a:r>
              <a:rPr lang="en-US" sz="2000" dirty="0"/>
              <a:t>  map = {</a:t>
            </a:r>
          </a:p>
          <a:p>
            <a:r>
              <a:rPr lang="en-US" sz="2000" dirty="0"/>
              <a:t>    a = 1</a:t>
            </a:r>
          </a:p>
          <a:p>
            <a:r>
              <a:rPr lang="en-US" sz="2000" dirty="0"/>
              <a:t>    b = 10</a:t>
            </a:r>
          </a:p>
          <a:p>
            <a:r>
              <a:rPr lang="en-US" sz="2000" dirty="0"/>
              <a:t>    c = 100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  result = [ for </a:t>
            </a:r>
            <a:r>
              <a:rPr lang="en-US" sz="2000" dirty="0" err="1"/>
              <a:t>k,v</a:t>
            </a:r>
            <a:r>
              <a:rPr lang="en-US" sz="2000" dirty="0"/>
              <a:t> in </a:t>
            </a:r>
            <a:r>
              <a:rPr lang="en-US" sz="2000" dirty="0" err="1"/>
              <a:t>local.map</a:t>
            </a:r>
            <a:r>
              <a:rPr lang="en-US" sz="2000" dirty="0"/>
              <a:t> : ${v}-${k} ]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Lista – Case 4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1BF06B8-8E86-4A3A-989A-0A061402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08740"/>
            <a:ext cx="1086592" cy="418489"/>
          </a:xfrm>
        </p:spPr>
        <p:txBody>
          <a:bodyPr>
            <a:normAutofit/>
          </a:bodyPr>
          <a:lstStyle/>
          <a:p>
            <a:r>
              <a:rPr lang="en-US" sz="1800" dirty="0"/>
              <a:t>Ex: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6E918D-91F0-403A-8B68-C769BF436408}"/>
              </a:ext>
            </a:extLst>
          </p:cNvPr>
          <p:cNvSpPr txBox="1"/>
          <p:nvPr/>
        </p:nvSpPr>
        <p:spPr>
          <a:xfrm>
            <a:off x="4353660" y="4129890"/>
            <a:ext cx="3870626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map = {</a:t>
            </a:r>
          </a:p>
          <a:p>
            <a:r>
              <a:rPr lang="en-US" sz="2000" dirty="0"/>
              <a:t>    a = 1</a:t>
            </a:r>
          </a:p>
          <a:p>
            <a:r>
              <a:rPr lang="en-US" sz="2000" dirty="0"/>
              <a:t>    b = 10</a:t>
            </a:r>
          </a:p>
          <a:p>
            <a:r>
              <a:rPr lang="en-US" sz="2000" dirty="0"/>
              <a:t>    c = 100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 err="1"/>
              <a:t>temp_keys</a:t>
            </a:r>
            <a:r>
              <a:rPr lang="en-US" sz="2000" dirty="0"/>
              <a:t> = [ “a”, “b”, “c” ]</a:t>
            </a:r>
          </a:p>
          <a:p>
            <a:r>
              <a:rPr lang="en-US" sz="2000" dirty="0" err="1"/>
              <a:t>temp_values</a:t>
            </a:r>
            <a:r>
              <a:rPr lang="en-US" sz="2000" dirty="0"/>
              <a:t> = [ 1, 10, 100]</a:t>
            </a:r>
          </a:p>
          <a:p>
            <a:endParaRPr lang="en-US" sz="20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A4BC81-1F31-4561-A9BA-925A20DCEBAD}"/>
              </a:ext>
            </a:extLst>
          </p:cNvPr>
          <p:cNvSpPr txBox="1">
            <a:spLocks/>
          </p:cNvSpPr>
          <p:nvPr/>
        </p:nvSpPr>
        <p:spPr>
          <a:xfrm>
            <a:off x="1488373" y="3911211"/>
            <a:ext cx="9601200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2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439FF3A-D1CC-40E9-9CDA-E302763F47F7}"/>
              </a:ext>
            </a:extLst>
          </p:cNvPr>
          <p:cNvSpPr txBox="1">
            <a:spLocks/>
          </p:cNvSpPr>
          <p:nvPr/>
        </p:nvSpPr>
        <p:spPr>
          <a:xfrm>
            <a:off x="1488373" y="5105607"/>
            <a:ext cx="3166753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5E03574-0012-4C68-A51C-FDD5656A95D1}"/>
              </a:ext>
            </a:extLst>
          </p:cNvPr>
          <p:cNvSpPr txBox="1"/>
          <p:nvPr/>
        </p:nvSpPr>
        <p:spPr>
          <a:xfrm>
            <a:off x="8249393" y="4129890"/>
            <a:ext cx="3848856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k = “c”</a:t>
            </a:r>
          </a:p>
          <a:p>
            <a:r>
              <a:rPr lang="en-US" sz="2000" dirty="0"/>
              <a:t>v = 100</a:t>
            </a:r>
          </a:p>
          <a:p>
            <a:r>
              <a:rPr lang="en-US" sz="2000" dirty="0"/>
              <a:t>return = “100-c”</a:t>
            </a:r>
          </a:p>
          <a:p>
            <a:r>
              <a:rPr lang="en-US" sz="2000" dirty="0"/>
              <a:t>result = [ </a:t>
            </a:r>
          </a:p>
          <a:p>
            <a:r>
              <a:rPr lang="en-US" sz="2000" dirty="0"/>
              <a:t>  “1-a”,</a:t>
            </a:r>
          </a:p>
          <a:p>
            <a:r>
              <a:rPr lang="en-US" sz="2000" dirty="0"/>
              <a:t>  “10-b”.</a:t>
            </a:r>
          </a:p>
          <a:p>
            <a:r>
              <a:rPr lang="en-US" sz="2000" dirty="0"/>
              <a:t>  “100-c”</a:t>
            </a:r>
          </a:p>
          <a:p>
            <a:r>
              <a:rPr lang="en-US" sz="2000" dirty="0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205835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3880B-E083-4E60-ABCC-D273FD403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229029"/>
            <a:ext cx="8361229" cy="2098226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Terraform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Debugger - </a:t>
            </a:r>
            <a:r>
              <a:rPr lang="en-US" dirty="0" err="1">
                <a:solidFill>
                  <a:srgbClr val="7030A0"/>
                </a:solidFill>
              </a:rPr>
              <a:t>Mapa</a:t>
            </a:r>
            <a:endParaRPr lang="pt-B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691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3454104" y="1047673"/>
            <a:ext cx="5583018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locals {</a:t>
            </a:r>
          </a:p>
          <a:p>
            <a:r>
              <a:rPr lang="en-US" sz="2000" dirty="0"/>
              <a:t>  map = {</a:t>
            </a:r>
          </a:p>
          <a:p>
            <a:r>
              <a:rPr lang="en-US" sz="2000" dirty="0"/>
              <a:t>    a = 1</a:t>
            </a:r>
          </a:p>
          <a:p>
            <a:r>
              <a:rPr lang="en-US" sz="2000" dirty="0"/>
              <a:t>    b = 10</a:t>
            </a:r>
          </a:p>
          <a:p>
            <a:r>
              <a:rPr lang="en-US" sz="2000" dirty="0"/>
              <a:t>    c = 100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  result = { for </a:t>
            </a:r>
            <a:r>
              <a:rPr lang="en-US" sz="2000" dirty="0" err="1"/>
              <a:t>k,v</a:t>
            </a:r>
            <a:r>
              <a:rPr lang="en-US" sz="2000" dirty="0"/>
              <a:t> in </a:t>
            </a:r>
            <a:r>
              <a:rPr lang="en-US" sz="2000" dirty="0" err="1"/>
              <a:t>local.map</a:t>
            </a:r>
            <a:r>
              <a:rPr lang="en-US" sz="2000" dirty="0"/>
              <a:t> : </a:t>
            </a:r>
            <a:r>
              <a:rPr lang="en-US" sz="2000" dirty="0" err="1"/>
              <a:t>tostring</a:t>
            </a:r>
            <a:r>
              <a:rPr lang="en-US" sz="2000" dirty="0"/>
              <a:t>(v*v) =&gt; k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</a:t>
            </a:r>
            <a:r>
              <a:rPr lang="en-US" dirty="0" err="1">
                <a:solidFill>
                  <a:srgbClr val="7030A0"/>
                </a:solidFill>
              </a:rPr>
              <a:t>Mapa</a:t>
            </a:r>
            <a:r>
              <a:rPr lang="en-US" dirty="0">
                <a:solidFill>
                  <a:srgbClr val="7030A0"/>
                </a:solidFill>
              </a:rPr>
              <a:t> – Case 1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1BF06B8-8E86-4A3A-989A-0A061402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08740"/>
            <a:ext cx="1086592" cy="418489"/>
          </a:xfrm>
        </p:spPr>
        <p:txBody>
          <a:bodyPr>
            <a:normAutofit/>
          </a:bodyPr>
          <a:lstStyle/>
          <a:p>
            <a:r>
              <a:rPr lang="en-US" sz="1800" dirty="0"/>
              <a:t>Ex: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6E918D-91F0-403A-8B68-C769BF436408}"/>
              </a:ext>
            </a:extLst>
          </p:cNvPr>
          <p:cNvSpPr txBox="1"/>
          <p:nvPr/>
        </p:nvSpPr>
        <p:spPr>
          <a:xfrm>
            <a:off x="4353660" y="4129890"/>
            <a:ext cx="3870626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map = {</a:t>
            </a:r>
          </a:p>
          <a:p>
            <a:r>
              <a:rPr lang="en-US" sz="2000" dirty="0"/>
              <a:t>    a = 1</a:t>
            </a:r>
          </a:p>
          <a:p>
            <a:r>
              <a:rPr lang="en-US" sz="2000" dirty="0"/>
              <a:t>    b = 10</a:t>
            </a:r>
          </a:p>
          <a:p>
            <a:r>
              <a:rPr lang="en-US" sz="2000" dirty="0"/>
              <a:t>    c = 100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 err="1"/>
              <a:t>temp_k</a:t>
            </a:r>
            <a:r>
              <a:rPr lang="en-US" sz="2000" dirty="0"/>
              <a:t> = -/-</a:t>
            </a:r>
          </a:p>
          <a:p>
            <a:r>
              <a:rPr lang="en-US" sz="2000" dirty="0" err="1"/>
              <a:t>temp_v</a:t>
            </a:r>
            <a:r>
              <a:rPr lang="en-US" sz="2000" dirty="0"/>
              <a:t> = -/-</a:t>
            </a:r>
          </a:p>
          <a:p>
            <a:endParaRPr lang="en-US" sz="20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A4BC81-1F31-4561-A9BA-925A20DCEBAD}"/>
              </a:ext>
            </a:extLst>
          </p:cNvPr>
          <p:cNvSpPr txBox="1">
            <a:spLocks/>
          </p:cNvSpPr>
          <p:nvPr/>
        </p:nvSpPr>
        <p:spPr>
          <a:xfrm>
            <a:off x="1488373" y="3911211"/>
            <a:ext cx="9601200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-/-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439FF3A-D1CC-40E9-9CDA-E302763F47F7}"/>
              </a:ext>
            </a:extLst>
          </p:cNvPr>
          <p:cNvSpPr txBox="1">
            <a:spLocks/>
          </p:cNvSpPr>
          <p:nvPr/>
        </p:nvSpPr>
        <p:spPr>
          <a:xfrm>
            <a:off x="1488373" y="5105607"/>
            <a:ext cx="3166753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5E03574-0012-4C68-A51C-FDD5656A95D1}"/>
              </a:ext>
            </a:extLst>
          </p:cNvPr>
          <p:cNvSpPr txBox="1"/>
          <p:nvPr/>
        </p:nvSpPr>
        <p:spPr>
          <a:xfrm>
            <a:off x="8249393" y="4129890"/>
            <a:ext cx="3848856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k = -/-</a:t>
            </a:r>
          </a:p>
          <a:p>
            <a:r>
              <a:rPr lang="en-US" sz="2000" dirty="0"/>
              <a:t>v = -/-</a:t>
            </a:r>
          </a:p>
          <a:p>
            <a:r>
              <a:rPr lang="en-US" sz="2000" dirty="0"/>
              <a:t>return = -/-</a:t>
            </a:r>
          </a:p>
          <a:p>
            <a:r>
              <a:rPr lang="en-US" sz="2000" dirty="0"/>
              <a:t>result = { }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7379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</a:t>
            </a:r>
            <a:r>
              <a:rPr lang="en-US" dirty="0" err="1">
                <a:solidFill>
                  <a:srgbClr val="7030A0"/>
                </a:solidFill>
              </a:rPr>
              <a:t>Mapa</a:t>
            </a:r>
            <a:r>
              <a:rPr lang="en-US" dirty="0">
                <a:solidFill>
                  <a:srgbClr val="7030A0"/>
                </a:solidFill>
              </a:rPr>
              <a:t> – Case 1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1BF06B8-8E86-4A3A-989A-0A061402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08740"/>
            <a:ext cx="1086592" cy="418489"/>
          </a:xfrm>
        </p:spPr>
        <p:txBody>
          <a:bodyPr>
            <a:normAutofit/>
          </a:bodyPr>
          <a:lstStyle/>
          <a:p>
            <a:r>
              <a:rPr lang="en-US" sz="1800" dirty="0"/>
              <a:t>Ex: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6E918D-91F0-403A-8B68-C769BF436408}"/>
              </a:ext>
            </a:extLst>
          </p:cNvPr>
          <p:cNvSpPr txBox="1"/>
          <p:nvPr/>
        </p:nvSpPr>
        <p:spPr>
          <a:xfrm>
            <a:off x="4353660" y="4129890"/>
            <a:ext cx="3870626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map = {</a:t>
            </a:r>
          </a:p>
          <a:p>
            <a:r>
              <a:rPr lang="en-US" sz="2000" dirty="0"/>
              <a:t>    a = 1</a:t>
            </a:r>
          </a:p>
          <a:p>
            <a:r>
              <a:rPr lang="en-US" sz="2000" dirty="0"/>
              <a:t>    b = 10</a:t>
            </a:r>
          </a:p>
          <a:p>
            <a:r>
              <a:rPr lang="en-US" sz="2000" dirty="0"/>
              <a:t>    c = 100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 err="1"/>
              <a:t>temp_k</a:t>
            </a:r>
            <a:r>
              <a:rPr lang="en-US" sz="2000" dirty="0"/>
              <a:t> = [ “a”, “b”, “c” ]</a:t>
            </a:r>
          </a:p>
          <a:p>
            <a:r>
              <a:rPr lang="en-US" sz="2000" dirty="0" err="1"/>
              <a:t>temp_v</a:t>
            </a:r>
            <a:r>
              <a:rPr lang="en-US" sz="2000" dirty="0"/>
              <a:t> = [ 1, 10, 100]</a:t>
            </a:r>
          </a:p>
          <a:p>
            <a:endParaRPr lang="en-US" sz="20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A4BC81-1F31-4561-A9BA-925A20DCEBAD}"/>
              </a:ext>
            </a:extLst>
          </p:cNvPr>
          <p:cNvSpPr txBox="1">
            <a:spLocks/>
          </p:cNvSpPr>
          <p:nvPr/>
        </p:nvSpPr>
        <p:spPr>
          <a:xfrm>
            <a:off x="1488373" y="3911211"/>
            <a:ext cx="9601200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0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439FF3A-D1CC-40E9-9CDA-E302763F47F7}"/>
              </a:ext>
            </a:extLst>
          </p:cNvPr>
          <p:cNvSpPr txBox="1">
            <a:spLocks/>
          </p:cNvSpPr>
          <p:nvPr/>
        </p:nvSpPr>
        <p:spPr>
          <a:xfrm>
            <a:off x="1488373" y="5105607"/>
            <a:ext cx="3166753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5E03574-0012-4C68-A51C-FDD5656A95D1}"/>
              </a:ext>
            </a:extLst>
          </p:cNvPr>
          <p:cNvSpPr txBox="1"/>
          <p:nvPr/>
        </p:nvSpPr>
        <p:spPr>
          <a:xfrm>
            <a:off x="8249393" y="4129890"/>
            <a:ext cx="3848856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k = “a”</a:t>
            </a:r>
          </a:p>
          <a:p>
            <a:r>
              <a:rPr lang="en-US" sz="2000" dirty="0"/>
              <a:t>v = 1</a:t>
            </a:r>
          </a:p>
          <a:p>
            <a:r>
              <a:rPr lang="en-US" sz="2000" dirty="0"/>
              <a:t>return = </a:t>
            </a:r>
            <a:r>
              <a:rPr lang="en-US" sz="2000" dirty="0" err="1"/>
              <a:t>tostring</a:t>
            </a:r>
            <a:r>
              <a:rPr lang="en-US" sz="2000" dirty="0"/>
              <a:t>(1*1) =&gt; “a”</a:t>
            </a:r>
          </a:p>
          <a:p>
            <a:r>
              <a:rPr lang="en-US" sz="2000" dirty="0"/>
              <a:t>result = {</a:t>
            </a:r>
          </a:p>
          <a:p>
            <a:r>
              <a:rPr lang="en-US" sz="2000" dirty="0"/>
              <a:t>  “1” = “a”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5F86C5-D43D-4D83-B16B-A22BE574BD9D}"/>
              </a:ext>
            </a:extLst>
          </p:cNvPr>
          <p:cNvSpPr txBox="1"/>
          <p:nvPr/>
        </p:nvSpPr>
        <p:spPr>
          <a:xfrm>
            <a:off x="3454104" y="1047673"/>
            <a:ext cx="5583018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locals {</a:t>
            </a:r>
          </a:p>
          <a:p>
            <a:r>
              <a:rPr lang="en-US" sz="2000" dirty="0"/>
              <a:t>  map = {</a:t>
            </a:r>
          </a:p>
          <a:p>
            <a:r>
              <a:rPr lang="en-US" sz="2000" dirty="0"/>
              <a:t>    a = 1</a:t>
            </a:r>
          </a:p>
          <a:p>
            <a:r>
              <a:rPr lang="en-US" sz="2000" dirty="0"/>
              <a:t>    b = 10</a:t>
            </a:r>
          </a:p>
          <a:p>
            <a:r>
              <a:rPr lang="en-US" sz="2000" dirty="0"/>
              <a:t>    c = 100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  result = { for </a:t>
            </a:r>
            <a:r>
              <a:rPr lang="en-US" sz="2000" dirty="0" err="1"/>
              <a:t>k,v</a:t>
            </a:r>
            <a:r>
              <a:rPr lang="en-US" sz="2000" dirty="0"/>
              <a:t> in </a:t>
            </a:r>
            <a:r>
              <a:rPr lang="en-US" sz="2000" dirty="0" err="1"/>
              <a:t>local.map</a:t>
            </a:r>
            <a:r>
              <a:rPr lang="en-US" sz="2000" dirty="0"/>
              <a:t> : </a:t>
            </a:r>
            <a:r>
              <a:rPr lang="en-US" sz="2000" dirty="0" err="1"/>
              <a:t>tostring</a:t>
            </a:r>
            <a:r>
              <a:rPr lang="en-US" sz="2000" dirty="0"/>
              <a:t>(v*v) =&gt; k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7255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</a:t>
            </a:r>
            <a:r>
              <a:rPr lang="en-US" dirty="0" err="1">
                <a:solidFill>
                  <a:srgbClr val="7030A0"/>
                </a:solidFill>
              </a:rPr>
              <a:t>Mapa</a:t>
            </a:r>
            <a:r>
              <a:rPr lang="en-US" dirty="0">
                <a:solidFill>
                  <a:srgbClr val="7030A0"/>
                </a:solidFill>
              </a:rPr>
              <a:t> – Case 1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1BF06B8-8E86-4A3A-989A-0A061402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08740"/>
            <a:ext cx="1086592" cy="418489"/>
          </a:xfrm>
        </p:spPr>
        <p:txBody>
          <a:bodyPr>
            <a:normAutofit/>
          </a:bodyPr>
          <a:lstStyle/>
          <a:p>
            <a:r>
              <a:rPr lang="en-US" sz="1800" dirty="0"/>
              <a:t>Ex: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6E918D-91F0-403A-8B68-C769BF436408}"/>
              </a:ext>
            </a:extLst>
          </p:cNvPr>
          <p:cNvSpPr txBox="1"/>
          <p:nvPr/>
        </p:nvSpPr>
        <p:spPr>
          <a:xfrm>
            <a:off x="4353660" y="4129890"/>
            <a:ext cx="3870626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map = {</a:t>
            </a:r>
          </a:p>
          <a:p>
            <a:r>
              <a:rPr lang="en-US" sz="2000" dirty="0"/>
              <a:t>    a = 1</a:t>
            </a:r>
          </a:p>
          <a:p>
            <a:r>
              <a:rPr lang="en-US" sz="2000" dirty="0"/>
              <a:t>    b = 10</a:t>
            </a:r>
          </a:p>
          <a:p>
            <a:r>
              <a:rPr lang="en-US" sz="2000" dirty="0"/>
              <a:t>    c = 100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 err="1"/>
              <a:t>temp_k</a:t>
            </a:r>
            <a:r>
              <a:rPr lang="en-US" sz="2000" dirty="0"/>
              <a:t> = [ “a”, “b”, “c” ]</a:t>
            </a:r>
          </a:p>
          <a:p>
            <a:r>
              <a:rPr lang="en-US" sz="2000" dirty="0" err="1"/>
              <a:t>temp_v</a:t>
            </a:r>
            <a:r>
              <a:rPr lang="en-US" sz="2000" dirty="0"/>
              <a:t> = [ 1, 10, 100]</a:t>
            </a:r>
          </a:p>
          <a:p>
            <a:endParaRPr lang="en-US" sz="20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A4BC81-1F31-4561-A9BA-925A20DCEBAD}"/>
              </a:ext>
            </a:extLst>
          </p:cNvPr>
          <p:cNvSpPr txBox="1">
            <a:spLocks/>
          </p:cNvSpPr>
          <p:nvPr/>
        </p:nvSpPr>
        <p:spPr>
          <a:xfrm>
            <a:off x="1488373" y="3911211"/>
            <a:ext cx="9601200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1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439FF3A-D1CC-40E9-9CDA-E302763F47F7}"/>
              </a:ext>
            </a:extLst>
          </p:cNvPr>
          <p:cNvSpPr txBox="1">
            <a:spLocks/>
          </p:cNvSpPr>
          <p:nvPr/>
        </p:nvSpPr>
        <p:spPr>
          <a:xfrm>
            <a:off x="1488373" y="5105607"/>
            <a:ext cx="3166753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5E03574-0012-4C68-A51C-FDD5656A95D1}"/>
              </a:ext>
            </a:extLst>
          </p:cNvPr>
          <p:cNvSpPr txBox="1"/>
          <p:nvPr/>
        </p:nvSpPr>
        <p:spPr>
          <a:xfrm>
            <a:off x="8249393" y="4129890"/>
            <a:ext cx="3848856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k = “b”</a:t>
            </a:r>
          </a:p>
          <a:p>
            <a:r>
              <a:rPr lang="en-US" sz="2000" dirty="0"/>
              <a:t>v = 10</a:t>
            </a:r>
          </a:p>
          <a:p>
            <a:r>
              <a:rPr lang="en-US" sz="2000" dirty="0"/>
              <a:t>return = </a:t>
            </a:r>
            <a:r>
              <a:rPr lang="en-US" sz="2000" dirty="0" err="1"/>
              <a:t>tostring</a:t>
            </a:r>
            <a:r>
              <a:rPr lang="en-US" sz="2000" dirty="0"/>
              <a:t>(10*10) =&gt; “b”</a:t>
            </a:r>
          </a:p>
          <a:p>
            <a:r>
              <a:rPr lang="en-US" sz="2000" dirty="0"/>
              <a:t>result = {</a:t>
            </a:r>
          </a:p>
          <a:p>
            <a:r>
              <a:rPr lang="en-US" sz="2000" dirty="0"/>
              <a:t>  “1” = “a”</a:t>
            </a:r>
          </a:p>
          <a:p>
            <a:r>
              <a:rPr lang="en-US" sz="2000" dirty="0"/>
              <a:t>  “100” = “b”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5F86C5-D43D-4D83-B16B-A22BE574BD9D}"/>
              </a:ext>
            </a:extLst>
          </p:cNvPr>
          <p:cNvSpPr txBox="1"/>
          <p:nvPr/>
        </p:nvSpPr>
        <p:spPr>
          <a:xfrm>
            <a:off x="3454104" y="1047673"/>
            <a:ext cx="5583018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locals {</a:t>
            </a:r>
          </a:p>
          <a:p>
            <a:r>
              <a:rPr lang="en-US" sz="2000" dirty="0"/>
              <a:t>  map = {</a:t>
            </a:r>
          </a:p>
          <a:p>
            <a:r>
              <a:rPr lang="en-US" sz="2000" dirty="0"/>
              <a:t>    a = 1</a:t>
            </a:r>
          </a:p>
          <a:p>
            <a:r>
              <a:rPr lang="en-US" sz="2000" dirty="0"/>
              <a:t>    b = 10</a:t>
            </a:r>
          </a:p>
          <a:p>
            <a:r>
              <a:rPr lang="en-US" sz="2000" dirty="0"/>
              <a:t>    c = 100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  result = { for </a:t>
            </a:r>
            <a:r>
              <a:rPr lang="en-US" sz="2000" dirty="0" err="1"/>
              <a:t>k,v</a:t>
            </a:r>
            <a:r>
              <a:rPr lang="en-US" sz="2000" dirty="0"/>
              <a:t> in </a:t>
            </a:r>
            <a:r>
              <a:rPr lang="en-US" sz="2000" dirty="0" err="1"/>
              <a:t>local.map</a:t>
            </a:r>
            <a:r>
              <a:rPr lang="en-US" sz="2000" dirty="0"/>
              <a:t> : </a:t>
            </a:r>
            <a:r>
              <a:rPr lang="en-US" sz="2000" dirty="0" err="1"/>
              <a:t>tostring</a:t>
            </a:r>
            <a:r>
              <a:rPr lang="en-US" sz="2000" dirty="0"/>
              <a:t>(v*v) =&gt; k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833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928A9-8B74-4AC3-A8C9-E2E39A6A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For Anatomy – Tipo do </a:t>
            </a:r>
            <a:r>
              <a:rPr lang="en-US" dirty="0" err="1">
                <a:solidFill>
                  <a:srgbClr val="7030A0"/>
                </a:solidFill>
              </a:rPr>
              <a:t>Retorno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FECAFB-2797-42E9-A956-59B7F15E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5496"/>
            <a:ext cx="9838593" cy="1886290"/>
          </a:xfrm>
        </p:spPr>
        <p:txBody>
          <a:bodyPr>
            <a:normAutofit/>
          </a:bodyPr>
          <a:lstStyle/>
          <a:p>
            <a:r>
              <a:rPr lang="en-US" dirty="0"/>
              <a:t>Na </a:t>
            </a:r>
            <a:r>
              <a:rPr lang="en-US" dirty="0" err="1"/>
              <a:t>expressão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“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rgbClr val="7030A0"/>
                </a:solidFill>
              </a:rPr>
              <a:t>” </a:t>
            </a:r>
            <a:r>
              <a:rPr lang="en-US" dirty="0">
                <a:solidFill>
                  <a:schemeClr val="tx1"/>
                </a:solidFill>
              </a:rPr>
              <a:t>o </a:t>
            </a:r>
            <a:r>
              <a:rPr lang="en-US" dirty="0" err="1">
                <a:solidFill>
                  <a:schemeClr val="tx1"/>
                </a:solidFill>
              </a:rPr>
              <a:t>retorno</a:t>
            </a:r>
            <a:r>
              <a:rPr lang="en-US" dirty="0">
                <a:solidFill>
                  <a:schemeClr val="tx1"/>
                </a:solidFill>
              </a:rPr>
              <a:t> SEMPRE é um </a:t>
            </a:r>
            <a:r>
              <a:rPr lang="en-US" dirty="0" err="1">
                <a:solidFill>
                  <a:schemeClr val="tx1"/>
                </a:solidFill>
              </a:rPr>
              <a:t>tipo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complexo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podendo</a:t>
            </a:r>
            <a:r>
              <a:rPr lang="en-US" dirty="0">
                <a:solidFill>
                  <a:schemeClr val="tx1"/>
                </a:solidFill>
              </a:rPr>
              <a:t> ser </a:t>
            </a:r>
            <a:r>
              <a:rPr lang="en-US" dirty="0" err="1">
                <a:solidFill>
                  <a:schemeClr val="tx1"/>
                </a:solidFill>
              </a:rPr>
              <a:t>uma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lista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ou</a:t>
            </a:r>
            <a:r>
              <a:rPr lang="en-US" dirty="0">
                <a:solidFill>
                  <a:schemeClr val="tx1"/>
                </a:solidFill>
              </a:rPr>
              <a:t> um </a:t>
            </a:r>
            <a:r>
              <a:rPr lang="en-US" dirty="0" err="1">
                <a:solidFill>
                  <a:schemeClr val="tx1"/>
                </a:solidFill>
              </a:rPr>
              <a:t>mapa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pt-BR" dirty="0">
                <a:solidFill>
                  <a:schemeClr val="tx1"/>
                </a:solidFill>
              </a:rPr>
              <a:t>O tipo do retorno é definido pelo primeiro e último caractere da expressão </a:t>
            </a:r>
            <a:r>
              <a:rPr lang="en-US" dirty="0">
                <a:solidFill>
                  <a:srgbClr val="7030A0"/>
                </a:solidFill>
              </a:rPr>
              <a:t>“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rgbClr val="7030A0"/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Podendo</a:t>
            </a:r>
            <a:r>
              <a:rPr lang="en-US" dirty="0">
                <a:solidFill>
                  <a:schemeClr val="tx1"/>
                </a:solidFill>
              </a:rPr>
              <a:t> ser o </a:t>
            </a:r>
            <a:r>
              <a:rPr lang="en-US" dirty="0">
                <a:solidFill>
                  <a:srgbClr val="7030A0"/>
                </a:solidFill>
              </a:rPr>
              <a:t>“[ … ]” </a:t>
            </a:r>
            <a:r>
              <a:rPr lang="en-US" dirty="0" err="1">
                <a:solidFill>
                  <a:schemeClr val="tx1"/>
                </a:solidFill>
              </a:rPr>
              <a:t>ou</a:t>
            </a:r>
            <a:r>
              <a:rPr lang="en-US" dirty="0">
                <a:solidFill>
                  <a:schemeClr val="tx1"/>
                </a:solidFill>
              </a:rPr>
              <a:t> o  </a:t>
            </a:r>
            <a:r>
              <a:rPr lang="en-US" dirty="0">
                <a:solidFill>
                  <a:srgbClr val="7030A0"/>
                </a:solidFill>
              </a:rPr>
              <a:t>“{ … }”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F095B3D-8338-4FD3-AA3B-C3E462366B56}"/>
              </a:ext>
            </a:extLst>
          </p:cNvPr>
          <p:cNvSpPr txBox="1"/>
          <p:nvPr/>
        </p:nvSpPr>
        <p:spPr>
          <a:xfrm>
            <a:off x="2002448" y="3631012"/>
            <a:ext cx="897035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highlight>
                  <a:srgbClr val="FF00FF"/>
                </a:highlight>
              </a:rPr>
              <a:t>[ </a:t>
            </a:r>
            <a:r>
              <a:rPr lang="pt-BR" sz="2800" dirty="0"/>
              <a:t>for e in </a:t>
            </a:r>
            <a:r>
              <a:rPr lang="pt-BR" sz="2800" dirty="0" err="1"/>
              <a:t>local.array</a:t>
            </a:r>
            <a:r>
              <a:rPr lang="pt-BR" sz="2800" dirty="0"/>
              <a:t> : </a:t>
            </a:r>
            <a:r>
              <a:rPr lang="pt-BR" sz="2800" dirty="0" err="1"/>
              <a:t>upper</a:t>
            </a:r>
            <a:r>
              <a:rPr lang="pt-BR" sz="2800" dirty="0"/>
              <a:t>(e) </a:t>
            </a:r>
            <a:r>
              <a:rPr lang="pt-BR" sz="2800" dirty="0">
                <a:highlight>
                  <a:srgbClr val="FF00FF"/>
                </a:highlight>
              </a:rPr>
              <a:t>]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16703D6-D939-4E4E-951D-15BCBD9B784E}"/>
              </a:ext>
            </a:extLst>
          </p:cNvPr>
          <p:cNvSpPr txBox="1"/>
          <p:nvPr/>
        </p:nvSpPr>
        <p:spPr>
          <a:xfrm>
            <a:off x="2002448" y="5262504"/>
            <a:ext cx="897035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highlight>
                  <a:srgbClr val="FF00FF"/>
                </a:highlight>
              </a:rPr>
              <a:t>{ </a:t>
            </a:r>
            <a:r>
              <a:rPr lang="pt-BR" sz="2800" dirty="0"/>
              <a:t>for e in </a:t>
            </a:r>
            <a:r>
              <a:rPr lang="pt-BR" sz="2800" dirty="0" err="1"/>
              <a:t>local.array</a:t>
            </a:r>
            <a:r>
              <a:rPr lang="pt-BR" sz="2800" dirty="0"/>
              <a:t> : e =&gt; </a:t>
            </a:r>
            <a:r>
              <a:rPr lang="pt-BR" sz="2800" dirty="0" err="1"/>
              <a:t>upper</a:t>
            </a:r>
            <a:r>
              <a:rPr lang="pt-BR" sz="2800" dirty="0"/>
              <a:t>(e) </a:t>
            </a:r>
            <a:r>
              <a:rPr lang="pt-BR" sz="2800" dirty="0">
                <a:highlight>
                  <a:srgbClr val="FF00FF"/>
                </a:highlight>
              </a:rPr>
              <a:t>} </a:t>
            </a: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521B9DBB-2E8D-4EF5-B59D-F90BF45F2361}"/>
              </a:ext>
            </a:extLst>
          </p:cNvPr>
          <p:cNvCxnSpPr/>
          <p:nvPr/>
        </p:nvCxnSpPr>
        <p:spPr>
          <a:xfrm>
            <a:off x="4281055" y="4089862"/>
            <a:ext cx="1080654" cy="598516"/>
          </a:xfrm>
          <a:prstGeom prst="bentConnector3">
            <a:avLst>
              <a:gd name="adj1" fmla="val 1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0FC2880-54C7-472C-A2C0-FD018AC482A0}"/>
              </a:ext>
            </a:extLst>
          </p:cNvPr>
          <p:cNvSpPr txBox="1"/>
          <p:nvPr/>
        </p:nvSpPr>
        <p:spPr>
          <a:xfrm>
            <a:off x="5431813" y="4503712"/>
            <a:ext cx="1718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Tipo do </a:t>
            </a:r>
            <a:r>
              <a:rPr lang="en-US" dirty="0" err="1"/>
              <a:t>Retorno</a:t>
            </a:r>
            <a:endParaRPr lang="pt-BR" dirty="0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DD2142CD-FADD-4879-A5CD-6C7950776F75}"/>
              </a:ext>
            </a:extLst>
          </p:cNvPr>
          <p:cNvCxnSpPr/>
          <p:nvPr/>
        </p:nvCxnSpPr>
        <p:spPr>
          <a:xfrm flipV="1">
            <a:off x="3890356" y="4686301"/>
            <a:ext cx="1471353" cy="576203"/>
          </a:xfrm>
          <a:prstGeom prst="bentConnector3">
            <a:avLst>
              <a:gd name="adj1" fmla="val 25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A044CB7D-3F75-4A03-B2DA-A292C33DCB8E}"/>
              </a:ext>
            </a:extLst>
          </p:cNvPr>
          <p:cNvCxnSpPr>
            <a:endCxn id="20" idx="3"/>
          </p:cNvCxnSpPr>
          <p:nvPr/>
        </p:nvCxnSpPr>
        <p:spPr>
          <a:xfrm rot="10800000">
            <a:off x="7149977" y="4688378"/>
            <a:ext cx="1960773" cy="574126"/>
          </a:xfrm>
          <a:prstGeom prst="bentConnector3">
            <a:avLst>
              <a:gd name="adj1" fmla="val 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52506D29-F52B-4CCD-AE43-3DB2EC799348}"/>
              </a:ext>
            </a:extLst>
          </p:cNvPr>
          <p:cNvCxnSpPr/>
          <p:nvPr/>
        </p:nvCxnSpPr>
        <p:spPr>
          <a:xfrm rot="10800000" flipV="1">
            <a:off x="7149977" y="4089861"/>
            <a:ext cx="1570075" cy="596439"/>
          </a:xfrm>
          <a:prstGeom prst="bentConnector3">
            <a:avLst>
              <a:gd name="adj1" fmla="val -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340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</a:t>
            </a:r>
            <a:r>
              <a:rPr lang="en-US" dirty="0" err="1">
                <a:solidFill>
                  <a:srgbClr val="7030A0"/>
                </a:solidFill>
              </a:rPr>
              <a:t>Mapa</a:t>
            </a:r>
            <a:r>
              <a:rPr lang="en-US" dirty="0">
                <a:solidFill>
                  <a:srgbClr val="7030A0"/>
                </a:solidFill>
              </a:rPr>
              <a:t> – Case 1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1BF06B8-8E86-4A3A-989A-0A061402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08740"/>
            <a:ext cx="1086592" cy="418489"/>
          </a:xfrm>
        </p:spPr>
        <p:txBody>
          <a:bodyPr>
            <a:normAutofit/>
          </a:bodyPr>
          <a:lstStyle/>
          <a:p>
            <a:r>
              <a:rPr lang="en-US" sz="1800" dirty="0"/>
              <a:t>Ex: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6E918D-91F0-403A-8B68-C769BF436408}"/>
              </a:ext>
            </a:extLst>
          </p:cNvPr>
          <p:cNvSpPr txBox="1"/>
          <p:nvPr/>
        </p:nvSpPr>
        <p:spPr>
          <a:xfrm>
            <a:off x="4353660" y="4129890"/>
            <a:ext cx="3870626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map = {</a:t>
            </a:r>
          </a:p>
          <a:p>
            <a:r>
              <a:rPr lang="en-US" sz="2000" dirty="0"/>
              <a:t>    a = 1</a:t>
            </a:r>
          </a:p>
          <a:p>
            <a:r>
              <a:rPr lang="en-US" sz="2000" dirty="0"/>
              <a:t>    b = 10</a:t>
            </a:r>
          </a:p>
          <a:p>
            <a:r>
              <a:rPr lang="en-US" sz="2000" dirty="0"/>
              <a:t>    c = 100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 err="1"/>
              <a:t>temp_k</a:t>
            </a:r>
            <a:r>
              <a:rPr lang="en-US" sz="2000" dirty="0"/>
              <a:t> = [ “a”, “b”, “c” ]</a:t>
            </a:r>
          </a:p>
          <a:p>
            <a:r>
              <a:rPr lang="en-US" sz="2000" dirty="0" err="1"/>
              <a:t>temp_v</a:t>
            </a:r>
            <a:r>
              <a:rPr lang="en-US" sz="2000" dirty="0"/>
              <a:t> = [ 1, 10, 100]</a:t>
            </a:r>
          </a:p>
          <a:p>
            <a:endParaRPr lang="en-US" sz="20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A4BC81-1F31-4561-A9BA-925A20DCEBAD}"/>
              </a:ext>
            </a:extLst>
          </p:cNvPr>
          <p:cNvSpPr txBox="1">
            <a:spLocks/>
          </p:cNvSpPr>
          <p:nvPr/>
        </p:nvSpPr>
        <p:spPr>
          <a:xfrm>
            <a:off x="1488373" y="3911211"/>
            <a:ext cx="9601200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2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439FF3A-D1CC-40E9-9CDA-E302763F47F7}"/>
              </a:ext>
            </a:extLst>
          </p:cNvPr>
          <p:cNvSpPr txBox="1">
            <a:spLocks/>
          </p:cNvSpPr>
          <p:nvPr/>
        </p:nvSpPr>
        <p:spPr>
          <a:xfrm>
            <a:off x="1488373" y="5105607"/>
            <a:ext cx="3166753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5E03574-0012-4C68-A51C-FDD5656A95D1}"/>
              </a:ext>
            </a:extLst>
          </p:cNvPr>
          <p:cNvSpPr txBox="1"/>
          <p:nvPr/>
        </p:nvSpPr>
        <p:spPr>
          <a:xfrm>
            <a:off x="8249392" y="4129890"/>
            <a:ext cx="3870625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k = “c”</a:t>
            </a:r>
          </a:p>
          <a:p>
            <a:r>
              <a:rPr lang="en-US" sz="2000" dirty="0"/>
              <a:t>v = 100</a:t>
            </a:r>
          </a:p>
          <a:p>
            <a:r>
              <a:rPr lang="en-US" sz="2000" dirty="0"/>
              <a:t>return = </a:t>
            </a:r>
            <a:r>
              <a:rPr lang="en-US" sz="2000" dirty="0" err="1"/>
              <a:t>tostring</a:t>
            </a:r>
            <a:r>
              <a:rPr lang="en-US" sz="2000" dirty="0"/>
              <a:t>(100*100) =&gt; “c”</a:t>
            </a:r>
          </a:p>
          <a:p>
            <a:r>
              <a:rPr lang="en-US" sz="2000" dirty="0"/>
              <a:t>result = {</a:t>
            </a:r>
          </a:p>
          <a:p>
            <a:r>
              <a:rPr lang="en-US" sz="2000" dirty="0"/>
              <a:t>  “1” = “a”</a:t>
            </a:r>
          </a:p>
          <a:p>
            <a:r>
              <a:rPr lang="en-US" sz="2000" dirty="0"/>
              <a:t>  “100” = “b”</a:t>
            </a:r>
          </a:p>
          <a:p>
            <a:r>
              <a:rPr lang="en-US" sz="2000" dirty="0"/>
              <a:t>  “10000” = “c”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5F86C5-D43D-4D83-B16B-A22BE574BD9D}"/>
              </a:ext>
            </a:extLst>
          </p:cNvPr>
          <p:cNvSpPr txBox="1"/>
          <p:nvPr/>
        </p:nvSpPr>
        <p:spPr>
          <a:xfrm>
            <a:off x="3454104" y="1047673"/>
            <a:ext cx="5583018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locals {</a:t>
            </a:r>
          </a:p>
          <a:p>
            <a:r>
              <a:rPr lang="en-US" sz="2000" dirty="0"/>
              <a:t>  map = {</a:t>
            </a:r>
          </a:p>
          <a:p>
            <a:r>
              <a:rPr lang="en-US" sz="2000" dirty="0"/>
              <a:t>    a = 1</a:t>
            </a:r>
          </a:p>
          <a:p>
            <a:r>
              <a:rPr lang="en-US" sz="2000" dirty="0"/>
              <a:t>    b = 10</a:t>
            </a:r>
          </a:p>
          <a:p>
            <a:r>
              <a:rPr lang="en-US" sz="2000" dirty="0"/>
              <a:t>    c = 100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  result = { for </a:t>
            </a:r>
            <a:r>
              <a:rPr lang="en-US" sz="2000" dirty="0" err="1"/>
              <a:t>k,v</a:t>
            </a:r>
            <a:r>
              <a:rPr lang="en-US" sz="2000" dirty="0"/>
              <a:t> in </a:t>
            </a:r>
            <a:r>
              <a:rPr lang="en-US" sz="2000" dirty="0" err="1"/>
              <a:t>local.map</a:t>
            </a:r>
            <a:r>
              <a:rPr lang="en-US" sz="2000" dirty="0"/>
              <a:t> : </a:t>
            </a:r>
            <a:r>
              <a:rPr lang="en-US" sz="2000" dirty="0" err="1"/>
              <a:t>tostring</a:t>
            </a:r>
            <a:r>
              <a:rPr lang="en-US" sz="2000" dirty="0"/>
              <a:t>(v*v) =&gt; k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42693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1914897" y="1427229"/>
            <a:ext cx="9690264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locals {</a:t>
            </a:r>
          </a:p>
          <a:p>
            <a:r>
              <a:rPr lang="en-US" sz="1600" dirty="0"/>
              <a:t>  map = {</a:t>
            </a:r>
          </a:p>
          <a:p>
            <a:r>
              <a:rPr lang="en-US" sz="1600" dirty="0"/>
              <a:t>    "a" = { "value1" = 1, "value2" = 0 }</a:t>
            </a:r>
          </a:p>
          <a:p>
            <a:r>
              <a:rPr lang="en-US" sz="1600" dirty="0"/>
              <a:t>    "b" = { "value1" = 10, "value2" = 5 }</a:t>
            </a:r>
          </a:p>
          <a:p>
            <a:r>
              <a:rPr lang="en-US" sz="1600" dirty="0"/>
              <a:t>    "c" = { "value1" = 100, "value2" = 500 }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result = { for k, v in </a:t>
            </a:r>
            <a:r>
              <a:rPr lang="en-US" sz="1600" dirty="0" err="1"/>
              <a:t>local.map</a:t>
            </a:r>
            <a:r>
              <a:rPr lang="en-US" sz="1600" dirty="0"/>
              <a:t> : "op-${k}"=&gt; { "op" =  "subtract", "value" = v.value1 - v.value2 }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</a:t>
            </a:r>
            <a:r>
              <a:rPr lang="en-US" dirty="0" err="1">
                <a:solidFill>
                  <a:srgbClr val="7030A0"/>
                </a:solidFill>
              </a:rPr>
              <a:t>Mapa</a:t>
            </a:r>
            <a:r>
              <a:rPr lang="en-US" dirty="0">
                <a:solidFill>
                  <a:srgbClr val="7030A0"/>
                </a:solidFill>
              </a:rPr>
              <a:t> – Case 2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1BF06B8-8E86-4A3A-989A-0A061402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08740"/>
            <a:ext cx="1086592" cy="418489"/>
          </a:xfrm>
        </p:spPr>
        <p:txBody>
          <a:bodyPr>
            <a:normAutofit/>
          </a:bodyPr>
          <a:lstStyle/>
          <a:p>
            <a:r>
              <a:rPr lang="en-US" sz="1800" dirty="0"/>
              <a:t>Ex: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6E918D-91F0-403A-8B68-C769BF436408}"/>
              </a:ext>
            </a:extLst>
          </p:cNvPr>
          <p:cNvSpPr txBox="1"/>
          <p:nvPr/>
        </p:nvSpPr>
        <p:spPr>
          <a:xfrm>
            <a:off x="3196442" y="3883668"/>
            <a:ext cx="3870626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 map = {</a:t>
            </a:r>
          </a:p>
          <a:p>
            <a:r>
              <a:rPr lang="en-US" sz="1600" dirty="0"/>
              <a:t>    "a" = { "value1" = 1, "value2" = 0 }</a:t>
            </a:r>
          </a:p>
          <a:p>
            <a:r>
              <a:rPr lang="en-US" sz="1600" dirty="0"/>
              <a:t>    "b" = { "value1" = 10, "value2" = 5 }</a:t>
            </a:r>
          </a:p>
          <a:p>
            <a:r>
              <a:rPr lang="en-US" sz="1600" dirty="0"/>
              <a:t>    "c" = { "value1" = 100, "value2" = 500 }</a:t>
            </a:r>
          </a:p>
          <a:p>
            <a:r>
              <a:rPr lang="en-US" sz="1600" dirty="0"/>
              <a:t> }</a:t>
            </a:r>
          </a:p>
          <a:p>
            <a:r>
              <a:rPr lang="en-US" sz="1600" dirty="0" err="1"/>
              <a:t>temp_k</a:t>
            </a:r>
            <a:r>
              <a:rPr lang="en-US" sz="1600" dirty="0"/>
              <a:t> = -/-</a:t>
            </a:r>
          </a:p>
          <a:p>
            <a:r>
              <a:rPr lang="en-US" sz="1600" dirty="0" err="1"/>
              <a:t>temp_v</a:t>
            </a:r>
            <a:r>
              <a:rPr lang="en-US" sz="1600" dirty="0"/>
              <a:t> = -/-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A4BC81-1F31-4561-A9BA-925A20DCEBAD}"/>
              </a:ext>
            </a:extLst>
          </p:cNvPr>
          <p:cNvSpPr txBox="1">
            <a:spLocks/>
          </p:cNvSpPr>
          <p:nvPr/>
        </p:nvSpPr>
        <p:spPr>
          <a:xfrm>
            <a:off x="775854" y="3844169"/>
            <a:ext cx="2553561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-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439FF3A-D1CC-40E9-9CDA-E302763F47F7}"/>
              </a:ext>
            </a:extLst>
          </p:cNvPr>
          <p:cNvSpPr txBox="1">
            <a:spLocks/>
          </p:cNvSpPr>
          <p:nvPr/>
        </p:nvSpPr>
        <p:spPr>
          <a:xfrm>
            <a:off x="775855" y="4453208"/>
            <a:ext cx="1824842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5E03574-0012-4C68-A51C-FDD5656A95D1}"/>
              </a:ext>
            </a:extLst>
          </p:cNvPr>
          <p:cNvSpPr txBox="1"/>
          <p:nvPr/>
        </p:nvSpPr>
        <p:spPr>
          <a:xfrm>
            <a:off x="7156862" y="3872230"/>
            <a:ext cx="4908467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k = -/- </a:t>
            </a:r>
          </a:p>
          <a:p>
            <a:r>
              <a:rPr lang="en-US" sz="1600" dirty="0"/>
              <a:t>v = -/-</a:t>
            </a:r>
          </a:p>
          <a:p>
            <a:r>
              <a:rPr lang="en-US" sz="1600" dirty="0"/>
              <a:t>return = -/-</a:t>
            </a:r>
          </a:p>
          <a:p>
            <a:r>
              <a:rPr lang="en-US" sz="1600" dirty="0"/>
              <a:t>result = { }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85876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1914897" y="1427229"/>
            <a:ext cx="9690264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locals {</a:t>
            </a:r>
          </a:p>
          <a:p>
            <a:r>
              <a:rPr lang="en-US" sz="1600" dirty="0"/>
              <a:t>  map = {</a:t>
            </a:r>
          </a:p>
          <a:p>
            <a:r>
              <a:rPr lang="en-US" sz="1600" dirty="0"/>
              <a:t>    "a" = { "value1" = 1, "value2" = 0 }</a:t>
            </a:r>
          </a:p>
          <a:p>
            <a:r>
              <a:rPr lang="en-US" sz="1600" dirty="0"/>
              <a:t>    "b" = { "value1" = 10, "value2" = 5 }</a:t>
            </a:r>
          </a:p>
          <a:p>
            <a:r>
              <a:rPr lang="en-US" sz="1600" dirty="0"/>
              <a:t>    "c" = { "value1" = 100, "value2" = 500 }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result = { for k, v in </a:t>
            </a:r>
            <a:r>
              <a:rPr lang="en-US" sz="1600" dirty="0" err="1"/>
              <a:t>local.map</a:t>
            </a:r>
            <a:r>
              <a:rPr lang="en-US" sz="1600" dirty="0"/>
              <a:t> : "op-${k}"=&gt; { "op" =  "subtract", "value" = v.value1 - v.value2 }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</a:t>
            </a:r>
            <a:r>
              <a:rPr lang="en-US" dirty="0" err="1">
                <a:solidFill>
                  <a:srgbClr val="7030A0"/>
                </a:solidFill>
              </a:rPr>
              <a:t>Mapa</a:t>
            </a:r>
            <a:r>
              <a:rPr lang="en-US" dirty="0">
                <a:solidFill>
                  <a:srgbClr val="7030A0"/>
                </a:solidFill>
              </a:rPr>
              <a:t> – Case 2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1BF06B8-8E86-4A3A-989A-0A061402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08740"/>
            <a:ext cx="1086592" cy="418489"/>
          </a:xfrm>
        </p:spPr>
        <p:txBody>
          <a:bodyPr>
            <a:normAutofit/>
          </a:bodyPr>
          <a:lstStyle/>
          <a:p>
            <a:r>
              <a:rPr lang="en-US" sz="1800" dirty="0"/>
              <a:t>Ex: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6E918D-91F0-403A-8B68-C769BF436408}"/>
              </a:ext>
            </a:extLst>
          </p:cNvPr>
          <p:cNvSpPr txBox="1"/>
          <p:nvPr/>
        </p:nvSpPr>
        <p:spPr>
          <a:xfrm>
            <a:off x="3196442" y="3883668"/>
            <a:ext cx="3870626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 map = {</a:t>
            </a:r>
          </a:p>
          <a:p>
            <a:r>
              <a:rPr lang="en-US" sz="1600" dirty="0"/>
              <a:t>    "a" = { "value1" = 1, "value2" = 0 }</a:t>
            </a:r>
          </a:p>
          <a:p>
            <a:r>
              <a:rPr lang="en-US" sz="1600" dirty="0"/>
              <a:t>    "b" = { "value1" = 10, "value2" = 5 }</a:t>
            </a:r>
          </a:p>
          <a:p>
            <a:r>
              <a:rPr lang="en-US" sz="1600" dirty="0"/>
              <a:t>    "c" = { "value1" = 100, "value2" = 500 }</a:t>
            </a:r>
          </a:p>
          <a:p>
            <a:r>
              <a:rPr lang="en-US" sz="1600" dirty="0"/>
              <a:t> }</a:t>
            </a:r>
          </a:p>
          <a:p>
            <a:r>
              <a:rPr lang="en-US" sz="1600" dirty="0" err="1"/>
              <a:t>temp_k</a:t>
            </a:r>
            <a:r>
              <a:rPr lang="en-US" sz="1600" dirty="0"/>
              <a:t> = [ “a”, “b”, “c” ]</a:t>
            </a:r>
          </a:p>
          <a:p>
            <a:r>
              <a:rPr lang="en-US" sz="1600" dirty="0" err="1"/>
              <a:t>temp_v</a:t>
            </a:r>
            <a:r>
              <a:rPr lang="en-US" sz="1600" dirty="0"/>
              <a:t> = [ </a:t>
            </a:r>
          </a:p>
          <a:p>
            <a:r>
              <a:rPr lang="en-US" sz="1600" dirty="0"/>
              <a:t>  { "value1" = 1, "value2" = 0 },</a:t>
            </a:r>
          </a:p>
          <a:p>
            <a:r>
              <a:rPr lang="en-US" sz="1600" dirty="0"/>
              <a:t>  { "value1" = 10, "value2" = 5 },</a:t>
            </a:r>
          </a:p>
          <a:p>
            <a:r>
              <a:rPr lang="en-US" sz="1600" dirty="0"/>
              <a:t>  { "value1" = 100, "value2" = 500 }</a:t>
            </a:r>
          </a:p>
          <a:p>
            <a:r>
              <a:rPr lang="en-US" sz="1600" dirty="0"/>
              <a:t>]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A4BC81-1F31-4561-A9BA-925A20DCEBAD}"/>
              </a:ext>
            </a:extLst>
          </p:cNvPr>
          <p:cNvSpPr txBox="1">
            <a:spLocks/>
          </p:cNvSpPr>
          <p:nvPr/>
        </p:nvSpPr>
        <p:spPr>
          <a:xfrm>
            <a:off x="775854" y="3844169"/>
            <a:ext cx="2553561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0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439FF3A-D1CC-40E9-9CDA-E302763F47F7}"/>
              </a:ext>
            </a:extLst>
          </p:cNvPr>
          <p:cNvSpPr txBox="1">
            <a:spLocks/>
          </p:cNvSpPr>
          <p:nvPr/>
        </p:nvSpPr>
        <p:spPr>
          <a:xfrm>
            <a:off x="775855" y="4453208"/>
            <a:ext cx="1824842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5E03574-0012-4C68-A51C-FDD5656A95D1}"/>
              </a:ext>
            </a:extLst>
          </p:cNvPr>
          <p:cNvSpPr txBox="1"/>
          <p:nvPr/>
        </p:nvSpPr>
        <p:spPr>
          <a:xfrm>
            <a:off x="7156862" y="3872230"/>
            <a:ext cx="4908467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k = “a” </a:t>
            </a:r>
          </a:p>
          <a:p>
            <a:r>
              <a:rPr lang="en-US" sz="1600" dirty="0"/>
              <a:t>v = { "value1" = 1, "value2" = 0 }</a:t>
            </a:r>
          </a:p>
          <a:p>
            <a:r>
              <a:rPr lang="en-US" sz="1600" dirty="0"/>
              <a:t>return = “op-a” =&gt; { “op” = “subtract”, “value” = 1 - 0 }</a:t>
            </a:r>
          </a:p>
          <a:p>
            <a:r>
              <a:rPr lang="en-US" sz="1600" dirty="0"/>
              <a:t>result = { </a:t>
            </a:r>
          </a:p>
          <a:p>
            <a:r>
              <a:rPr lang="en-US" sz="1600" dirty="0"/>
              <a:t>  { “op-a” = { “op” = “subtract”, “value” = 1 }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5524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1914897" y="1427229"/>
            <a:ext cx="9690264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locals {</a:t>
            </a:r>
          </a:p>
          <a:p>
            <a:r>
              <a:rPr lang="en-US" sz="1600" dirty="0"/>
              <a:t>  map = {</a:t>
            </a:r>
          </a:p>
          <a:p>
            <a:r>
              <a:rPr lang="en-US" sz="1600" dirty="0"/>
              <a:t>    "a" = { "value1" = 1, "value2" = 0 }</a:t>
            </a:r>
          </a:p>
          <a:p>
            <a:r>
              <a:rPr lang="en-US" sz="1600" dirty="0"/>
              <a:t>    "b" = { "value1" = 10, "value2" = 5 }</a:t>
            </a:r>
          </a:p>
          <a:p>
            <a:r>
              <a:rPr lang="en-US" sz="1600" dirty="0"/>
              <a:t>    "c" = { "value1" = 100, "value2" = 500 }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result = { for k, v in </a:t>
            </a:r>
            <a:r>
              <a:rPr lang="en-US" sz="1600" dirty="0" err="1"/>
              <a:t>local.map</a:t>
            </a:r>
            <a:r>
              <a:rPr lang="en-US" sz="1600" dirty="0"/>
              <a:t> : "op-${k}"=&gt; { "op" =  "subtract", "value" = v.value1 - v.value2 }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</a:t>
            </a:r>
            <a:r>
              <a:rPr lang="en-US" dirty="0" err="1">
                <a:solidFill>
                  <a:srgbClr val="7030A0"/>
                </a:solidFill>
              </a:rPr>
              <a:t>Mapa</a:t>
            </a:r>
            <a:r>
              <a:rPr lang="en-US" dirty="0">
                <a:solidFill>
                  <a:srgbClr val="7030A0"/>
                </a:solidFill>
              </a:rPr>
              <a:t> – Case 2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1BF06B8-8E86-4A3A-989A-0A061402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08740"/>
            <a:ext cx="1086592" cy="418489"/>
          </a:xfrm>
        </p:spPr>
        <p:txBody>
          <a:bodyPr>
            <a:normAutofit/>
          </a:bodyPr>
          <a:lstStyle/>
          <a:p>
            <a:r>
              <a:rPr lang="en-US" sz="1800" dirty="0"/>
              <a:t>Ex: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6E918D-91F0-403A-8B68-C769BF436408}"/>
              </a:ext>
            </a:extLst>
          </p:cNvPr>
          <p:cNvSpPr txBox="1"/>
          <p:nvPr/>
        </p:nvSpPr>
        <p:spPr>
          <a:xfrm>
            <a:off x="3196442" y="3883668"/>
            <a:ext cx="3870626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 map = {</a:t>
            </a:r>
          </a:p>
          <a:p>
            <a:r>
              <a:rPr lang="en-US" sz="1600" dirty="0"/>
              <a:t>    "a" = { "value1" = 1, "value2" = 0 }</a:t>
            </a:r>
          </a:p>
          <a:p>
            <a:r>
              <a:rPr lang="en-US" sz="1600" dirty="0"/>
              <a:t>    "b" = { "value1" = 10, "value2" = 5 }</a:t>
            </a:r>
          </a:p>
          <a:p>
            <a:r>
              <a:rPr lang="en-US" sz="1600" dirty="0"/>
              <a:t>    "c" = { "value1" = 100, "value2" = 500 }</a:t>
            </a:r>
          </a:p>
          <a:p>
            <a:r>
              <a:rPr lang="en-US" sz="1600" dirty="0"/>
              <a:t> }</a:t>
            </a:r>
          </a:p>
          <a:p>
            <a:r>
              <a:rPr lang="en-US" sz="1600" dirty="0" err="1"/>
              <a:t>temp_k</a:t>
            </a:r>
            <a:r>
              <a:rPr lang="en-US" sz="1600" dirty="0"/>
              <a:t> = [ “a”, “b”, “c” ]</a:t>
            </a:r>
          </a:p>
          <a:p>
            <a:r>
              <a:rPr lang="en-US" sz="1600" dirty="0" err="1"/>
              <a:t>temp_v</a:t>
            </a:r>
            <a:r>
              <a:rPr lang="en-US" sz="1600" dirty="0"/>
              <a:t> = [ </a:t>
            </a:r>
          </a:p>
          <a:p>
            <a:r>
              <a:rPr lang="en-US" sz="1600" dirty="0"/>
              <a:t>  { "value1" = 1, "value2" = 0 },</a:t>
            </a:r>
          </a:p>
          <a:p>
            <a:r>
              <a:rPr lang="en-US" sz="1600" dirty="0"/>
              <a:t>  { "value1" = 10, "value2" = 5 },</a:t>
            </a:r>
          </a:p>
          <a:p>
            <a:r>
              <a:rPr lang="en-US" sz="1600" dirty="0"/>
              <a:t>  { "value1" = 100, "value2" = 500 }</a:t>
            </a:r>
          </a:p>
          <a:p>
            <a:r>
              <a:rPr lang="en-US" sz="1600" dirty="0"/>
              <a:t>]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A4BC81-1F31-4561-A9BA-925A20DCEBAD}"/>
              </a:ext>
            </a:extLst>
          </p:cNvPr>
          <p:cNvSpPr txBox="1">
            <a:spLocks/>
          </p:cNvSpPr>
          <p:nvPr/>
        </p:nvSpPr>
        <p:spPr>
          <a:xfrm>
            <a:off x="775854" y="3844169"/>
            <a:ext cx="2553561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1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439FF3A-D1CC-40E9-9CDA-E302763F47F7}"/>
              </a:ext>
            </a:extLst>
          </p:cNvPr>
          <p:cNvSpPr txBox="1">
            <a:spLocks/>
          </p:cNvSpPr>
          <p:nvPr/>
        </p:nvSpPr>
        <p:spPr>
          <a:xfrm>
            <a:off x="775855" y="4453208"/>
            <a:ext cx="1824842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5E03574-0012-4C68-A51C-FDD5656A95D1}"/>
              </a:ext>
            </a:extLst>
          </p:cNvPr>
          <p:cNvSpPr txBox="1"/>
          <p:nvPr/>
        </p:nvSpPr>
        <p:spPr>
          <a:xfrm>
            <a:off x="7156862" y="3872230"/>
            <a:ext cx="4944094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k = “b” </a:t>
            </a:r>
          </a:p>
          <a:p>
            <a:r>
              <a:rPr lang="en-US" sz="1600" dirty="0"/>
              <a:t>v = { "value1" = 10, "value2" = 5 }</a:t>
            </a:r>
          </a:p>
          <a:p>
            <a:r>
              <a:rPr lang="en-US" sz="1600" dirty="0"/>
              <a:t>return = “op-b” =&gt; { “op” = “subtract”, “value” = 10 - 5 }</a:t>
            </a:r>
          </a:p>
          <a:p>
            <a:r>
              <a:rPr lang="en-US" sz="1600" dirty="0"/>
              <a:t>result = { </a:t>
            </a:r>
          </a:p>
          <a:p>
            <a:r>
              <a:rPr lang="en-US" sz="1600" dirty="0"/>
              <a:t>  { “op-a” = { “op” = “subtract”, “value” = 1 } },</a:t>
            </a:r>
          </a:p>
          <a:p>
            <a:r>
              <a:rPr lang="en-US" sz="1600" dirty="0"/>
              <a:t>  { “op-b” = { “op” = “subtract”, “value” = 5 } },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u="sng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76388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1914897" y="1427229"/>
            <a:ext cx="9690264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locals {</a:t>
            </a:r>
          </a:p>
          <a:p>
            <a:r>
              <a:rPr lang="en-US" sz="1600" dirty="0"/>
              <a:t>  map = {</a:t>
            </a:r>
          </a:p>
          <a:p>
            <a:r>
              <a:rPr lang="en-US" sz="1600" dirty="0"/>
              <a:t>    "a" = { "value1" = 1, "value2" = 0 }</a:t>
            </a:r>
          </a:p>
          <a:p>
            <a:r>
              <a:rPr lang="en-US" sz="1600" dirty="0"/>
              <a:t>    "b" = { "value1" = 10, "value2" = 5 }</a:t>
            </a:r>
          </a:p>
          <a:p>
            <a:r>
              <a:rPr lang="en-US" sz="1600" dirty="0"/>
              <a:t>    "c" = { "value1" = 100, "value2" = 500 }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result = { for k, v in </a:t>
            </a:r>
            <a:r>
              <a:rPr lang="en-US" sz="1600" dirty="0" err="1"/>
              <a:t>local.map</a:t>
            </a:r>
            <a:r>
              <a:rPr lang="en-US" sz="1600" dirty="0"/>
              <a:t> : "op-${k}"=&gt; { "op" =  "subtract", "value" = v.value1 - v.value2 }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</a:t>
            </a:r>
            <a:r>
              <a:rPr lang="en-US" dirty="0" err="1">
                <a:solidFill>
                  <a:srgbClr val="7030A0"/>
                </a:solidFill>
              </a:rPr>
              <a:t>Mapa</a:t>
            </a:r>
            <a:r>
              <a:rPr lang="en-US" dirty="0">
                <a:solidFill>
                  <a:srgbClr val="7030A0"/>
                </a:solidFill>
              </a:rPr>
              <a:t> – Case 2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1BF06B8-8E86-4A3A-989A-0A061402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08740"/>
            <a:ext cx="1086592" cy="418489"/>
          </a:xfrm>
        </p:spPr>
        <p:txBody>
          <a:bodyPr>
            <a:normAutofit/>
          </a:bodyPr>
          <a:lstStyle/>
          <a:p>
            <a:r>
              <a:rPr lang="en-US" sz="1800" dirty="0"/>
              <a:t>Ex: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6E918D-91F0-403A-8B68-C769BF436408}"/>
              </a:ext>
            </a:extLst>
          </p:cNvPr>
          <p:cNvSpPr txBox="1"/>
          <p:nvPr/>
        </p:nvSpPr>
        <p:spPr>
          <a:xfrm>
            <a:off x="3196442" y="3883668"/>
            <a:ext cx="3870626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 map = {</a:t>
            </a:r>
          </a:p>
          <a:p>
            <a:r>
              <a:rPr lang="en-US" sz="1600" dirty="0"/>
              <a:t>    "a" = { "value1" = 1, "value2" = 0 }</a:t>
            </a:r>
          </a:p>
          <a:p>
            <a:r>
              <a:rPr lang="en-US" sz="1600" dirty="0"/>
              <a:t>    "b" = { "value1" = 10, "value2" = 5 }</a:t>
            </a:r>
          </a:p>
          <a:p>
            <a:r>
              <a:rPr lang="en-US" sz="1600" dirty="0"/>
              <a:t>    "c" = { "value1" = 100, "value2" = 500 }</a:t>
            </a:r>
          </a:p>
          <a:p>
            <a:r>
              <a:rPr lang="en-US" sz="1600" dirty="0"/>
              <a:t> }</a:t>
            </a:r>
          </a:p>
          <a:p>
            <a:r>
              <a:rPr lang="en-US" sz="1600" dirty="0" err="1"/>
              <a:t>temp_k</a:t>
            </a:r>
            <a:r>
              <a:rPr lang="en-US" sz="1600" dirty="0"/>
              <a:t> = [ “a”, “b”, “c” ]</a:t>
            </a:r>
          </a:p>
          <a:p>
            <a:r>
              <a:rPr lang="en-US" sz="1600" dirty="0" err="1"/>
              <a:t>temp_v</a:t>
            </a:r>
            <a:r>
              <a:rPr lang="en-US" sz="1600" dirty="0"/>
              <a:t> = [ </a:t>
            </a:r>
          </a:p>
          <a:p>
            <a:r>
              <a:rPr lang="en-US" sz="1600" dirty="0"/>
              <a:t>  { "value1" = 1, "value2" = 0 },</a:t>
            </a:r>
          </a:p>
          <a:p>
            <a:r>
              <a:rPr lang="en-US" sz="1600" dirty="0"/>
              <a:t>  { "value1" = 10, "value2" = 5 },</a:t>
            </a:r>
          </a:p>
          <a:p>
            <a:r>
              <a:rPr lang="en-US" sz="1600" dirty="0"/>
              <a:t>  { "value1" = 100, "value2" = 500 }</a:t>
            </a:r>
          </a:p>
          <a:p>
            <a:r>
              <a:rPr lang="en-US" sz="1600" dirty="0"/>
              <a:t>]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A4BC81-1F31-4561-A9BA-925A20DCEBAD}"/>
              </a:ext>
            </a:extLst>
          </p:cNvPr>
          <p:cNvSpPr txBox="1">
            <a:spLocks/>
          </p:cNvSpPr>
          <p:nvPr/>
        </p:nvSpPr>
        <p:spPr>
          <a:xfrm>
            <a:off x="775854" y="3844169"/>
            <a:ext cx="2553561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2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439FF3A-D1CC-40E9-9CDA-E302763F47F7}"/>
              </a:ext>
            </a:extLst>
          </p:cNvPr>
          <p:cNvSpPr txBox="1">
            <a:spLocks/>
          </p:cNvSpPr>
          <p:nvPr/>
        </p:nvSpPr>
        <p:spPr>
          <a:xfrm>
            <a:off x="775855" y="4453208"/>
            <a:ext cx="1824842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5E03574-0012-4C68-A51C-FDD5656A95D1}"/>
              </a:ext>
            </a:extLst>
          </p:cNvPr>
          <p:cNvSpPr txBox="1"/>
          <p:nvPr/>
        </p:nvSpPr>
        <p:spPr>
          <a:xfrm>
            <a:off x="7156862" y="3872230"/>
            <a:ext cx="4944094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k = “c” </a:t>
            </a:r>
          </a:p>
          <a:p>
            <a:r>
              <a:rPr lang="en-US" sz="1600" dirty="0"/>
              <a:t>v = { "value1" = 100, "value2" = 500 }</a:t>
            </a:r>
          </a:p>
          <a:p>
            <a:r>
              <a:rPr lang="en-US" sz="1600" dirty="0"/>
              <a:t>return = “op-c” </a:t>
            </a:r>
            <a:r>
              <a:rPr lang="en-US" sz="1400" dirty="0"/>
              <a:t>=&gt; { “op” = “subtract”, “value” = 100 – 500 }</a:t>
            </a:r>
          </a:p>
          <a:p>
            <a:r>
              <a:rPr lang="en-US" sz="1600" dirty="0"/>
              <a:t>result = { </a:t>
            </a:r>
          </a:p>
          <a:p>
            <a:r>
              <a:rPr lang="en-US" sz="1600" dirty="0"/>
              <a:t>  { “op-a” = { “op” = “subtract”, “value” = 1 } },</a:t>
            </a:r>
          </a:p>
          <a:p>
            <a:r>
              <a:rPr lang="en-US" sz="1600" dirty="0"/>
              <a:t>  { “op-b” = { “op” = “subtract”, “value” = 5 } },</a:t>
            </a:r>
          </a:p>
          <a:p>
            <a:r>
              <a:rPr lang="en-US" sz="1600" dirty="0"/>
              <a:t>  { “op-c” = { “op” = “subtract”, “value” = -400 } },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endParaRPr lang="en-US" sz="1600" u="sng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954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862940" y="761354"/>
            <a:ext cx="2953986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locals {</a:t>
            </a:r>
          </a:p>
          <a:p>
            <a:r>
              <a:rPr lang="en-US" sz="1600" dirty="0"/>
              <a:t>  map = {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devops</a:t>
            </a:r>
            <a:r>
              <a:rPr lang="en-US" sz="1600" dirty="0"/>
              <a:t>" = {</a:t>
            </a:r>
          </a:p>
          <a:p>
            <a:r>
              <a:rPr lang="en-US" sz="1600" dirty="0"/>
              <a:t>      "id" = 1,</a:t>
            </a:r>
          </a:p>
          <a:p>
            <a:r>
              <a:rPr lang="en-US" sz="1600" dirty="0"/>
              <a:t>      "members" = {</a:t>
            </a:r>
          </a:p>
          <a:p>
            <a:r>
              <a:rPr lang="en-US" sz="1600" dirty="0"/>
              <a:t>        "1" : "Missao",</a:t>
            </a:r>
          </a:p>
          <a:p>
            <a:r>
              <a:rPr lang="en-US" sz="1600" dirty="0"/>
              <a:t>        "2" : "Andre",</a:t>
            </a:r>
          </a:p>
          <a:p>
            <a:r>
              <a:rPr lang="en-US" sz="1600" dirty="0"/>
              <a:t>        "3" : "Gasbarro"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noc</a:t>
            </a:r>
            <a:r>
              <a:rPr lang="en-US" sz="1600" dirty="0"/>
              <a:t>" = {</a:t>
            </a:r>
          </a:p>
          <a:p>
            <a:r>
              <a:rPr lang="en-US" sz="1600" dirty="0"/>
              <a:t>      "id" = 2,</a:t>
            </a:r>
          </a:p>
          <a:p>
            <a:r>
              <a:rPr lang="en-US" sz="1600" dirty="0"/>
              <a:t>      "members" = {</a:t>
            </a:r>
          </a:p>
          <a:p>
            <a:r>
              <a:rPr lang="en-US" sz="1600" dirty="0"/>
              <a:t>        "4" : "Adson",</a:t>
            </a:r>
          </a:p>
          <a:p>
            <a:r>
              <a:rPr lang="en-US" sz="1600" dirty="0"/>
              <a:t>        "5" : "Brito"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result = [</a:t>
            </a:r>
          </a:p>
          <a:p>
            <a:r>
              <a:rPr lang="en-US" sz="1600" dirty="0"/>
              <a:t>    for k, v in </a:t>
            </a:r>
            <a:r>
              <a:rPr lang="en-US" sz="1600" dirty="0" err="1"/>
              <a:t>local.map</a:t>
            </a:r>
            <a:r>
              <a:rPr lang="en-US" sz="1600" dirty="0"/>
              <a:t> : [</a:t>
            </a:r>
          </a:p>
          <a:p>
            <a:r>
              <a:rPr lang="en-US" sz="1600" dirty="0"/>
              <a:t>      for y, z in </a:t>
            </a:r>
            <a:r>
              <a:rPr lang="en-US" sz="1600" dirty="0" err="1"/>
              <a:t>v.members</a:t>
            </a:r>
            <a:r>
              <a:rPr lang="en-US" sz="1600" dirty="0"/>
              <a:t> : z</a:t>
            </a:r>
          </a:p>
          <a:p>
            <a:r>
              <a:rPr lang="en-US" sz="1600" dirty="0"/>
              <a:t>    ]</a:t>
            </a:r>
          </a:p>
          <a:p>
            <a:r>
              <a:rPr lang="en-US" sz="1600" dirty="0"/>
              <a:t>  ]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</a:t>
            </a:r>
            <a:r>
              <a:rPr lang="en-US" dirty="0" err="1">
                <a:solidFill>
                  <a:srgbClr val="7030A0"/>
                </a:solidFill>
              </a:rPr>
              <a:t>Mapa</a:t>
            </a:r>
            <a:r>
              <a:rPr lang="en-US" dirty="0">
                <a:solidFill>
                  <a:srgbClr val="7030A0"/>
                </a:solidFill>
              </a:rPr>
              <a:t> – Case 3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2F4F22B-D307-45AB-BD9D-565C85DCA520}"/>
              </a:ext>
            </a:extLst>
          </p:cNvPr>
          <p:cNvSpPr txBox="1"/>
          <p:nvPr/>
        </p:nvSpPr>
        <p:spPr>
          <a:xfrm>
            <a:off x="4271158" y="1659285"/>
            <a:ext cx="6931229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temp_k</a:t>
            </a:r>
            <a:r>
              <a:rPr lang="en-US" sz="1600" dirty="0"/>
              <a:t> = -/-</a:t>
            </a:r>
          </a:p>
          <a:p>
            <a:r>
              <a:rPr lang="en-US" sz="1600" dirty="0" err="1"/>
              <a:t>temp_v</a:t>
            </a:r>
            <a:r>
              <a:rPr lang="en-US" sz="1600" dirty="0"/>
              <a:t> = -/-</a:t>
            </a:r>
          </a:p>
          <a:p>
            <a:r>
              <a:rPr lang="en-US" sz="1600" dirty="0"/>
              <a:t>k = -/-</a:t>
            </a:r>
          </a:p>
          <a:p>
            <a:r>
              <a:rPr lang="en-US" sz="1600" dirty="0"/>
              <a:t>v = -/-</a:t>
            </a:r>
          </a:p>
          <a:p>
            <a:r>
              <a:rPr lang="en-US" sz="1600" dirty="0" err="1"/>
              <a:t>temp_y</a:t>
            </a:r>
            <a:r>
              <a:rPr lang="en-US" sz="1600" dirty="0"/>
              <a:t> = -/-</a:t>
            </a:r>
          </a:p>
          <a:p>
            <a:r>
              <a:rPr lang="en-US" sz="1600" dirty="0" err="1"/>
              <a:t>temp_z</a:t>
            </a:r>
            <a:r>
              <a:rPr lang="en-US" sz="1600" dirty="0"/>
              <a:t> = -/-</a:t>
            </a:r>
          </a:p>
          <a:p>
            <a:r>
              <a:rPr lang="en-US" sz="1600" dirty="0"/>
              <a:t>y = -/-</a:t>
            </a:r>
          </a:p>
          <a:p>
            <a:r>
              <a:rPr lang="en-US" sz="1600" dirty="0"/>
              <a:t>z = -/-</a:t>
            </a:r>
          </a:p>
          <a:p>
            <a:r>
              <a:rPr lang="en-US" sz="1600" dirty="0"/>
              <a:t>return = -/-</a:t>
            </a:r>
          </a:p>
          <a:p>
            <a:r>
              <a:rPr lang="en-US" sz="1600" dirty="0" err="1"/>
              <a:t>result_outer_for</a:t>
            </a:r>
            <a:r>
              <a:rPr lang="en-US" sz="1600" dirty="0"/>
              <a:t> = [ ]</a:t>
            </a:r>
          </a:p>
          <a:p>
            <a:r>
              <a:rPr lang="en-US" sz="1600" dirty="0" err="1"/>
              <a:t>result_inner_for</a:t>
            </a:r>
            <a:r>
              <a:rPr lang="en-US" sz="1600" dirty="0"/>
              <a:t> = [ 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0F4A535A-EF7A-4F02-A5AE-D29EFA1EE5D2}"/>
              </a:ext>
            </a:extLst>
          </p:cNvPr>
          <p:cNvSpPr txBox="1">
            <a:spLocks/>
          </p:cNvSpPr>
          <p:nvPr/>
        </p:nvSpPr>
        <p:spPr>
          <a:xfrm>
            <a:off x="4271158" y="1186236"/>
            <a:ext cx="1824842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327D83BD-A43B-41AE-A893-0A0C18AC96A6}"/>
              </a:ext>
            </a:extLst>
          </p:cNvPr>
          <p:cNvSpPr txBox="1">
            <a:spLocks/>
          </p:cNvSpPr>
          <p:nvPr/>
        </p:nvSpPr>
        <p:spPr>
          <a:xfrm>
            <a:off x="8585860" y="1039053"/>
            <a:ext cx="2616527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- -</a:t>
            </a:r>
            <a:endParaRPr lang="pt-B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12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862940" y="761354"/>
            <a:ext cx="2953986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locals {</a:t>
            </a:r>
          </a:p>
          <a:p>
            <a:r>
              <a:rPr lang="en-US" sz="1600" dirty="0"/>
              <a:t>  map = {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devops</a:t>
            </a:r>
            <a:r>
              <a:rPr lang="en-US" sz="1600" dirty="0"/>
              <a:t>" = {</a:t>
            </a:r>
          </a:p>
          <a:p>
            <a:r>
              <a:rPr lang="en-US" sz="1600" dirty="0"/>
              <a:t>      "id" = 1,</a:t>
            </a:r>
          </a:p>
          <a:p>
            <a:r>
              <a:rPr lang="en-US" sz="1600" dirty="0"/>
              <a:t>      "members" = {</a:t>
            </a:r>
          </a:p>
          <a:p>
            <a:r>
              <a:rPr lang="en-US" sz="1600" dirty="0"/>
              <a:t>        "1" : "Missao",</a:t>
            </a:r>
          </a:p>
          <a:p>
            <a:r>
              <a:rPr lang="en-US" sz="1600" dirty="0"/>
              <a:t>        "2" : "Andre",</a:t>
            </a:r>
          </a:p>
          <a:p>
            <a:r>
              <a:rPr lang="en-US" sz="1600" dirty="0"/>
              <a:t>        "3" : "Gasbarro"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noc</a:t>
            </a:r>
            <a:r>
              <a:rPr lang="en-US" sz="1600" dirty="0"/>
              <a:t>" = {</a:t>
            </a:r>
          </a:p>
          <a:p>
            <a:r>
              <a:rPr lang="en-US" sz="1600" dirty="0"/>
              <a:t>      "id" = 2,</a:t>
            </a:r>
          </a:p>
          <a:p>
            <a:r>
              <a:rPr lang="en-US" sz="1600" dirty="0"/>
              <a:t>      "members" = {</a:t>
            </a:r>
          </a:p>
          <a:p>
            <a:r>
              <a:rPr lang="en-US" sz="1600" dirty="0"/>
              <a:t>        "4" : "Adson",</a:t>
            </a:r>
          </a:p>
          <a:p>
            <a:r>
              <a:rPr lang="en-US" sz="1600" dirty="0"/>
              <a:t>        "5" : "Brito"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result = [</a:t>
            </a:r>
          </a:p>
          <a:p>
            <a:r>
              <a:rPr lang="en-US" sz="1600" dirty="0"/>
              <a:t>    for k, v in </a:t>
            </a:r>
            <a:r>
              <a:rPr lang="en-US" sz="1600" dirty="0" err="1"/>
              <a:t>local.map</a:t>
            </a:r>
            <a:r>
              <a:rPr lang="en-US" sz="1600" dirty="0"/>
              <a:t> : [</a:t>
            </a:r>
          </a:p>
          <a:p>
            <a:r>
              <a:rPr lang="en-US" sz="1600" dirty="0"/>
              <a:t>      for y, z in </a:t>
            </a:r>
            <a:r>
              <a:rPr lang="en-US" sz="1600" dirty="0" err="1"/>
              <a:t>v.members</a:t>
            </a:r>
            <a:r>
              <a:rPr lang="en-US" sz="1600" dirty="0"/>
              <a:t> : z</a:t>
            </a:r>
          </a:p>
          <a:p>
            <a:r>
              <a:rPr lang="en-US" sz="1600" dirty="0"/>
              <a:t>    ]</a:t>
            </a:r>
          </a:p>
          <a:p>
            <a:r>
              <a:rPr lang="en-US" sz="1600" dirty="0"/>
              <a:t>  ]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</a:t>
            </a:r>
            <a:r>
              <a:rPr lang="en-US" dirty="0" err="1">
                <a:solidFill>
                  <a:srgbClr val="7030A0"/>
                </a:solidFill>
              </a:rPr>
              <a:t>Mapa</a:t>
            </a:r>
            <a:r>
              <a:rPr lang="en-US" dirty="0">
                <a:solidFill>
                  <a:srgbClr val="7030A0"/>
                </a:solidFill>
              </a:rPr>
              <a:t> – Case 3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2F4F22B-D307-45AB-BD9D-565C85DCA520}"/>
              </a:ext>
            </a:extLst>
          </p:cNvPr>
          <p:cNvSpPr txBox="1"/>
          <p:nvPr/>
        </p:nvSpPr>
        <p:spPr>
          <a:xfrm>
            <a:off x="4310741" y="1659285"/>
            <a:ext cx="7018320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temp_k</a:t>
            </a:r>
            <a:r>
              <a:rPr lang="en-US" sz="1600" dirty="0"/>
              <a:t> = [ “</a:t>
            </a:r>
            <a:r>
              <a:rPr lang="en-US" sz="1600" dirty="0" err="1"/>
              <a:t>devops</a:t>
            </a:r>
            <a:r>
              <a:rPr lang="en-US" sz="1600" dirty="0"/>
              <a:t>”, “</a:t>
            </a:r>
            <a:r>
              <a:rPr lang="en-US" sz="1600" dirty="0" err="1"/>
              <a:t>noc</a:t>
            </a:r>
            <a:r>
              <a:rPr lang="en-US" sz="1600" dirty="0"/>
              <a:t>” ]</a:t>
            </a:r>
          </a:p>
          <a:p>
            <a:r>
              <a:rPr lang="en-US" sz="1600" dirty="0" err="1"/>
              <a:t>temp_v</a:t>
            </a:r>
            <a:r>
              <a:rPr lang="en-US" sz="1600" dirty="0"/>
              <a:t> = [ </a:t>
            </a:r>
          </a:p>
          <a:p>
            <a:r>
              <a:rPr lang="en-US" sz="1600" dirty="0"/>
              <a:t>  { “id" = 1, “members" = { “1” =  “Missao”, “2” = “Andre”, “3” = “Gasbarro” } },</a:t>
            </a:r>
          </a:p>
          <a:p>
            <a:r>
              <a:rPr lang="en-US" sz="1600" dirty="0"/>
              <a:t>  { “id" = 2, “members" = { “4” =  “Adson”, “5” = “Brito” },</a:t>
            </a:r>
          </a:p>
          <a:p>
            <a:r>
              <a:rPr lang="en-US" sz="1600" dirty="0"/>
              <a:t>]</a:t>
            </a:r>
          </a:p>
          <a:p>
            <a:r>
              <a:rPr lang="en-US" sz="1600" dirty="0"/>
              <a:t>k = “</a:t>
            </a:r>
            <a:r>
              <a:rPr lang="en-US" sz="1600" dirty="0" err="1"/>
              <a:t>devops</a:t>
            </a:r>
            <a:r>
              <a:rPr lang="en-US" sz="1600" dirty="0"/>
              <a:t>”</a:t>
            </a:r>
          </a:p>
          <a:p>
            <a:r>
              <a:rPr lang="en-US" sz="1600" dirty="0"/>
              <a:t>v = { “id" = 1, “members" = { “1” =  “Missao”, “2” = “Andre”, “3” = “Gasbarro” }}</a:t>
            </a:r>
          </a:p>
          <a:p>
            <a:r>
              <a:rPr lang="en-US" sz="1600" dirty="0" err="1"/>
              <a:t>temp_y</a:t>
            </a:r>
            <a:r>
              <a:rPr lang="en-US" sz="1600" dirty="0"/>
              <a:t> = [ “1”, “2”, “3” ]</a:t>
            </a:r>
          </a:p>
          <a:p>
            <a:r>
              <a:rPr lang="en-US" sz="1600" dirty="0" err="1"/>
              <a:t>temp_z</a:t>
            </a:r>
            <a:r>
              <a:rPr lang="en-US" sz="1600" dirty="0"/>
              <a:t> = [ “Missao”, “Andre”, “Gasbarro” ]</a:t>
            </a:r>
          </a:p>
          <a:p>
            <a:r>
              <a:rPr lang="en-US" sz="1600" dirty="0"/>
              <a:t>y = “1”</a:t>
            </a:r>
          </a:p>
          <a:p>
            <a:r>
              <a:rPr lang="en-US" sz="1600" dirty="0"/>
              <a:t>z = “Missao”</a:t>
            </a:r>
          </a:p>
          <a:p>
            <a:r>
              <a:rPr lang="en-US" sz="1600" dirty="0" err="1"/>
              <a:t>return_inner_for</a:t>
            </a:r>
            <a:r>
              <a:rPr lang="en-US" sz="1600" dirty="0"/>
              <a:t> = “Missao”</a:t>
            </a:r>
          </a:p>
          <a:p>
            <a:r>
              <a:rPr lang="en-US" sz="1600" dirty="0" err="1"/>
              <a:t>result_inner_for</a:t>
            </a:r>
            <a:r>
              <a:rPr lang="en-US" sz="1600" dirty="0"/>
              <a:t> = [ </a:t>
            </a:r>
          </a:p>
          <a:p>
            <a:r>
              <a:rPr lang="en-US" sz="1600" dirty="0"/>
              <a:t>  “Missao” </a:t>
            </a:r>
          </a:p>
          <a:p>
            <a:r>
              <a:rPr lang="en-US" sz="1600" dirty="0"/>
              <a:t>]</a:t>
            </a:r>
          </a:p>
          <a:p>
            <a:r>
              <a:rPr lang="en-US" sz="1600" dirty="0" err="1"/>
              <a:t>result_outer_for</a:t>
            </a:r>
            <a:r>
              <a:rPr lang="en-US" sz="1600" dirty="0"/>
              <a:t> = [ 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0F4A535A-EF7A-4F02-A5AE-D29EFA1EE5D2}"/>
              </a:ext>
            </a:extLst>
          </p:cNvPr>
          <p:cNvSpPr txBox="1">
            <a:spLocks/>
          </p:cNvSpPr>
          <p:nvPr/>
        </p:nvSpPr>
        <p:spPr>
          <a:xfrm>
            <a:off x="4271158" y="1186236"/>
            <a:ext cx="1824842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327D83BD-A43B-41AE-A893-0A0C18AC96A6}"/>
              </a:ext>
            </a:extLst>
          </p:cNvPr>
          <p:cNvSpPr txBox="1">
            <a:spLocks/>
          </p:cNvSpPr>
          <p:nvPr/>
        </p:nvSpPr>
        <p:spPr>
          <a:xfrm>
            <a:off x="8467106" y="1039053"/>
            <a:ext cx="2735281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0.0</a:t>
            </a:r>
            <a:endParaRPr lang="pt-B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222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862940" y="761354"/>
            <a:ext cx="2953986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locals {</a:t>
            </a:r>
          </a:p>
          <a:p>
            <a:r>
              <a:rPr lang="en-US" sz="1600" dirty="0"/>
              <a:t>  map = {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devops</a:t>
            </a:r>
            <a:r>
              <a:rPr lang="en-US" sz="1600" dirty="0"/>
              <a:t>" = {</a:t>
            </a:r>
          </a:p>
          <a:p>
            <a:r>
              <a:rPr lang="en-US" sz="1600" dirty="0"/>
              <a:t>      "id" = 1,</a:t>
            </a:r>
          </a:p>
          <a:p>
            <a:r>
              <a:rPr lang="en-US" sz="1600" dirty="0"/>
              <a:t>      "members" = {</a:t>
            </a:r>
          </a:p>
          <a:p>
            <a:r>
              <a:rPr lang="en-US" sz="1600" dirty="0"/>
              <a:t>        "1" : "Missao",</a:t>
            </a:r>
          </a:p>
          <a:p>
            <a:r>
              <a:rPr lang="en-US" sz="1600" dirty="0"/>
              <a:t>        "2" : "Andre",</a:t>
            </a:r>
          </a:p>
          <a:p>
            <a:r>
              <a:rPr lang="en-US" sz="1600" dirty="0"/>
              <a:t>        "3" : "Gasbarro"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noc</a:t>
            </a:r>
            <a:r>
              <a:rPr lang="en-US" sz="1600" dirty="0"/>
              <a:t>" = {</a:t>
            </a:r>
          </a:p>
          <a:p>
            <a:r>
              <a:rPr lang="en-US" sz="1600" dirty="0"/>
              <a:t>      "id" = 2,</a:t>
            </a:r>
          </a:p>
          <a:p>
            <a:r>
              <a:rPr lang="en-US" sz="1600" dirty="0"/>
              <a:t>      "members" = {</a:t>
            </a:r>
          </a:p>
          <a:p>
            <a:r>
              <a:rPr lang="en-US" sz="1600" dirty="0"/>
              <a:t>        "4" : "Adson",</a:t>
            </a:r>
          </a:p>
          <a:p>
            <a:r>
              <a:rPr lang="en-US" sz="1600" dirty="0"/>
              <a:t>        "5" : "Brito"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result = [</a:t>
            </a:r>
          </a:p>
          <a:p>
            <a:r>
              <a:rPr lang="en-US" sz="1600" dirty="0"/>
              <a:t>    for k, v in </a:t>
            </a:r>
            <a:r>
              <a:rPr lang="en-US" sz="1600" dirty="0" err="1"/>
              <a:t>local.map</a:t>
            </a:r>
            <a:r>
              <a:rPr lang="en-US" sz="1600" dirty="0"/>
              <a:t> : [</a:t>
            </a:r>
          </a:p>
          <a:p>
            <a:r>
              <a:rPr lang="en-US" sz="1600" dirty="0"/>
              <a:t>      for y, z in </a:t>
            </a:r>
            <a:r>
              <a:rPr lang="en-US" sz="1600" dirty="0" err="1"/>
              <a:t>v.members</a:t>
            </a:r>
            <a:r>
              <a:rPr lang="en-US" sz="1600" dirty="0"/>
              <a:t> : z</a:t>
            </a:r>
          </a:p>
          <a:p>
            <a:r>
              <a:rPr lang="en-US" sz="1600" dirty="0"/>
              <a:t>    ]</a:t>
            </a:r>
          </a:p>
          <a:p>
            <a:r>
              <a:rPr lang="en-US" sz="1600" dirty="0"/>
              <a:t>  ]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</a:t>
            </a:r>
            <a:r>
              <a:rPr lang="en-US" dirty="0" err="1">
                <a:solidFill>
                  <a:srgbClr val="7030A0"/>
                </a:solidFill>
              </a:rPr>
              <a:t>Mapa</a:t>
            </a:r>
            <a:r>
              <a:rPr lang="en-US" dirty="0">
                <a:solidFill>
                  <a:srgbClr val="7030A0"/>
                </a:solidFill>
              </a:rPr>
              <a:t> – Case 3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2F4F22B-D307-45AB-BD9D-565C85DCA520}"/>
              </a:ext>
            </a:extLst>
          </p:cNvPr>
          <p:cNvSpPr txBox="1"/>
          <p:nvPr/>
        </p:nvSpPr>
        <p:spPr>
          <a:xfrm>
            <a:off x="4310741" y="1659285"/>
            <a:ext cx="7018320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temp_k</a:t>
            </a:r>
            <a:r>
              <a:rPr lang="en-US" sz="1600" dirty="0"/>
              <a:t> = [ “</a:t>
            </a:r>
            <a:r>
              <a:rPr lang="en-US" sz="1600" dirty="0" err="1"/>
              <a:t>devops</a:t>
            </a:r>
            <a:r>
              <a:rPr lang="en-US" sz="1600" dirty="0"/>
              <a:t>”, “</a:t>
            </a:r>
            <a:r>
              <a:rPr lang="en-US" sz="1600" dirty="0" err="1"/>
              <a:t>noc</a:t>
            </a:r>
            <a:r>
              <a:rPr lang="en-US" sz="1600" dirty="0"/>
              <a:t>” ]</a:t>
            </a:r>
          </a:p>
          <a:p>
            <a:r>
              <a:rPr lang="en-US" sz="1600" dirty="0" err="1"/>
              <a:t>temp_v</a:t>
            </a:r>
            <a:r>
              <a:rPr lang="en-US" sz="1600" dirty="0"/>
              <a:t> = [ </a:t>
            </a:r>
          </a:p>
          <a:p>
            <a:r>
              <a:rPr lang="en-US" sz="1600" dirty="0"/>
              <a:t>  { “id" = 1, “members" = { “1” =  “Missao”, “2” = “Andre”, “3” = “Gasbarro” } },</a:t>
            </a:r>
          </a:p>
          <a:p>
            <a:r>
              <a:rPr lang="en-US" sz="1600" dirty="0"/>
              <a:t>  { “id" = 2, “members" = { “4” =  “Adson”, “5” = “Brito” },</a:t>
            </a:r>
          </a:p>
          <a:p>
            <a:r>
              <a:rPr lang="en-US" sz="1600" dirty="0"/>
              <a:t>]</a:t>
            </a:r>
          </a:p>
          <a:p>
            <a:r>
              <a:rPr lang="en-US" sz="1600" dirty="0"/>
              <a:t>k = “</a:t>
            </a:r>
            <a:r>
              <a:rPr lang="en-US" sz="1600" dirty="0" err="1"/>
              <a:t>devops</a:t>
            </a:r>
            <a:r>
              <a:rPr lang="en-US" sz="1600" dirty="0"/>
              <a:t>”</a:t>
            </a:r>
          </a:p>
          <a:p>
            <a:r>
              <a:rPr lang="en-US" sz="1600" dirty="0"/>
              <a:t>v = { “id" = 1, “members" = { “1” =  “Missao”, “2” = “Andre”, “3” = “Gasbarro” }}</a:t>
            </a:r>
          </a:p>
          <a:p>
            <a:r>
              <a:rPr lang="en-US" sz="1600" dirty="0" err="1"/>
              <a:t>temp_y</a:t>
            </a:r>
            <a:r>
              <a:rPr lang="en-US" sz="1600" dirty="0"/>
              <a:t> = [ “1”, “2”, “3” ]</a:t>
            </a:r>
          </a:p>
          <a:p>
            <a:r>
              <a:rPr lang="en-US" sz="1600" dirty="0" err="1"/>
              <a:t>temp_z</a:t>
            </a:r>
            <a:r>
              <a:rPr lang="en-US" sz="1600" dirty="0"/>
              <a:t> = [ “Missao”, “Andre”, “Gasbarro” ]</a:t>
            </a:r>
          </a:p>
          <a:p>
            <a:r>
              <a:rPr lang="en-US" sz="1600" dirty="0"/>
              <a:t>y = “2”</a:t>
            </a:r>
          </a:p>
          <a:p>
            <a:r>
              <a:rPr lang="en-US" sz="1600" dirty="0"/>
              <a:t>z = “Andre”</a:t>
            </a:r>
          </a:p>
          <a:p>
            <a:r>
              <a:rPr lang="en-US" sz="1600" dirty="0" err="1"/>
              <a:t>return_inner_for</a:t>
            </a:r>
            <a:r>
              <a:rPr lang="en-US" sz="1600" dirty="0"/>
              <a:t> = “Andre”</a:t>
            </a:r>
          </a:p>
          <a:p>
            <a:r>
              <a:rPr lang="en-US" sz="1600" dirty="0" err="1"/>
              <a:t>result_inner_for</a:t>
            </a:r>
            <a:r>
              <a:rPr lang="en-US" sz="1600" dirty="0"/>
              <a:t> = [ </a:t>
            </a:r>
          </a:p>
          <a:p>
            <a:r>
              <a:rPr lang="en-US" sz="1600" dirty="0"/>
              <a:t>  “Missao”, “Andre” </a:t>
            </a:r>
          </a:p>
          <a:p>
            <a:r>
              <a:rPr lang="en-US" sz="1600" dirty="0"/>
              <a:t>]</a:t>
            </a:r>
          </a:p>
          <a:p>
            <a:r>
              <a:rPr lang="en-US" sz="1600" dirty="0" err="1"/>
              <a:t>result_outer_for</a:t>
            </a:r>
            <a:r>
              <a:rPr lang="en-US" sz="1600" dirty="0"/>
              <a:t> = [ ]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0F4A535A-EF7A-4F02-A5AE-D29EFA1EE5D2}"/>
              </a:ext>
            </a:extLst>
          </p:cNvPr>
          <p:cNvSpPr txBox="1">
            <a:spLocks/>
          </p:cNvSpPr>
          <p:nvPr/>
        </p:nvSpPr>
        <p:spPr>
          <a:xfrm>
            <a:off x="4271158" y="1186236"/>
            <a:ext cx="1824842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327D83BD-A43B-41AE-A893-0A0C18AC96A6}"/>
              </a:ext>
            </a:extLst>
          </p:cNvPr>
          <p:cNvSpPr txBox="1">
            <a:spLocks/>
          </p:cNvSpPr>
          <p:nvPr/>
        </p:nvSpPr>
        <p:spPr>
          <a:xfrm>
            <a:off x="8467106" y="1039053"/>
            <a:ext cx="2735281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0.1</a:t>
            </a:r>
            <a:endParaRPr lang="pt-B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1523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862940" y="761354"/>
            <a:ext cx="2953986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locals {</a:t>
            </a:r>
          </a:p>
          <a:p>
            <a:r>
              <a:rPr lang="en-US" sz="1600" dirty="0"/>
              <a:t>  map = {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devops</a:t>
            </a:r>
            <a:r>
              <a:rPr lang="en-US" sz="1600" dirty="0"/>
              <a:t>" = {</a:t>
            </a:r>
          </a:p>
          <a:p>
            <a:r>
              <a:rPr lang="en-US" sz="1600" dirty="0"/>
              <a:t>      "id" = 1,</a:t>
            </a:r>
          </a:p>
          <a:p>
            <a:r>
              <a:rPr lang="en-US" sz="1600" dirty="0"/>
              <a:t>      "members" = {</a:t>
            </a:r>
          </a:p>
          <a:p>
            <a:r>
              <a:rPr lang="en-US" sz="1600" dirty="0"/>
              <a:t>        "1" : "Missao",</a:t>
            </a:r>
          </a:p>
          <a:p>
            <a:r>
              <a:rPr lang="en-US" sz="1600" dirty="0"/>
              <a:t>        "2" : "Andre",</a:t>
            </a:r>
          </a:p>
          <a:p>
            <a:r>
              <a:rPr lang="en-US" sz="1600" dirty="0"/>
              <a:t>        "3" : "Gasbarro"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noc</a:t>
            </a:r>
            <a:r>
              <a:rPr lang="en-US" sz="1600" dirty="0"/>
              <a:t>" = {</a:t>
            </a:r>
          </a:p>
          <a:p>
            <a:r>
              <a:rPr lang="en-US" sz="1600" dirty="0"/>
              <a:t>      "id" = 2,</a:t>
            </a:r>
          </a:p>
          <a:p>
            <a:r>
              <a:rPr lang="en-US" sz="1600" dirty="0"/>
              <a:t>      "members" = {</a:t>
            </a:r>
          </a:p>
          <a:p>
            <a:r>
              <a:rPr lang="en-US" sz="1600" dirty="0"/>
              <a:t>        "4" : "Adson",</a:t>
            </a:r>
          </a:p>
          <a:p>
            <a:r>
              <a:rPr lang="en-US" sz="1600" dirty="0"/>
              <a:t>        "5" : "Brito"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result = [</a:t>
            </a:r>
          </a:p>
          <a:p>
            <a:r>
              <a:rPr lang="en-US" sz="1600" dirty="0"/>
              <a:t>    for k, v in </a:t>
            </a:r>
            <a:r>
              <a:rPr lang="en-US" sz="1600" dirty="0" err="1"/>
              <a:t>local.map</a:t>
            </a:r>
            <a:r>
              <a:rPr lang="en-US" sz="1600" dirty="0"/>
              <a:t> : [</a:t>
            </a:r>
          </a:p>
          <a:p>
            <a:r>
              <a:rPr lang="en-US" sz="1600" dirty="0"/>
              <a:t>      for y, z in </a:t>
            </a:r>
            <a:r>
              <a:rPr lang="en-US" sz="1600" dirty="0" err="1"/>
              <a:t>v.members</a:t>
            </a:r>
            <a:r>
              <a:rPr lang="en-US" sz="1600" dirty="0"/>
              <a:t> : z</a:t>
            </a:r>
          </a:p>
          <a:p>
            <a:r>
              <a:rPr lang="en-US" sz="1600" dirty="0"/>
              <a:t>    ]</a:t>
            </a:r>
          </a:p>
          <a:p>
            <a:r>
              <a:rPr lang="en-US" sz="1600" dirty="0"/>
              <a:t>  ]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</a:t>
            </a:r>
            <a:r>
              <a:rPr lang="en-US" dirty="0" err="1">
                <a:solidFill>
                  <a:srgbClr val="7030A0"/>
                </a:solidFill>
              </a:rPr>
              <a:t>Mapa</a:t>
            </a:r>
            <a:r>
              <a:rPr lang="en-US" dirty="0">
                <a:solidFill>
                  <a:srgbClr val="7030A0"/>
                </a:solidFill>
              </a:rPr>
              <a:t> – Case 3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2F4F22B-D307-45AB-BD9D-565C85DCA520}"/>
              </a:ext>
            </a:extLst>
          </p:cNvPr>
          <p:cNvSpPr txBox="1"/>
          <p:nvPr/>
        </p:nvSpPr>
        <p:spPr>
          <a:xfrm>
            <a:off x="4310741" y="1659285"/>
            <a:ext cx="7018320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temp_k</a:t>
            </a:r>
            <a:r>
              <a:rPr lang="en-US" sz="1600" dirty="0"/>
              <a:t> = [ “</a:t>
            </a:r>
            <a:r>
              <a:rPr lang="en-US" sz="1600" dirty="0" err="1"/>
              <a:t>devops</a:t>
            </a:r>
            <a:r>
              <a:rPr lang="en-US" sz="1600" dirty="0"/>
              <a:t>”, “</a:t>
            </a:r>
            <a:r>
              <a:rPr lang="en-US" sz="1600" dirty="0" err="1"/>
              <a:t>noc</a:t>
            </a:r>
            <a:r>
              <a:rPr lang="en-US" sz="1600" dirty="0"/>
              <a:t>” ]</a:t>
            </a:r>
          </a:p>
          <a:p>
            <a:r>
              <a:rPr lang="en-US" sz="1600" dirty="0" err="1"/>
              <a:t>temp_v</a:t>
            </a:r>
            <a:r>
              <a:rPr lang="en-US" sz="1600" dirty="0"/>
              <a:t> = [ </a:t>
            </a:r>
          </a:p>
          <a:p>
            <a:r>
              <a:rPr lang="en-US" sz="1600" dirty="0"/>
              <a:t>  { “id" = 1, “members" = { “1” =  “Missao”, “2” = “Andre”, “3” = “Gasbarro” } },</a:t>
            </a:r>
          </a:p>
          <a:p>
            <a:r>
              <a:rPr lang="en-US" sz="1600" dirty="0"/>
              <a:t>  { “id" = 2, “members" = { “4” =  “Adson”, “5” = “Brito” },</a:t>
            </a:r>
          </a:p>
          <a:p>
            <a:r>
              <a:rPr lang="en-US" sz="1600" dirty="0"/>
              <a:t>]</a:t>
            </a:r>
          </a:p>
          <a:p>
            <a:r>
              <a:rPr lang="en-US" sz="1600" dirty="0"/>
              <a:t>k = “</a:t>
            </a:r>
            <a:r>
              <a:rPr lang="en-US" sz="1600" dirty="0" err="1"/>
              <a:t>devops</a:t>
            </a:r>
            <a:r>
              <a:rPr lang="en-US" sz="1600" dirty="0"/>
              <a:t>”</a:t>
            </a:r>
          </a:p>
          <a:p>
            <a:r>
              <a:rPr lang="en-US" sz="1600" dirty="0"/>
              <a:t>v = { “id" = 1, “members" = { “1” =  “Missao”, “2” = “Andre”, “3” = “Gasbarro” }}</a:t>
            </a:r>
          </a:p>
          <a:p>
            <a:r>
              <a:rPr lang="en-US" sz="1600" dirty="0" err="1"/>
              <a:t>temp_y</a:t>
            </a:r>
            <a:r>
              <a:rPr lang="en-US" sz="1600" dirty="0"/>
              <a:t> = [ “1”, “2”, “3” ]</a:t>
            </a:r>
          </a:p>
          <a:p>
            <a:r>
              <a:rPr lang="en-US" sz="1600" dirty="0" err="1"/>
              <a:t>temp_z</a:t>
            </a:r>
            <a:r>
              <a:rPr lang="en-US" sz="1600" dirty="0"/>
              <a:t> = [ “Missao”, “Andre”, “Gasbarro” ]</a:t>
            </a:r>
          </a:p>
          <a:p>
            <a:r>
              <a:rPr lang="en-US" sz="1600" dirty="0"/>
              <a:t>y = “3”</a:t>
            </a:r>
          </a:p>
          <a:p>
            <a:r>
              <a:rPr lang="en-US" sz="1600" dirty="0"/>
              <a:t>z = “Gasbarro”</a:t>
            </a:r>
          </a:p>
          <a:p>
            <a:r>
              <a:rPr lang="en-US" sz="1600" dirty="0" err="1"/>
              <a:t>return_inner_for</a:t>
            </a:r>
            <a:r>
              <a:rPr lang="en-US" sz="1600" dirty="0"/>
              <a:t> = “Gasbarro”</a:t>
            </a:r>
          </a:p>
          <a:p>
            <a:r>
              <a:rPr lang="en-US" sz="1600" dirty="0" err="1"/>
              <a:t>result_inner_for</a:t>
            </a:r>
            <a:r>
              <a:rPr lang="en-US" sz="1600" dirty="0"/>
              <a:t> = [ </a:t>
            </a:r>
          </a:p>
          <a:p>
            <a:r>
              <a:rPr lang="en-US" sz="1600" dirty="0"/>
              <a:t>  “Missao”, “Andre”, “Gasbarro” </a:t>
            </a:r>
          </a:p>
          <a:p>
            <a:r>
              <a:rPr lang="en-US" sz="1600" dirty="0"/>
              <a:t>]</a:t>
            </a:r>
          </a:p>
          <a:p>
            <a:r>
              <a:rPr lang="en-US" sz="1600" dirty="0" err="1"/>
              <a:t>result_outer_for</a:t>
            </a:r>
            <a:r>
              <a:rPr lang="en-US" sz="1600" dirty="0"/>
              <a:t> = [ </a:t>
            </a:r>
          </a:p>
          <a:p>
            <a:r>
              <a:rPr lang="en-US" sz="1600" dirty="0"/>
              <a:t>  [“Missao”, “Andre”, “Gasbarro” ]</a:t>
            </a:r>
          </a:p>
          <a:p>
            <a:r>
              <a:rPr lang="en-US" sz="1600" dirty="0"/>
              <a:t>]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0F4A535A-EF7A-4F02-A5AE-D29EFA1EE5D2}"/>
              </a:ext>
            </a:extLst>
          </p:cNvPr>
          <p:cNvSpPr txBox="1">
            <a:spLocks/>
          </p:cNvSpPr>
          <p:nvPr/>
        </p:nvSpPr>
        <p:spPr>
          <a:xfrm>
            <a:off x="4271158" y="1186236"/>
            <a:ext cx="1824842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327D83BD-A43B-41AE-A893-0A0C18AC96A6}"/>
              </a:ext>
            </a:extLst>
          </p:cNvPr>
          <p:cNvSpPr txBox="1">
            <a:spLocks/>
          </p:cNvSpPr>
          <p:nvPr/>
        </p:nvSpPr>
        <p:spPr>
          <a:xfrm>
            <a:off x="8467106" y="1039053"/>
            <a:ext cx="2735281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0.2</a:t>
            </a:r>
            <a:endParaRPr lang="pt-B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3140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862940" y="761354"/>
            <a:ext cx="2953986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locals {</a:t>
            </a:r>
          </a:p>
          <a:p>
            <a:r>
              <a:rPr lang="en-US" sz="1600" dirty="0"/>
              <a:t>  map = {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devops</a:t>
            </a:r>
            <a:r>
              <a:rPr lang="en-US" sz="1600" dirty="0"/>
              <a:t>" = {</a:t>
            </a:r>
          </a:p>
          <a:p>
            <a:r>
              <a:rPr lang="en-US" sz="1600" dirty="0"/>
              <a:t>      "id" = 1,</a:t>
            </a:r>
          </a:p>
          <a:p>
            <a:r>
              <a:rPr lang="en-US" sz="1600" dirty="0"/>
              <a:t>      "members" = {</a:t>
            </a:r>
          </a:p>
          <a:p>
            <a:r>
              <a:rPr lang="en-US" sz="1600" dirty="0"/>
              <a:t>        "1" : "Missao",</a:t>
            </a:r>
          </a:p>
          <a:p>
            <a:r>
              <a:rPr lang="en-US" sz="1600" dirty="0"/>
              <a:t>        "2" : "Andre",</a:t>
            </a:r>
          </a:p>
          <a:p>
            <a:r>
              <a:rPr lang="en-US" sz="1600" dirty="0"/>
              <a:t>        "3" : "Gasbarro"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noc</a:t>
            </a:r>
            <a:r>
              <a:rPr lang="en-US" sz="1600" dirty="0"/>
              <a:t>" = {</a:t>
            </a:r>
          </a:p>
          <a:p>
            <a:r>
              <a:rPr lang="en-US" sz="1600" dirty="0"/>
              <a:t>      "id" = 2,</a:t>
            </a:r>
          </a:p>
          <a:p>
            <a:r>
              <a:rPr lang="en-US" sz="1600" dirty="0"/>
              <a:t>      "members" = {</a:t>
            </a:r>
          </a:p>
          <a:p>
            <a:r>
              <a:rPr lang="en-US" sz="1600" dirty="0"/>
              <a:t>        "4" : "Adson",</a:t>
            </a:r>
          </a:p>
          <a:p>
            <a:r>
              <a:rPr lang="en-US" sz="1600" dirty="0"/>
              <a:t>        "5" : "Brito"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result = [</a:t>
            </a:r>
          </a:p>
          <a:p>
            <a:r>
              <a:rPr lang="en-US" sz="1600" dirty="0"/>
              <a:t>    for k, v in </a:t>
            </a:r>
            <a:r>
              <a:rPr lang="en-US" sz="1600" dirty="0" err="1"/>
              <a:t>local.map</a:t>
            </a:r>
            <a:r>
              <a:rPr lang="en-US" sz="1600" dirty="0"/>
              <a:t> : [</a:t>
            </a:r>
          </a:p>
          <a:p>
            <a:r>
              <a:rPr lang="en-US" sz="1600" dirty="0"/>
              <a:t>      for y, z in </a:t>
            </a:r>
            <a:r>
              <a:rPr lang="en-US" sz="1600" dirty="0" err="1"/>
              <a:t>v.members</a:t>
            </a:r>
            <a:r>
              <a:rPr lang="en-US" sz="1600" dirty="0"/>
              <a:t> : z</a:t>
            </a:r>
          </a:p>
          <a:p>
            <a:r>
              <a:rPr lang="en-US" sz="1600" dirty="0"/>
              <a:t>    ]</a:t>
            </a:r>
          </a:p>
          <a:p>
            <a:r>
              <a:rPr lang="en-US" sz="1600" dirty="0"/>
              <a:t>  ]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</a:t>
            </a:r>
            <a:r>
              <a:rPr lang="en-US" dirty="0" err="1">
                <a:solidFill>
                  <a:srgbClr val="7030A0"/>
                </a:solidFill>
              </a:rPr>
              <a:t>Mapa</a:t>
            </a:r>
            <a:r>
              <a:rPr lang="en-US" dirty="0">
                <a:solidFill>
                  <a:srgbClr val="7030A0"/>
                </a:solidFill>
              </a:rPr>
              <a:t> – Case 3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2F4F22B-D307-45AB-BD9D-565C85DCA520}"/>
              </a:ext>
            </a:extLst>
          </p:cNvPr>
          <p:cNvSpPr txBox="1"/>
          <p:nvPr/>
        </p:nvSpPr>
        <p:spPr>
          <a:xfrm>
            <a:off x="4310740" y="1659285"/>
            <a:ext cx="7018320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temp_k</a:t>
            </a:r>
            <a:r>
              <a:rPr lang="en-US" sz="1600" dirty="0"/>
              <a:t> = [ “</a:t>
            </a:r>
            <a:r>
              <a:rPr lang="en-US" sz="1600" dirty="0" err="1"/>
              <a:t>devops</a:t>
            </a:r>
            <a:r>
              <a:rPr lang="en-US" sz="1600" dirty="0"/>
              <a:t>”, “</a:t>
            </a:r>
            <a:r>
              <a:rPr lang="en-US" sz="1600" dirty="0" err="1"/>
              <a:t>noc</a:t>
            </a:r>
            <a:r>
              <a:rPr lang="en-US" sz="1600" dirty="0"/>
              <a:t>” ]</a:t>
            </a:r>
          </a:p>
          <a:p>
            <a:r>
              <a:rPr lang="en-US" sz="1600" dirty="0" err="1"/>
              <a:t>temp_v</a:t>
            </a:r>
            <a:r>
              <a:rPr lang="en-US" sz="1600" dirty="0"/>
              <a:t> = [ </a:t>
            </a:r>
          </a:p>
          <a:p>
            <a:r>
              <a:rPr lang="en-US" sz="1600" dirty="0"/>
              <a:t>  { “id" = 1, “members" = { “1” =  “Missao”, “2” = “Andre”, “3” = “Gasbarro” } },</a:t>
            </a:r>
          </a:p>
          <a:p>
            <a:r>
              <a:rPr lang="en-US" sz="1600" dirty="0"/>
              <a:t>  { “id" = 2, “members" = { “4” =  “Adson”, “5” = “Brito” },</a:t>
            </a:r>
          </a:p>
          <a:p>
            <a:r>
              <a:rPr lang="en-US" sz="1600" dirty="0"/>
              <a:t>]</a:t>
            </a:r>
          </a:p>
          <a:p>
            <a:r>
              <a:rPr lang="en-US" sz="1600" dirty="0"/>
              <a:t>k = “</a:t>
            </a:r>
            <a:r>
              <a:rPr lang="en-US" sz="1600" dirty="0" err="1"/>
              <a:t>noc</a:t>
            </a:r>
            <a:r>
              <a:rPr lang="en-US" sz="1600" dirty="0"/>
              <a:t>”</a:t>
            </a:r>
          </a:p>
          <a:p>
            <a:r>
              <a:rPr lang="en-US" sz="1600" dirty="0"/>
              <a:t>v = { “id" = 2, “members" = { “4” =  “Adson”, “5” = “Brito” } }</a:t>
            </a:r>
          </a:p>
          <a:p>
            <a:r>
              <a:rPr lang="en-US" sz="1600" dirty="0" err="1"/>
              <a:t>temp_y</a:t>
            </a:r>
            <a:r>
              <a:rPr lang="en-US" sz="1600" dirty="0"/>
              <a:t> = -/-</a:t>
            </a:r>
          </a:p>
          <a:p>
            <a:r>
              <a:rPr lang="en-US" sz="1600" dirty="0" err="1"/>
              <a:t>temp_z</a:t>
            </a:r>
            <a:r>
              <a:rPr lang="en-US" sz="1600" dirty="0"/>
              <a:t> = -/-</a:t>
            </a:r>
          </a:p>
          <a:p>
            <a:r>
              <a:rPr lang="en-US" sz="1600" dirty="0"/>
              <a:t>y = -/-</a:t>
            </a:r>
          </a:p>
          <a:p>
            <a:r>
              <a:rPr lang="en-US" sz="1600" dirty="0"/>
              <a:t>z = -/-</a:t>
            </a:r>
          </a:p>
          <a:p>
            <a:r>
              <a:rPr lang="en-US" sz="1600" dirty="0" err="1"/>
              <a:t>return_inner_for</a:t>
            </a:r>
            <a:r>
              <a:rPr lang="en-US" sz="1600" dirty="0"/>
              <a:t> = -/-</a:t>
            </a:r>
          </a:p>
          <a:p>
            <a:r>
              <a:rPr lang="en-US" sz="1600" dirty="0" err="1"/>
              <a:t>result_inner_for</a:t>
            </a:r>
            <a:r>
              <a:rPr lang="en-US" sz="1600" dirty="0"/>
              <a:t> = [ ]</a:t>
            </a:r>
          </a:p>
          <a:p>
            <a:r>
              <a:rPr lang="en-US" sz="1600" dirty="0" err="1"/>
              <a:t>result_outer_for</a:t>
            </a:r>
            <a:r>
              <a:rPr lang="en-US" sz="1600" dirty="0"/>
              <a:t> = [ </a:t>
            </a:r>
          </a:p>
          <a:p>
            <a:r>
              <a:rPr lang="en-US" sz="1600" dirty="0"/>
              <a:t>  [“Missao”, “Andre”, “Gasbarro” ],</a:t>
            </a:r>
          </a:p>
          <a:p>
            <a:r>
              <a:rPr lang="en-US" sz="1600" dirty="0"/>
              <a:t>]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0F4A535A-EF7A-4F02-A5AE-D29EFA1EE5D2}"/>
              </a:ext>
            </a:extLst>
          </p:cNvPr>
          <p:cNvSpPr txBox="1">
            <a:spLocks/>
          </p:cNvSpPr>
          <p:nvPr/>
        </p:nvSpPr>
        <p:spPr>
          <a:xfrm>
            <a:off x="4271158" y="1186236"/>
            <a:ext cx="1824842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327D83BD-A43B-41AE-A893-0A0C18AC96A6}"/>
              </a:ext>
            </a:extLst>
          </p:cNvPr>
          <p:cNvSpPr txBox="1">
            <a:spLocks/>
          </p:cNvSpPr>
          <p:nvPr/>
        </p:nvSpPr>
        <p:spPr>
          <a:xfrm>
            <a:off x="8467106" y="1039053"/>
            <a:ext cx="2735281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1.0</a:t>
            </a:r>
            <a:endParaRPr lang="pt-B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93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928A9-8B74-4AC3-A8C9-E2E39A6A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For Anatomy – Tipo do </a:t>
            </a:r>
            <a:r>
              <a:rPr lang="en-US" dirty="0" err="1">
                <a:solidFill>
                  <a:srgbClr val="7030A0"/>
                </a:solidFill>
              </a:rPr>
              <a:t>Retorno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FECAFB-2797-42E9-A956-59B7F15E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5496"/>
            <a:ext cx="9838593" cy="757006"/>
          </a:xfrm>
        </p:spPr>
        <p:txBody>
          <a:bodyPr>
            <a:normAutofit/>
          </a:bodyPr>
          <a:lstStyle/>
          <a:p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queremos</a:t>
            </a:r>
            <a:r>
              <a:rPr lang="en-US" dirty="0"/>
              <a:t> que o </a:t>
            </a:r>
            <a:r>
              <a:rPr lang="en-US" dirty="0">
                <a:solidFill>
                  <a:srgbClr val="7030A0"/>
                </a:solidFill>
              </a:rPr>
              <a:t>“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rgbClr val="7030A0"/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produza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lista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totalmente</a:t>
            </a:r>
            <a:r>
              <a:rPr lang="en-US" dirty="0">
                <a:solidFill>
                  <a:schemeClr val="tx1"/>
                </a:solidFill>
              </a:rPr>
              <a:t> nova é </a:t>
            </a:r>
            <a:r>
              <a:rPr lang="en-US" dirty="0" err="1">
                <a:solidFill>
                  <a:schemeClr val="tx1"/>
                </a:solidFill>
              </a:rPr>
              <a:t>preciso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encapsular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expressão</a:t>
            </a:r>
            <a:r>
              <a:rPr lang="en-US" dirty="0">
                <a:solidFill>
                  <a:schemeClr val="tx1"/>
                </a:solidFill>
              </a:rPr>
              <a:t> dentro de </a:t>
            </a:r>
            <a:r>
              <a:rPr lang="en-US" dirty="0" err="1">
                <a:solidFill>
                  <a:schemeClr val="tx1"/>
                </a:solidFill>
              </a:rPr>
              <a:t>colchetes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“[ … ]”</a:t>
            </a:r>
            <a:r>
              <a:rPr lang="en-US" dirty="0">
                <a:solidFill>
                  <a:schemeClr val="tx1"/>
                </a:solidFill>
              </a:rPr>
              <a:t> 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1850048" y="2365132"/>
            <a:ext cx="8970352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600" dirty="0" err="1"/>
              <a:t>locals</a:t>
            </a:r>
            <a:r>
              <a:rPr lang="pt-BR" sz="1600" dirty="0"/>
              <a:t> {</a:t>
            </a:r>
          </a:p>
          <a:p>
            <a:r>
              <a:rPr lang="pt-BR" sz="1600" dirty="0"/>
              <a:t>  </a:t>
            </a:r>
            <a:r>
              <a:rPr lang="pt-BR" sz="1600" dirty="0" err="1"/>
              <a:t>array</a:t>
            </a:r>
            <a:r>
              <a:rPr lang="pt-BR" sz="1600" dirty="0"/>
              <a:t> = [ "a", "b", "c", "d" ]</a:t>
            </a:r>
          </a:p>
          <a:p>
            <a:r>
              <a:rPr lang="pt-BR" sz="1600" dirty="0"/>
              <a:t>  </a:t>
            </a:r>
            <a:r>
              <a:rPr lang="pt-BR" sz="1600" dirty="0" err="1"/>
              <a:t>new_array</a:t>
            </a:r>
            <a:r>
              <a:rPr lang="pt-BR" sz="1600" dirty="0"/>
              <a:t> = </a:t>
            </a:r>
            <a:r>
              <a:rPr lang="pt-BR" sz="1600" dirty="0">
                <a:highlight>
                  <a:srgbClr val="FF00FF"/>
                </a:highlight>
              </a:rPr>
              <a:t> [ </a:t>
            </a:r>
            <a:r>
              <a:rPr lang="pt-BR" sz="1600" dirty="0"/>
              <a:t> for e in </a:t>
            </a:r>
            <a:r>
              <a:rPr lang="pt-BR" sz="1600" dirty="0" err="1"/>
              <a:t>local.array</a:t>
            </a:r>
            <a:r>
              <a:rPr lang="pt-BR" sz="1600" dirty="0"/>
              <a:t> : </a:t>
            </a:r>
            <a:r>
              <a:rPr lang="pt-BR" sz="1600" dirty="0" err="1"/>
              <a:t>upper</a:t>
            </a:r>
            <a:r>
              <a:rPr lang="pt-BR" sz="1600" dirty="0"/>
              <a:t>(e) </a:t>
            </a:r>
            <a:r>
              <a:rPr lang="pt-BR" sz="1600" dirty="0">
                <a:highlight>
                  <a:srgbClr val="FF00FF"/>
                </a:highlight>
              </a:rPr>
              <a:t> ]</a:t>
            </a:r>
            <a:r>
              <a:rPr lang="pt-BR" sz="1600" dirty="0"/>
              <a:t> </a:t>
            </a:r>
            <a:r>
              <a:rPr lang="pt-BR" sz="1600" dirty="0">
                <a:highlight>
                  <a:srgbClr val="FF00FF"/>
                </a:highlight>
              </a:rPr>
              <a:t> </a:t>
            </a:r>
          </a:p>
          <a:p>
            <a:r>
              <a:rPr lang="pt-BR" sz="1600" dirty="0"/>
              <a:t>}</a:t>
            </a:r>
          </a:p>
          <a:p>
            <a:endParaRPr lang="pt-BR" sz="1600" dirty="0"/>
          </a:p>
          <a:p>
            <a:r>
              <a:rPr lang="pt-BR" sz="1600" dirty="0"/>
              <a:t>output "print" {</a:t>
            </a:r>
          </a:p>
          <a:p>
            <a:r>
              <a:rPr lang="pt-BR" sz="1600" dirty="0"/>
              <a:t>  </a:t>
            </a:r>
            <a:r>
              <a:rPr lang="pt-BR" sz="1600" dirty="0" err="1"/>
              <a:t>value</a:t>
            </a:r>
            <a:r>
              <a:rPr lang="pt-BR" sz="1600" dirty="0"/>
              <a:t> = </a:t>
            </a:r>
            <a:r>
              <a:rPr lang="pt-BR" sz="1600" dirty="0" err="1"/>
              <a:t>local.new_array</a:t>
            </a:r>
            <a:endParaRPr lang="pt-BR" sz="1600" dirty="0"/>
          </a:p>
          <a:p>
            <a:r>
              <a:rPr lang="pt-BR" sz="1600" dirty="0"/>
              <a:t>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DBBC5F-C880-4CC2-A703-F2B44C028CE8}"/>
              </a:ext>
            </a:extLst>
          </p:cNvPr>
          <p:cNvSpPr txBox="1"/>
          <p:nvPr/>
        </p:nvSpPr>
        <p:spPr>
          <a:xfrm>
            <a:off x="1850048" y="5249011"/>
            <a:ext cx="897035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600" dirty="0"/>
              <a:t>print = [ “A“, "B", "C", "D",]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620668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Resultado</a:t>
            </a:r>
            <a:endParaRPr lang="en-US" dirty="0">
              <a:solidFill>
                <a:schemeClr val="tx1"/>
              </a:solidFill>
            </a:endParaRPr>
          </a:p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1073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862940" y="761354"/>
            <a:ext cx="2953986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locals {</a:t>
            </a:r>
          </a:p>
          <a:p>
            <a:r>
              <a:rPr lang="en-US" sz="1600" dirty="0"/>
              <a:t>  map = {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devops</a:t>
            </a:r>
            <a:r>
              <a:rPr lang="en-US" sz="1600" dirty="0"/>
              <a:t>" = {</a:t>
            </a:r>
          </a:p>
          <a:p>
            <a:r>
              <a:rPr lang="en-US" sz="1600" dirty="0"/>
              <a:t>      "id" = 1,</a:t>
            </a:r>
          </a:p>
          <a:p>
            <a:r>
              <a:rPr lang="en-US" sz="1600" dirty="0"/>
              <a:t>      "members" = {</a:t>
            </a:r>
          </a:p>
          <a:p>
            <a:r>
              <a:rPr lang="en-US" sz="1600" dirty="0"/>
              <a:t>        "1" : "Missao",</a:t>
            </a:r>
          </a:p>
          <a:p>
            <a:r>
              <a:rPr lang="en-US" sz="1600" dirty="0"/>
              <a:t>        "2" : "Andre",</a:t>
            </a:r>
          </a:p>
          <a:p>
            <a:r>
              <a:rPr lang="en-US" sz="1600" dirty="0"/>
              <a:t>        "3" : "Gasbarro"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noc</a:t>
            </a:r>
            <a:r>
              <a:rPr lang="en-US" sz="1600" dirty="0"/>
              <a:t>" = {</a:t>
            </a:r>
          </a:p>
          <a:p>
            <a:r>
              <a:rPr lang="en-US" sz="1600" dirty="0"/>
              <a:t>      "id" = 2,</a:t>
            </a:r>
          </a:p>
          <a:p>
            <a:r>
              <a:rPr lang="en-US" sz="1600" dirty="0"/>
              <a:t>      "members" = {</a:t>
            </a:r>
          </a:p>
          <a:p>
            <a:r>
              <a:rPr lang="en-US" sz="1600" dirty="0"/>
              <a:t>        "4" : "Adson",</a:t>
            </a:r>
          </a:p>
          <a:p>
            <a:r>
              <a:rPr lang="en-US" sz="1600" dirty="0"/>
              <a:t>        "5" : "Brito"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result = [</a:t>
            </a:r>
          </a:p>
          <a:p>
            <a:r>
              <a:rPr lang="en-US" sz="1600" dirty="0"/>
              <a:t>    for k, v in </a:t>
            </a:r>
            <a:r>
              <a:rPr lang="en-US" sz="1600" dirty="0" err="1"/>
              <a:t>local.map</a:t>
            </a:r>
            <a:r>
              <a:rPr lang="en-US" sz="1600" dirty="0"/>
              <a:t> : [</a:t>
            </a:r>
          </a:p>
          <a:p>
            <a:r>
              <a:rPr lang="en-US" sz="1600" dirty="0"/>
              <a:t>      for y, z in </a:t>
            </a:r>
            <a:r>
              <a:rPr lang="en-US" sz="1600" dirty="0" err="1"/>
              <a:t>v.members</a:t>
            </a:r>
            <a:r>
              <a:rPr lang="en-US" sz="1600" dirty="0"/>
              <a:t> : z</a:t>
            </a:r>
          </a:p>
          <a:p>
            <a:r>
              <a:rPr lang="en-US" sz="1600" dirty="0"/>
              <a:t>    ]</a:t>
            </a:r>
          </a:p>
          <a:p>
            <a:r>
              <a:rPr lang="en-US" sz="1600" dirty="0"/>
              <a:t>  ]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</a:t>
            </a:r>
            <a:r>
              <a:rPr lang="en-US" dirty="0" err="1">
                <a:solidFill>
                  <a:srgbClr val="7030A0"/>
                </a:solidFill>
              </a:rPr>
              <a:t>Mapa</a:t>
            </a:r>
            <a:r>
              <a:rPr lang="en-US" dirty="0">
                <a:solidFill>
                  <a:srgbClr val="7030A0"/>
                </a:solidFill>
              </a:rPr>
              <a:t> – Case 3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2F4F22B-D307-45AB-BD9D-565C85DCA520}"/>
              </a:ext>
            </a:extLst>
          </p:cNvPr>
          <p:cNvSpPr txBox="1"/>
          <p:nvPr/>
        </p:nvSpPr>
        <p:spPr>
          <a:xfrm>
            <a:off x="4310740" y="1659285"/>
            <a:ext cx="7018320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temp_k</a:t>
            </a:r>
            <a:r>
              <a:rPr lang="en-US" sz="1600" dirty="0"/>
              <a:t> = [ “</a:t>
            </a:r>
            <a:r>
              <a:rPr lang="en-US" sz="1600" dirty="0" err="1"/>
              <a:t>devops</a:t>
            </a:r>
            <a:r>
              <a:rPr lang="en-US" sz="1600" dirty="0"/>
              <a:t>”, “</a:t>
            </a:r>
            <a:r>
              <a:rPr lang="en-US" sz="1600" dirty="0" err="1"/>
              <a:t>noc</a:t>
            </a:r>
            <a:r>
              <a:rPr lang="en-US" sz="1600" dirty="0"/>
              <a:t>” ]</a:t>
            </a:r>
          </a:p>
          <a:p>
            <a:r>
              <a:rPr lang="en-US" sz="1600" dirty="0" err="1"/>
              <a:t>temp_v</a:t>
            </a:r>
            <a:r>
              <a:rPr lang="en-US" sz="1600" dirty="0"/>
              <a:t> = [ </a:t>
            </a:r>
          </a:p>
          <a:p>
            <a:r>
              <a:rPr lang="en-US" sz="1600" dirty="0"/>
              <a:t>  { “id" = 1, “members" = { “1” =  “Missao”, “2” = “Andre”, “3” = “Gasbarro” } },</a:t>
            </a:r>
          </a:p>
          <a:p>
            <a:r>
              <a:rPr lang="en-US" sz="1600" dirty="0"/>
              <a:t>  { “id" = 2, “members" = { “4” =  “Adson”, “5” = “Brito” },</a:t>
            </a:r>
          </a:p>
          <a:p>
            <a:r>
              <a:rPr lang="en-US" sz="1600" dirty="0"/>
              <a:t>]</a:t>
            </a:r>
          </a:p>
          <a:p>
            <a:r>
              <a:rPr lang="en-US" sz="1600" dirty="0"/>
              <a:t>k = “</a:t>
            </a:r>
            <a:r>
              <a:rPr lang="en-US" sz="1600" dirty="0" err="1"/>
              <a:t>noc</a:t>
            </a:r>
            <a:r>
              <a:rPr lang="en-US" sz="1600" dirty="0"/>
              <a:t>”</a:t>
            </a:r>
          </a:p>
          <a:p>
            <a:r>
              <a:rPr lang="en-US" sz="1600" dirty="0"/>
              <a:t>v = { “id" = 2, “members" = { “4” =  “Adson”, “5” = “Brito” } }</a:t>
            </a:r>
          </a:p>
          <a:p>
            <a:r>
              <a:rPr lang="en-US" sz="1600" dirty="0" err="1"/>
              <a:t>temp_y</a:t>
            </a:r>
            <a:r>
              <a:rPr lang="en-US" sz="1600" dirty="0"/>
              <a:t> = [ “4”, “5”, ]</a:t>
            </a:r>
          </a:p>
          <a:p>
            <a:r>
              <a:rPr lang="en-US" sz="1600" dirty="0" err="1"/>
              <a:t>temp_z</a:t>
            </a:r>
            <a:r>
              <a:rPr lang="en-US" sz="1600" dirty="0"/>
              <a:t> = [ “Adson”, “Brito” ]</a:t>
            </a:r>
          </a:p>
          <a:p>
            <a:r>
              <a:rPr lang="en-US" sz="1600" dirty="0"/>
              <a:t>y = “4’</a:t>
            </a:r>
          </a:p>
          <a:p>
            <a:r>
              <a:rPr lang="en-US" sz="1600" dirty="0"/>
              <a:t>z = “Adson”</a:t>
            </a:r>
          </a:p>
          <a:p>
            <a:r>
              <a:rPr lang="en-US" sz="1600" dirty="0" err="1"/>
              <a:t>return_inner_for</a:t>
            </a:r>
            <a:r>
              <a:rPr lang="en-US" sz="1600" dirty="0"/>
              <a:t> = “Adson”</a:t>
            </a:r>
          </a:p>
          <a:p>
            <a:r>
              <a:rPr lang="en-US" sz="1600" dirty="0" err="1"/>
              <a:t>result_inner_for</a:t>
            </a:r>
            <a:r>
              <a:rPr lang="en-US" sz="1600" dirty="0"/>
              <a:t> = [ </a:t>
            </a:r>
          </a:p>
          <a:p>
            <a:r>
              <a:rPr lang="en-US" sz="1600" dirty="0"/>
              <a:t>  “Adson”</a:t>
            </a:r>
          </a:p>
          <a:p>
            <a:r>
              <a:rPr lang="en-US" sz="1600" dirty="0"/>
              <a:t>]</a:t>
            </a:r>
          </a:p>
          <a:p>
            <a:r>
              <a:rPr lang="en-US" sz="1600" dirty="0" err="1"/>
              <a:t>result_outer_for</a:t>
            </a:r>
            <a:r>
              <a:rPr lang="en-US" sz="1600" dirty="0"/>
              <a:t> = [ </a:t>
            </a:r>
          </a:p>
          <a:p>
            <a:r>
              <a:rPr lang="en-US" sz="1600" dirty="0"/>
              <a:t>  [“Missao”, “Andre”, “Gasbarro” ],</a:t>
            </a:r>
          </a:p>
          <a:p>
            <a:r>
              <a:rPr lang="en-US" sz="1600" dirty="0"/>
              <a:t>]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0F4A535A-EF7A-4F02-A5AE-D29EFA1EE5D2}"/>
              </a:ext>
            </a:extLst>
          </p:cNvPr>
          <p:cNvSpPr txBox="1">
            <a:spLocks/>
          </p:cNvSpPr>
          <p:nvPr/>
        </p:nvSpPr>
        <p:spPr>
          <a:xfrm>
            <a:off x="4271158" y="1186236"/>
            <a:ext cx="1824842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327D83BD-A43B-41AE-A893-0A0C18AC96A6}"/>
              </a:ext>
            </a:extLst>
          </p:cNvPr>
          <p:cNvSpPr txBox="1">
            <a:spLocks/>
          </p:cNvSpPr>
          <p:nvPr/>
        </p:nvSpPr>
        <p:spPr>
          <a:xfrm>
            <a:off x="8467106" y="1039053"/>
            <a:ext cx="2735281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1.0</a:t>
            </a:r>
            <a:endParaRPr lang="pt-B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4130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862940" y="761354"/>
            <a:ext cx="2953986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locals {</a:t>
            </a:r>
          </a:p>
          <a:p>
            <a:r>
              <a:rPr lang="en-US" sz="1600" dirty="0"/>
              <a:t>  map = {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devops</a:t>
            </a:r>
            <a:r>
              <a:rPr lang="en-US" sz="1600" dirty="0"/>
              <a:t>" = {</a:t>
            </a:r>
          </a:p>
          <a:p>
            <a:r>
              <a:rPr lang="en-US" sz="1600" dirty="0"/>
              <a:t>      "id" = 1,</a:t>
            </a:r>
          </a:p>
          <a:p>
            <a:r>
              <a:rPr lang="en-US" sz="1600" dirty="0"/>
              <a:t>      "members" = {</a:t>
            </a:r>
          </a:p>
          <a:p>
            <a:r>
              <a:rPr lang="en-US" sz="1600" dirty="0"/>
              <a:t>        "1" : "Missao",</a:t>
            </a:r>
          </a:p>
          <a:p>
            <a:r>
              <a:rPr lang="en-US" sz="1600" dirty="0"/>
              <a:t>        "2" : "Andre",</a:t>
            </a:r>
          </a:p>
          <a:p>
            <a:r>
              <a:rPr lang="en-US" sz="1600" dirty="0"/>
              <a:t>        "3" : "Gasbarro"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noc</a:t>
            </a:r>
            <a:r>
              <a:rPr lang="en-US" sz="1600" dirty="0"/>
              <a:t>" = {</a:t>
            </a:r>
          </a:p>
          <a:p>
            <a:r>
              <a:rPr lang="en-US" sz="1600" dirty="0"/>
              <a:t>      "id" = 2,</a:t>
            </a:r>
          </a:p>
          <a:p>
            <a:r>
              <a:rPr lang="en-US" sz="1600" dirty="0"/>
              <a:t>      "members" = {</a:t>
            </a:r>
          </a:p>
          <a:p>
            <a:r>
              <a:rPr lang="en-US" sz="1600" dirty="0"/>
              <a:t>        "4" : "Adson",</a:t>
            </a:r>
          </a:p>
          <a:p>
            <a:r>
              <a:rPr lang="en-US" sz="1600" dirty="0"/>
              <a:t>        "5" : "Brito"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result = [</a:t>
            </a:r>
          </a:p>
          <a:p>
            <a:r>
              <a:rPr lang="en-US" sz="1600" dirty="0"/>
              <a:t>    for k, v in </a:t>
            </a:r>
            <a:r>
              <a:rPr lang="en-US" sz="1600" dirty="0" err="1"/>
              <a:t>local.map</a:t>
            </a:r>
            <a:r>
              <a:rPr lang="en-US" sz="1600" dirty="0"/>
              <a:t> : [</a:t>
            </a:r>
          </a:p>
          <a:p>
            <a:r>
              <a:rPr lang="en-US" sz="1600" dirty="0"/>
              <a:t>      for y, z in </a:t>
            </a:r>
            <a:r>
              <a:rPr lang="en-US" sz="1600" dirty="0" err="1"/>
              <a:t>v.members</a:t>
            </a:r>
            <a:r>
              <a:rPr lang="en-US" sz="1600" dirty="0"/>
              <a:t> : z</a:t>
            </a:r>
          </a:p>
          <a:p>
            <a:r>
              <a:rPr lang="en-US" sz="1600" dirty="0"/>
              <a:t>    ]</a:t>
            </a:r>
          </a:p>
          <a:p>
            <a:r>
              <a:rPr lang="en-US" sz="1600" dirty="0"/>
              <a:t>  ]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</a:t>
            </a:r>
            <a:r>
              <a:rPr lang="en-US" dirty="0" err="1">
                <a:solidFill>
                  <a:srgbClr val="7030A0"/>
                </a:solidFill>
              </a:rPr>
              <a:t>Mapa</a:t>
            </a:r>
            <a:r>
              <a:rPr lang="en-US" dirty="0">
                <a:solidFill>
                  <a:srgbClr val="7030A0"/>
                </a:solidFill>
              </a:rPr>
              <a:t> – Case 3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2F4F22B-D307-45AB-BD9D-565C85DCA520}"/>
              </a:ext>
            </a:extLst>
          </p:cNvPr>
          <p:cNvSpPr txBox="1"/>
          <p:nvPr/>
        </p:nvSpPr>
        <p:spPr>
          <a:xfrm>
            <a:off x="4310740" y="1659285"/>
            <a:ext cx="7018320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temp_k</a:t>
            </a:r>
            <a:r>
              <a:rPr lang="en-US" sz="1600" dirty="0"/>
              <a:t> = [ “</a:t>
            </a:r>
            <a:r>
              <a:rPr lang="en-US" sz="1600" dirty="0" err="1"/>
              <a:t>devops</a:t>
            </a:r>
            <a:r>
              <a:rPr lang="en-US" sz="1600" dirty="0"/>
              <a:t>”, “</a:t>
            </a:r>
            <a:r>
              <a:rPr lang="en-US" sz="1600" dirty="0" err="1"/>
              <a:t>noc</a:t>
            </a:r>
            <a:r>
              <a:rPr lang="en-US" sz="1600" dirty="0"/>
              <a:t>” ]</a:t>
            </a:r>
          </a:p>
          <a:p>
            <a:r>
              <a:rPr lang="en-US" sz="1600" dirty="0" err="1"/>
              <a:t>temp_v</a:t>
            </a:r>
            <a:r>
              <a:rPr lang="en-US" sz="1600" dirty="0"/>
              <a:t> = [ </a:t>
            </a:r>
          </a:p>
          <a:p>
            <a:r>
              <a:rPr lang="en-US" sz="1600" dirty="0"/>
              <a:t>  { “id" = 1, “members" = { “1” =  “Missao”, “2” = “Andre”, “3” = “Gasbarro” } },</a:t>
            </a:r>
          </a:p>
          <a:p>
            <a:r>
              <a:rPr lang="en-US" sz="1600" dirty="0"/>
              <a:t>  { “id" = 2, “members" = { “4” =  “Adson”, “5” = “Brito” },</a:t>
            </a:r>
          </a:p>
          <a:p>
            <a:r>
              <a:rPr lang="en-US" sz="1600" dirty="0"/>
              <a:t>]</a:t>
            </a:r>
          </a:p>
          <a:p>
            <a:r>
              <a:rPr lang="en-US" sz="1600" dirty="0"/>
              <a:t>k = “</a:t>
            </a:r>
            <a:r>
              <a:rPr lang="en-US" sz="1600" dirty="0" err="1"/>
              <a:t>noc</a:t>
            </a:r>
            <a:r>
              <a:rPr lang="en-US" sz="1600" dirty="0"/>
              <a:t>”</a:t>
            </a:r>
          </a:p>
          <a:p>
            <a:r>
              <a:rPr lang="en-US" sz="1600" dirty="0"/>
              <a:t>v = { “id" = 2, “members" = { “4” =  “Adson”, “5” = “Brito” } }</a:t>
            </a:r>
          </a:p>
          <a:p>
            <a:r>
              <a:rPr lang="en-US" sz="1600" dirty="0" err="1"/>
              <a:t>temp_y</a:t>
            </a:r>
            <a:r>
              <a:rPr lang="en-US" sz="1600" dirty="0"/>
              <a:t> = [ “4”, “5”, ]</a:t>
            </a:r>
          </a:p>
          <a:p>
            <a:r>
              <a:rPr lang="en-US" sz="1600" dirty="0" err="1"/>
              <a:t>temp_z</a:t>
            </a:r>
            <a:r>
              <a:rPr lang="en-US" sz="1600" dirty="0"/>
              <a:t> = [ “Adson”, “Brito” ]</a:t>
            </a:r>
          </a:p>
          <a:p>
            <a:r>
              <a:rPr lang="en-US" sz="1600" dirty="0"/>
              <a:t>y = “5’</a:t>
            </a:r>
          </a:p>
          <a:p>
            <a:r>
              <a:rPr lang="en-US" sz="1600" dirty="0"/>
              <a:t>z = “Brito”</a:t>
            </a:r>
          </a:p>
          <a:p>
            <a:r>
              <a:rPr lang="en-US" sz="1600" dirty="0" err="1"/>
              <a:t>return_inner_for</a:t>
            </a:r>
            <a:r>
              <a:rPr lang="en-US" sz="1600" dirty="0"/>
              <a:t> = “Brito”</a:t>
            </a:r>
          </a:p>
          <a:p>
            <a:r>
              <a:rPr lang="en-US" sz="1600" dirty="0" err="1"/>
              <a:t>result_inner_for</a:t>
            </a:r>
            <a:r>
              <a:rPr lang="en-US" sz="1600" dirty="0"/>
              <a:t> = [ </a:t>
            </a:r>
          </a:p>
          <a:p>
            <a:r>
              <a:rPr lang="en-US" sz="1600" dirty="0"/>
              <a:t>  “Adson”, “Brito”</a:t>
            </a:r>
          </a:p>
          <a:p>
            <a:r>
              <a:rPr lang="en-US" sz="1600" dirty="0"/>
              <a:t>]</a:t>
            </a:r>
          </a:p>
          <a:p>
            <a:r>
              <a:rPr lang="en-US" sz="1600" dirty="0" err="1"/>
              <a:t>result_outer_for</a:t>
            </a:r>
            <a:r>
              <a:rPr lang="en-US" sz="1600" dirty="0"/>
              <a:t> = [ </a:t>
            </a:r>
          </a:p>
          <a:p>
            <a:r>
              <a:rPr lang="en-US" sz="1600" dirty="0"/>
              <a:t>  [“Missao”, “Andre”, “Gasbarro” ],</a:t>
            </a:r>
          </a:p>
          <a:p>
            <a:r>
              <a:rPr lang="en-US" sz="1600" dirty="0"/>
              <a:t>  [“Adson”, “Brito”] </a:t>
            </a:r>
          </a:p>
          <a:p>
            <a:r>
              <a:rPr lang="en-US" sz="1600" dirty="0"/>
              <a:t>]</a:t>
            </a:r>
          </a:p>
          <a:p>
            <a:endParaRPr lang="en-US" sz="1600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0F4A535A-EF7A-4F02-A5AE-D29EFA1EE5D2}"/>
              </a:ext>
            </a:extLst>
          </p:cNvPr>
          <p:cNvSpPr txBox="1">
            <a:spLocks/>
          </p:cNvSpPr>
          <p:nvPr/>
        </p:nvSpPr>
        <p:spPr>
          <a:xfrm>
            <a:off x="4271158" y="1186236"/>
            <a:ext cx="1824842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Variaveis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327D83BD-A43B-41AE-A893-0A0C18AC96A6}"/>
              </a:ext>
            </a:extLst>
          </p:cNvPr>
          <p:cNvSpPr txBox="1">
            <a:spLocks/>
          </p:cNvSpPr>
          <p:nvPr/>
        </p:nvSpPr>
        <p:spPr>
          <a:xfrm>
            <a:off x="8467106" y="1039053"/>
            <a:ext cx="2735281" cy="6202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Iteração</a:t>
            </a:r>
            <a:r>
              <a:rPr lang="en-US" dirty="0">
                <a:solidFill>
                  <a:srgbClr val="7030A0"/>
                </a:solidFill>
              </a:rPr>
              <a:t>: 1.1</a:t>
            </a:r>
            <a:endParaRPr lang="pt-B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78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1836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E74912-6D93-457E-804A-63084918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2402"/>
            <a:ext cx="9601200" cy="6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Debugger – For </a:t>
            </a:r>
            <a:r>
              <a:rPr lang="en-US" dirty="0" err="1">
                <a:solidFill>
                  <a:srgbClr val="7030A0"/>
                </a:solidFill>
              </a:rPr>
              <a:t>Mapa</a:t>
            </a:r>
            <a:r>
              <a:rPr lang="en-US" dirty="0">
                <a:solidFill>
                  <a:srgbClr val="7030A0"/>
                </a:solidFill>
              </a:rPr>
              <a:t> – Case 3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2F4F22B-D307-45AB-BD9D-565C85DCA520}"/>
              </a:ext>
            </a:extLst>
          </p:cNvPr>
          <p:cNvSpPr txBox="1"/>
          <p:nvPr/>
        </p:nvSpPr>
        <p:spPr>
          <a:xfrm>
            <a:off x="1371600" y="1604725"/>
            <a:ext cx="701832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result = [ </a:t>
            </a:r>
          </a:p>
          <a:p>
            <a:r>
              <a:rPr lang="en-US" sz="1600" dirty="0"/>
              <a:t>  [“Missao”, “Andre”, “Gasbarro” ],</a:t>
            </a:r>
          </a:p>
          <a:p>
            <a:r>
              <a:rPr lang="en-US" sz="1600" dirty="0"/>
              <a:t>  [“Adson”, “Brito”] </a:t>
            </a:r>
          </a:p>
          <a:p>
            <a:r>
              <a:rPr lang="en-US" sz="1600" dirty="0"/>
              <a:t>]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0F4A535A-EF7A-4F02-A5AE-D29EFA1EE5D2}"/>
              </a:ext>
            </a:extLst>
          </p:cNvPr>
          <p:cNvSpPr txBox="1">
            <a:spLocks/>
          </p:cNvSpPr>
          <p:nvPr/>
        </p:nvSpPr>
        <p:spPr>
          <a:xfrm>
            <a:off x="1371600" y="1102910"/>
            <a:ext cx="1824842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Resulto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5F92F2E-3BB8-47D8-9D40-86CBC84AE5A0}"/>
              </a:ext>
            </a:extLst>
          </p:cNvPr>
          <p:cNvSpPr txBox="1"/>
          <p:nvPr/>
        </p:nvSpPr>
        <p:spPr>
          <a:xfrm>
            <a:off x="1371600" y="3741147"/>
            <a:ext cx="701832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flatten_array</a:t>
            </a:r>
            <a:r>
              <a:rPr lang="en-US" sz="1600" dirty="0"/>
              <a:t> =flatten(</a:t>
            </a:r>
            <a:r>
              <a:rPr lang="en-US" sz="1600" dirty="0" err="1"/>
              <a:t>local.result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</a:t>
            </a:r>
            <a:r>
              <a:rPr lang="en-US" sz="1600" dirty="0" err="1"/>
              <a:t>resultado</a:t>
            </a:r>
            <a:r>
              <a:rPr lang="en-US" sz="1600" dirty="0"/>
              <a:t> </a:t>
            </a:r>
            <a:r>
              <a:rPr lang="en-US" sz="1600" dirty="0" err="1"/>
              <a:t>após</a:t>
            </a:r>
            <a:r>
              <a:rPr lang="en-US" sz="1600" dirty="0"/>
              <a:t> o flatten</a:t>
            </a:r>
          </a:p>
          <a:p>
            <a:endParaRPr lang="en-US" sz="1600" dirty="0"/>
          </a:p>
          <a:p>
            <a:r>
              <a:rPr lang="en-US" sz="1600" dirty="0" err="1"/>
              <a:t>flatten_array</a:t>
            </a:r>
            <a:r>
              <a:rPr lang="en-US" sz="1600" dirty="0"/>
              <a:t> = [</a:t>
            </a:r>
          </a:p>
          <a:p>
            <a:r>
              <a:rPr lang="en-US" sz="1600" dirty="0"/>
              <a:t> “Missao”, “Andre”, “Gasbarro”, “Adson”, “Brito”</a:t>
            </a:r>
          </a:p>
          <a:p>
            <a:r>
              <a:rPr lang="en-US" sz="1600" dirty="0"/>
              <a:t>]</a:t>
            </a:r>
          </a:p>
          <a:p>
            <a:endParaRPr lang="en-US" sz="1600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EA3860C5-1128-4324-B4F8-8BF93A815679}"/>
              </a:ext>
            </a:extLst>
          </p:cNvPr>
          <p:cNvSpPr txBox="1">
            <a:spLocks/>
          </p:cNvSpPr>
          <p:nvPr/>
        </p:nvSpPr>
        <p:spPr>
          <a:xfrm>
            <a:off x="1371599" y="3280615"/>
            <a:ext cx="7570519" cy="418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Caso </a:t>
            </a:r>
            <a:r>
              <a:rPr lang="en-US" sz="2800" dirty="0" err="1"/>
              <a:t>queira</a:t>
            </a:r>
            <a:r>
              <a:rPr lang="en-US" sz="2800" dirty="0"/>
              <a:t> </a:t>
            </a:r>
            <a:r>
              <a:rPr lang="en-US" sz="2800" dirty="0" err="1"/>
              <a:t>colocar</a:t>
            </a:r>
            <a:r>
              <a:rPr lang="en-US" sz="2800" dirty="0"/>
              <a:t> </a:t>
            </a:r>
            <a:r>
              <a:rPr lang="en-US" sz="2800" dirty="0" err="1"/>
              <a:t>tudo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único</a:t>
            </a:r>
            <a:r>
              <a:rPr lang="en-US" sz="2800" dirty="0"/>
              <a:t> array</a:t>
            </a:r>
            <a:r>
              <a:rPr lang="en-US" sz="1800" dirty="0"/>
              <a:t>: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31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928A9-8B74-4AC3-A8C9-E2E39A6A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For Anatomy – Tipo do </a:t>
            </a:r>
            <a:r>
              <a:rPr lang="en-US" dirty="0" err="1">
                <a:solidFill>
                  <a:srgbClr val="7030A0"/>
                </a:solidFill>
              </a:rPr>
              <a:t>Retorno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FECAFB-2797-42E9-A956-59B7F15E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5496"/>
            <a:ext cx="9838593" cy="1272396"/>
          </a:xfrm>
        </p:spPr>
        <p:txBody>
          <a:bodyPr>
            <a:normAutofit lnSpcReduction="10000"/>
          </a:bodyPr>
          <a:lstStyle/>
          <a:p>
            <a:r>
              <a:rPr lang="en-US" sz="1800" dirty="0" err="1"/>
              <a:t>Quando</a:t>
            </a:r>
            <a:r>
              <a:rPr lang="en-US" sz="1800" dirty="0"/>
              <a:t> </a:t>
            </a:r>
            <a:r>
              <a:rPr lang="en-US" sz="1800" dirty="0" err="1"/>
              <a:t>queremos</a:t>
            </a:r>
            <a:r>
              <a:rPr lang="en-US" sz="1800" dirty="0"/>
              <a:t> que o </a:t>
            </a:r>
            <a:r>
              <a:rPr lang="en-US" sz="1800" dirty="0">
                <a:solidFill>
                  <a:srgbClr val="7030A0"/>
                </a:solidFill>
              </a:rPr>
              <a:t>“</a:t>
            </a:r>
            <a:r>
              <a:rPr lang="en-US" sz="1800" b="1" dirty="0">
                <a:solidFill>
                  <a:srgbClr val="7030A0"/>
                </a:solidFill>
              </a:rPr>
              <a:t>for</a:t>
            </a:r>
            <a:r>
              <a:rPr lang="en-US" sz="1800" dirty="0">
                <a:solidFill>
                  <a:srgbClr val="7030A0"/>
                </a:solidFill>
              </a:rPr>
              <a:t>”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produza</a:t>
            </a:r>
            <a:r>
              <a:rPr lang="en-US" sz="1800" dirty="0">
                <a:solidFill>
                  <a:schemeClr val="tx1"/>
                </a:solidFill>
              </a:rPr>
              <a:t> um </a:t>
            </a:r>
            <a:r>
              <a:rPr lang="en-US" sz="1800" dirty="0" err="1">
                <a:solidFill>
                  <a:schemeClr val="tx1"/>
                </a:solidFill>
              </a:rPr>
              <a:t>mapa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totalmente</a:t>
            </a:r>
            <a:r>
              <a:rPr lang="en-US" sz="1800" dirty="0">
                <a:solidFill>
                  <a:schemeClr val="tx1"/>
                </a:solidFill>
              </a:rPr>
              <a:t> novo é </a:t>
            </a:r>
            <a:r>
              <a:rPr lang="en-US" sz="1800" dirty="0" err="1">
                <a:solidFill>
                  <a:schemeClr val="tx1"/>
                </a:solidFill>
              </a:rPr>
              <a:t>preciso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encapsular</a:t>
            </a:r>
            <a:r>
              <a:rPr lang="en-US" sz="1800" dirty="0">
                <a:solidFill>
                  <a:schemeClr val="tx1"/>
                </a:solidFill>
              </a:rPr>
              <a:t> a </a:t>
            </a:r>
            <a:r>
              <a:rPr lang="en-US" sz="1800" dirty="0" err="1">
                <a:solidFill>
                  <a:schemeClr val="tx1"/>
                </a:solidFill>
              </a:rPr>
              <a:t>expressão</a:t>
            </a:r>
            <a:r>
              <a:rPr lang="en-US" sz="1800" dirty="0">
                <a:solidFill>
                  <a:schemeClr val="tx1"/>
                </a:solidFill>
              </a:rPr>
              <a:t> dentro de </a:t>
            </a:r>
            <a:r>
              <a:rPr lang="en-US" sz="1800" dirty="0" err="1">
                <a:solidFill>
                  <a:schemeClr val="tx1"/>
                </a:solidFill>
              </a:rPr>
              <a:t>chaves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“{ … }”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Além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disso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também</a:t>
            </a:r>
            <a:r>
              <a:rPr lang="en-US" sz="1800" dirty="0">
                <a:solidFill>
                  <a:schemeClr val="tx1"/>
                </a:solidFill>
              </a:rPr>
              <a:t> é </a:t>
            </a:r>
            <a:r>
              <a:rPr lang="en-US" sz="1800" dirty="0" err="1">
                <a:solidFill>
                  <a:schemeClr val="tx1"/>
                </a:solidFill>
              </a:rPr>
              <a:t>necessário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utilizar</a:t>
            </a:r>
            <a:r>
              <a:rPr lang="en-US" sz="1800" dirty="0">
                <a:solidFill>
                  <a:schemeClr val="tx1"/>
                </a:solidFill>
              </a:rPr>
              <a:t> o </a:t>
            </a:r>
            <a:r>
              <a:rPr lang="en-US" sz="1800" dirty="0" err="1">
                <a:solidFill>
                  <a:schemeClr val="tx1"/>
                </a:solidFill>
              </a:rPr>
              <a:t>operador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“=&gt;”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sendo</a:t>
            </a:r>
            <a:r>
              <a:rPr lang="en-US" sz="1800" dirty="0">
                <a:solidFill>
                  <a:schemeClr val="tx1"/>
                </a:solidFill>
              </a:rPr>
              <a:t> o </a:t>
            </a:r>
            <a:r>
              <a:rPr lang="en-US" sz="1800" dirty="0" err="1">
                <a:solidFill>
                  <a:schemeClr val="tx1"/>
                </a:solidFill>
              </a:rPr>
              <a:t>lado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esquerdo</a:t>
            </a:r>
            <a:r>
              <a:rPr lang="en-US" sz="1800" dirty="0">
                <a:solidFill>
                  <a:schemeClr val="tx1"/>
                </a:solidFill>
              </a:rPr>
              <a:t> do </a:t>
            </a:r>
            <a:r>
              <a:rPr lang="en-US" sz="1800" dirty="0" err="1">
                <a:solidFill>
                  <a:schemeClr val="tx1"/>
                </a:solidFill>
              </a:rPr>
              <a:t>operador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será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considerado</a:t>
            </a:r>
            <a:r>
              <a:rPr lang="en-US" sz="1800" dirty="0">
                <a:solidFill>
                  <a:schemeClr val="tx1"/>
                </a:solidFill>
              </a:rPr>
              <a:t> a </a:t>
            </a:r>
            <a:r>
              <a:rPr lang="en-US" sz="1800" dirty="0" err="1">
                <a:solidFill>
                  <a:schemeClr val="tx1"/>
                </a:solidFill>
              </a:rPr>
              <a:t>chave</a:t>
            </a:r>
            <a:r>
              <a:rPr lang="en-US" sz="1800" dirty="0">
                <a:solidFill>
                  <a:schemeClr val="tx1"/>
                </a:solidFill>
              </a:rPr>
              <a:t> do </a:t>
            </a:r>
            <a:r>
              <a:rPr lang="en-US" sz="1800" dirty="0" err="1">
                <a:solidFill>
                  <a:schemeClr val="tx1"/>
                </a:solidFill>
              </a:rPr>
              <a:t>mapa</a:t>
            </a:r>
            <a:r>
              <a:rPr lang="en-US" sz="1800" dirty="0">
                <a:solidFill>
                  <a:schemeClr val="tx1"/>
                </a:solidFill>
              </a:rPr>
              <a:t> e o </a:t>
            </a:r>
            <a:r>
              <a:rPr lang="en-US" sz="1800" dirty="0" err="1">
                <a:solidFill>
                  <a:schemeClr val="tx1"/>
                </a:solidFill>
              </a:rPr>
              <a:t>lado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direito</a:t>
            </a:r>
            <a:r>
              <a:rPr lang="en-US" sz="1800" dirty="0">
                <a:solidFill>
                  <a:schemeClr val="tx1"/>
                </a:solidFill>
              </a:rPr>
              <a:t> o valor do </a:t>
            </a:r>
            <a:r>
              <a:rPr lang="en-US" sz="1800" dirty="0" err="1">
                <a:solidFill>
                  <a:schemeClr val="tx1"/>
                </a:solidFill>
              </a:rPr>
              <a:t>mapa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1850049" y="2781912"/>
            <a:ext cx="8970352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600" dirty="0" err="1"/>
              <a:t>locals</a:t>
            </a:r>
            <a:r>
              <a:rPr lang="pt-BR" sz="1600" dirty="0"/>
              <a:t> {</a:t>
            </a:r>
          </a:p>
          <a:p>
            <a:r>
              <a:rPr lang="pt-BR" sz="1600" dirty="0"/>
              <a:t>  </a:t>
            </a:r>
            <a:r>
              <a:rPr lang="pt-BR" sz="1600" dirty="0" err="1"/>
              <a:t>array</a:t>
            </a:r>
            <a:r>
              <a:rPr lang="pt-BR" sz="1600" dirty="0"/>
              <a:t> = [ "a", "b", "c", "d" ]</a:t>
            </a:r>
          </a:p>
          <a:p>
            <a:r>
              <a:rPr lang="pt-BR" sz="1600" dirty="0"/>
              <a:t>  </a:t>
            </a:r>
            <a:r>
              <a:rPr lang="pt-BR" sz="1600" dirty="0" err="1"/>
              <a:t>new_map</a:t>
            </a:r>
            <a:r>
              <a:rPr lang="pt-BR" sz="1600" dirty="0"/>
              <a:t> = </a:t>
            </a:r>
            <a:r>
              <a:rPr lang="pt-BR" sz="1600" dirty="0">
                <a:highlight>
                  <a:srgbClr val="FF00FF"/>
                </a:highlight>
              </a:rPr>
              <a:t> { </a:t>
            </a:r>
            <a:r>
              <a:rPr lang="pt-BR" sz="1600" dirty="0"/>
              <a:t> for e in </a:t>
            </a:r>
            <a:r>
              <a:rPr lang="pt-BR" sz="1600" dirty="0" err="1"/>
              <a:t>local.array</a:t>
            </a:r>
            <a:r>
              <a:rPr lang="pt-BR" sz="1600" dirty="0"/>
              <a:t> : e </a:t>
            </a:r>
            <a:r>
              <a:rPr lang="pt-BR" sz="1600" dirty="0">
                <a:highlight>
                  <a:srgbClr val="FF00FF"/>
                </a:highlight>
              </a:rPr>
              <a:t>=&gt;</a:t>
            </a:r>
            <a:r>
              <a:rPr lang="pt-BR" sz="1600" dirty="0"/>
              <a:t> </a:t>
            </a:r>
            <a:r>
              <a:rPr lang="pt-BR" sz="1600" dirty="0" err="1"/>
              <a:t>upper</a:t>
            </a:r>
            <a:r>
              <a:rPr lang="pt-BR" sz="1600" dirty="0"/>
              <a:t>(e) </a:t>
            </a:r>
            <a:r>
              <a:rPr lang="pt-BR" sz="1600" dirty="0">
                <a:highlight>
                  <a:srgbClr val="FF00FF"/>
                </a:highlight>
              </a:rPr>
              <a:t> }</a:t>
            </a:r>
            <a:r>
              <a:rPr lang="pt-BR" sz="1600" dirty="0"/>
              <a:t> </a:t>
            </a:r>
            <a:r>
              <a:rPr lang="pt-BR" sz="1600" dirty="0">
                <a:highlight>
                  <a:srgbClr val="FF00FF"/>
                </a:highlight>
              </a:rPr>
              <a:t> </a:t>
            </a:r>
          </a:p>
          <a:p>
            <a:r>
              <a:rPr lang="pt-BR" sz="1600" dirty="0"/>
              <a:t>}</a:t>
            </a:r>
          </a:p>
          <a:p>
            <a:endParaRPr lang="pt-BR" sz="1600" dirty="0"/>
          </a:p>
          <a:p>
            <a:r>
              <a:rPr lang="pt-BR" sz="1600" dirty="0"/>
              <a:t>output "print" {</a:t>
            </a:r>
          </a:p>
          <a:p>
            <a:r>
              <a:rPr lang="pt-BR" sz="1600" dirty="0"/>
              <a:t>  </a:t>
            </a:r>
            <a:r>
              <a:rPr lang="pt-BR" sz="1600" dirty="0" err="1"/>
              <a:t>value</a:t>
            </a:r>
            <a:r>
              <a:rPr lang="pt-BR" sz="1600" dirty="0"/>
              <a:t> = </a:t>
            </a:r>
            <a:r>
              <a:rPr lang="pt-BR" sz="1600" dirty="0" err="1"/>
              <a:t>local.new_map</a:t>
            </a:r>
            <a:endParaRPr lang="pt-BR" sz="1600" dirty="0"/>
          </a:p>
          <a:p>
            <a:r>
              <a:rPr lang="pt-BR" sz="1600" dirty="0"/>
              <a:t>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DBBC5F-C880-4CC2-A703-F2B44C028CE8}"/>
              </a:ext>
            </a:extLst>
          </p:cNvPr>
          <p:cNvSpPr txBox="1"/>
          <p:nvPr/>
        </p:nvSpPr>
        <p:spPr>
          <a:xfrm>
            <a:off x="1850049" y="5184745"/>
            <a:ext cx="897035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600" dirty="0"/>
              <a:t>print = {</a:t>
            </a:r>
          </a:p>
          <a:p>
            <a:r>
              <a:rPr lang="pt-BR" sz="1600" dirty="0"/>
              <a:t>  "a" = "A"</a:t>
            </a:r>
          </a:p>
          <a:p>
            <a:r>
              <a:rPr lang="pt-BR" sz="1600" dirty="0"/>
              <a:t>  "b" = "B"</a:t>
            </a:r>
          </a:p>
          <a:p>
            <a:r>
              <a:rPr lang="pt-BR" sz="1600" dirty="0"/>
              <a:t>  "c" = "C"</a:t>
            </a:r>
          </a:p>
          <a:p>
            <a:r>
              <a:rPr lang="pt-BR" sz="1600" dirty="0"/>
              <a:t>  "d" = "D"</a:t>
            </a:r>
          </a:p>
          <a:p>
            <a:r>
              <a:rPr lang="pt-BR" sz="1600" dirty="0"/>
              <a:t>}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844015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Resultado</a:t>
            </a:r>
            <a:endParaRPr lang="en-US" dirty="0">
              <a:solidFill>
                <a:schemeClr val="tx1"/>
              </a:solidFill>
            </a:endParaRPr>
          </a:p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9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928A9-8B74-4AC3-A8C9-E2E39A6A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For Anatomy – Entrada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FECAFB-2797-42E9-A956-59B7F15E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5496"/>
            <a:ext cx="9838593" cy="1886290"/>
          </a:xfrm>
        </p:spPr>
        <p:txBody>
          <a:bodyPr>
            <a:normAutofit/>
          </a:bodyPr>
          <a:lstStyle/>
          <a:p>
            <a:r>
              <a:rPr lang="en-US" dirty="0"/>
              <a:t>Na </a:t>
            </a:r>
            <a:r>
              <a:rPr lang="en-US" dirty="0" err="1"/>
              <a:t>expressão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“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rgbClr val="7030A0"/>
                </a:solidFill>
              </a:rPr>
              <a:t>” </a:t>
            </a:r>
            <a:r>
              <a:rPr lang="en-US" dirty="0">
                <a:solidFill>
                  <a:schemeClr val="tx1"/>
                </a:solidFill>
              </a:rPr>
              <a:t>a entrada (input) sempre é </a:t>
            </a:r>
            <a:r>
              <a:rPr lang="en-US" dirty="0" err="1">
                <a:solidFill>
                  <a:schemeClr val="tx1"/>
                </a:solidFill>
              </a:rPr>
              <a:t>definida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após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palavra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“</a:t>
            </a:r>
            <a:r>
              <a:rPr lang="en-US" b="1" dirty="0">
                <a:solidFill>
                  <a:srgbClr val="7030A0"/>
                </a:solidFill>
              </a:rPr>
              <a:t>in</a:t>
            </a:r>
            <a:r>
              <a:rPr lang="en-US" dirty="0">
                <a:solidFill>
                  <a:srgbClr val="7030A0"/>
                </a:solidFill>
              </a:rPr>
              <a:t>” </a:t>
            </a:r>
            <a:r>
              <a:rPr lang="en-US" dirty="0">
                <a:solidFill>
                  <a:schemeClr val="tx1"/>
                </a:solidFill>
              </a:rPr>
              <a:t>e antes do </a:t>
            </a:r>
            <a:r>
              <a:rPr lang="en-US" dirty="0">
                <a:solidFill>
                  <a:srgbClr val="7030A0"/>
                </a:solidFill>
              </a:rPr>
              <a:t>“</a:t>
            </a:r>
            <a:r>
              <a:rPr lang="en-US" b="1" dirty="0">
                <a:solidFill>
                  <a:srgbClr val="7030A0"/>
                </a:solidFill>
              </a:rPr>
              <a:t>:</a:t>
            </a:r>
            <a:r>
              <a:rPr lang="en-US" dirty="0">
                <a:solidFill>
                  <a:srgbClr val="7030A0"/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 .</a:t>
            </a:r>
          </a:p>
          <a:p>
            <a:r>
              <a:rPr lang="en-US" dirty="0">
                <a:solidFill>
                  <a:schemeClr val="tx1"/>
                </a:solidFill>
              </a:rPr>
              <a:t>A entrada </a:t>
            </a:r>
            <a:r>
              <a:rPr lang="en-US" dirty="0" err="1">
                <a:solidFill>
                  <a:schemeClr val="tx1"/>
                </a:solidFill>
              </a:rPr>
              <a:t>pode</a:t>
            </a:r>
            <a:r>
              <a:rPr lang="en-US" dirty="0">
                <a:solidFill>
                  <a:schemeClr val="tx1"/>
                </a:solidFill>
              </a:rPr>
              <a:t> ser do </a:t>
            </a:r>
            <a:r>
              <a:rPr lang="en-US" dirty="0" err="1">
                <a:solidFill>
                  <a:schemeClr val="tx1"/>
                </a:solidFill>
              </a:rPr>
              <a:t>tipo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lista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mapa</a:t>
            </a: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F095B3D-8338-4FD3-AA3B-C3E462366B56}"/>
              </a:ext>
            </a:extLst>
          </p:cNvPr>
          <p:cNvSpPr txBox="1"/>
          <p:nvPr/>
        </p:nvSpPr>
        <p:spPr>
          <a:xfrm>
            <a:off x="2002448" y="3631012"/>
            <a:ext cx="897035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[ for e in </a:t>
            </a:r>
            <a:r>
              <a:rPr lang="pt-BR" sz="2800" dirty="0" err="1">
                <a:highlight>
                  <a:srgbClr val="FFFF00"/>
                </a:highlight>
              </a:rPr>
              <a:t>local.array</a:t>
            </a:r>
            <a:r>
              <a:rPr lang="pt-BR" sz="2800" dirty="0">
                <a:highlight>
                  <a:srgbClr val="FFFF00"/>
                </a:highlight>
              </a:rPr>
              <a:t> </a:t>
            </a:r>
            <a:r>
              <a:rPr lang="pt-BR" sz="2800" dirty="0"/>
              <a:t>: </a:t>
            </a:r>
            <a:r>
              <a:rPr lang="pt-BR" sz="2800" dirty="0" err="1"/>
              <a:t>upper</a:t>
            </a:r>
            <a:r>
              <a:rPr lang="pt-BR" sz="2800" dirty="0"/>
              <a:t>(e) ]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16703D6-D939-4E4E-951D-15BCBD9B784E}"/>
              </a:ext>
            </a:extLst>
          </p:cNvPr>
          <p:cNvSpPr txBox="1"/>
          <p:nvPr/>
        </p:nvSpPr>
        <p:spPr>
          <a:xfrm>
            <a:off x="2002448" y="5262504"/>
            <a:ext cx="897035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{ for k, v in </a:t>
            </a:r>
            <a:r>
              <a:rPr lang="pt-BR" sz="2800" dirty="0" err="1">
                <a:highlight>
                  <a:srgbClr val="FFFF00"/>
                </a:highlight>
              </a:rPr>
              <a:t>local.map</a:t>
            </a:r>
            <a:r>
              <a:rPr lang="pt-BR" sz="2800" dirty="0"/>
              <a:t> : </a:t>
            </a:r>
            <a:r>
              <a:rPr lang="pt-BR" sz="2800" dirty="0" err="1"/>
              <a:t>upper</a:t>
            </a:r>
            <a:r>
              <a:rPr lang="pt-BR" sz="2800" dirty="0"/>
              <a:t>(k) =&gt; v }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0FC2880-54C7-472C-A2C0-FD018AC482A0}"/>
              </a:ext>
            </a:extLst>
          </p:cNvPr>
          <p:cNvSpPr txBox="1"/>
          <p:nvPr/>
        </p:nvSpPr>
        <p:spPr>
          <a:xfrm>
            <a:off x="5431813" y="4503712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Tipo da Entrada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4D46083F-448E-404B-ADD0-0E0AA5580158}"/>
              </a:ext>
            </a:extLst>
          </p:cNvPr>
          <p:cNvCxnSpPr>
            <a:endCxn id="20" idx="0"/>
          </p:cNvCxnSpPr>
          <p:nvPr/>
        </p:nvCxnSpPr>
        <p:spPr>
          <a:xfrm>
            <a:off x="6290895" y="4110535"/>
            <a:ext cx="1891" cy="3931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24E8D1E-C883-4107-9C57-33F0BB73757C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292786" y="4873044"/>
            <a:ext cx="0" cy="38946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10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928A9-8B74-4AC3-A8C9-E2E39A6A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For Anatomy – </a:t>
            </a:r>
            <a:r>
              <a:rPr lang="en-US" dirty="0" err="1">
                <a:solidFill>
                  <a:srgbClr val="7030A0"/>
                </a:solidFill>
              </a:rPr>
              <a:t>Iterador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FECAFB-2797-42E9-A956-59B7F15E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5496"/>
            <a:ext cx="9838593" cy="249278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Na </a:t>
            </a:r>
            <a:r>
              <a:rPr lang="en-US" dirty="0" err="1"/>
              <a:t>expressão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“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rgbClr val="7030A0"/>
                </a:solidFill>
              </a:rPr>
              <a:t>” </a:t>
            </a:r>
            <a:r>
              <a:rPr lang="en-US" dirty="0" err="1">
                <a:solidFill>
                  <a:schemeClr val="tx1"/>
                </a:solidFill>
              </a:rPr>
              <a:t>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iteradores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definidos</a:t>
            </a:r>
            <a:r>
              <a:rPr lang="en-US" dirty="0">
                <a:solidFill>
                  <a:schemeClr val="tx1"/>
                </a:solidFill>
              </a:rPr>
              <a:t> logo </a:t>
            </a:r>
            <a:r>
              <a:rPr lang="en-US" dirty="0" err="1">
                <a:solidFill>
                  <a:schemeClr val="tx1"/>
                </a:solidFill>
              </a:rPr>
              <a:t>após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palavra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chave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“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rgbClr val="7030A0"/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 err="1">
                <a:solidFill>
                  <a:schemeClr val="tx1"/>
                </a:solidFill>
              </a:rPr>
              <a:t>Eles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permitem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recuperar</a:t>
            </a:r>
            <a:r>
              <a:rPr lang="en-US" dirty="0">
                <a:solidFill>
                  <a:schemeClr val="tx1"/>
                </a:solidFill>
              </a:rPr>
              <a:t> o valor </a:t>
            </a:r>
            <a:r>
              <a:rPr lang="en-US" b="1" dirty="0">
                <a:solidFill>
                  <a:schemeClr val="tx1"/>
                </a:solidFill>
              </a:rPr>
              <a:t>ATUAL </a:t>
            </a:r>
            <a:r>
              <a:rPr lang="en-US" dirty="0">
                <a:solidFill>
                  <a:schemeClr val="tx1"/>
                </a:solidFill>
              </a:rPr>
              <a:t>de </a:t>
            </a:r>
            <a:r>
              <a:rPr lang="en-US" dirty="0" err="1">
                <a:solidFill>
                  <a:schemeClr val="tx1"/>
                </a:solidFill>
              </a:rPr>
              <a:t>cada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recebido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</a:t>
            </a:r>
            <a:r>
              <a:rPr lang="en-US" dirty="0">
                <a:solidFill>
                  <a:schemeClr val="tx1"/>
                </a:solidFill>
              </a:rPr>
              <a:t> entrada, </a:t>
            </a:r>
            <a:r>
              <a:rPr lang="en-US" dirty="0" err="1">
                <a:solidFill>
                  <a:schemeClr val="tx1"/>
                </a:solidFill>
              </a:rPr>
              <a:t>ou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seja</a:t>
            </a:r>
            <a:r>
              <a:rPr lang="en-US" dirty="0">
                <a:solidFill>
                  <a:schemeClr val="tx1"/>
                </a:solidFill>
              </a:rPr>
              <a:t>, a </a:t>
            </a:r>
            <a:r>
              <a:rPr lang="en-US" dirty="0" err="1">
                <a:solidFill>
                  <a:schemeClr val="tx1"/>
                </a:solidFill>
              </a:rPr>
              <a:t>cada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iteração</a:t>
            </a:r>
            <a:r>
              <a:rPr lang="en-US" dirty="0">
                <a:solidFill>
                  <a:schemeClr val="tx1"/>
                </a:solidFill>
              </a:rPr>
              <a:t> (volta) do for o valor do </a:t>
            </a:r>
            <a:r>
              <a:rPr lang="en-US" dirty="0" err="1">
                <a:solidFill>
                  <a:schemeClr val="tx1"/>
                </a:solidFill>
              </a:rPr>
              <a:t>iterador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vai</a:t>
            </a:r>
            <a:r>
              <a:rPr lang="en-US" dirty="0">
                <a:solidFill>
                  <a:schemeClr val="tx1"/>
                </a:solidFill>
              </a:rPr>
              <a:t> mudar, </a:t>
            </a:r>
            <a:r>
              <a:rPr lang="en-US" dirty="0" err="1">
                <a:solidFill>
                  <a:schemeClr val="tx1"/>
                </a:solidFill>
              </a:rPr>
              <a:t>representando</a:t>
            </a:r>
            <a:r>
              <a:rPr lang="en-US" dirty="0">
                <a:solidFill>
                  <a:schemeClr val="tx1"/>
                </a:solidFill>
              </a:rPr>
              <a:t> o </a:t>
            </a:r>
            <a:r>
              <a:rPr lang="en-US" dirty="0" err="1">
                <a:solidFill>
                  <a:schemeClr val="tx1"/>
                </a:solidFill>
              </a:rPr>
              <a:t>indice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acesso</a:t>
            </a:r>
            <a:r>
              <a:rPr lang="en-US" dirty="0">
                <a:solidFill>
                  <a:schemeClr val="tx1"/>
                </a:solidFill>
              </a:rPr>
              <a:t> no loop.</a:t>
            </a:r>
          </a:p>
          <a:p>
            <a:r>
              <a:rPr lang="pt-BR" dirty="0">
                <a:solidFill>
                  <a:schemeClr val="tx1"/>
                </a:solidFill>
              </a:rPr>
              <a:t>Além disso, é importante perceber que o número de </a:t>
            </a:r>
            <a:r>
              <a:rPr lang="pt-BR" dirty="0" err="1">
                <a:solidFill>
                  <a:schemeClr val="tx1"/>
                </a:solidFill>
              </a:rPr>
              <a:t>iteradores</a:t>
            </a:r>
            <a:r>
              <a:rPr lang="pt-BR" dirty="0">
                <a:solidFill>
                  <a:schemeClr val="tx1"/>
                </a:solidFill>
              </a:rPr>
              <a:t> definidos deve casar com o tipo da entrada. 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Caso a entrada seja uma lista, será necessário 1 </a:t>
            </a:r>
            <a:r>
              <a:rPr lang="pt-BR" dirty="0" err="1">
                <a:solidFill>
                  <a:schemeClr val="tx1"/>
                </a:solidFill>
              </a:rPr>
              <a:t>iterador</a:t>
            </a:r>
            <a:r>
              <a:rPr lang="pt-BR" dirty="0">
                <a:solidFill>
                  <a:schemeClr val="tx1"/>
                </a:solidFill>
              </a:rPr>
              <a:t> recebendo o elemento da lista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Caso a entrada seja um mapa, será necessário 2 </a:t>
            </a:r>
            <a:r>
              <a:rPr lang="pt-BR" dirty="0" err="1">
                <a:solidFill>
                  <a:schemeClr val="tx1"/>
                </a:solidFill>
              </a:rPr>
              <a:t>iteradores</a:t>
            </a:r>
            <a:r>
              <a:rPr lang="pt-BR" dirty="0">
                <a:solidFill>
                  <a:schemeClr val="tx1"/>
                </a:solidFill>
              </a:rPr>
              <a:t> o primeiro recebendo a chave do mapa, e o segundo recebendo o valor representado pela respectiva chave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F095B3D-8338-4FD3-AA3B-C3E462366B56}"/>
              </a:ext>
            </a:extLst>
          </p:cNvPr>
          <p:cNvSpPr txBox="1"/>
          <p:nvPr/>
        </p:nvSpPr>
        <p:spPr>
          <a:xfrm>
            <a:off x="2002448" y="4092815"/>
            <a:ext cx="897035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[ for </a:t>
            </a:r>
            <a:r>
              <a:rPr lang="pt-BR" sz="2800" dirty="0">
                <a:highlight>
                  <a:srgbClr val="00FFFF"/>
                </a:highlight>
              </a:rPr>
              <a:t>e</a:t>
            </a:r>
            <a:r>
              <a:rPr lang="pt-BR" sz="2800" dirty="0"/>
              <a:t> in </a:t>
            </a:r>
            <a:r>
              <a:rPr lang="pt-BR" sz="2800" dirty="0" err="1"/>
              <a:t>local.array</a:t>
            </a:r>
            <a:r>
              <a:rPr lang="pt-BR" sz="2800" dirty="0"/>
              <a:t> : </a:t>
            </a:r>
            <a:r>
              <a:rPr lang="pt-BR" sz="2800" dirty="0" err="1"/>
              <a:t>upper</a:t>
            </a:r>
            <a:r>
              <a:rPr lang="pt-BR" sz="2800" dirty="0"/>
              <a:t>(e) ]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16703D6-D939-4E4E-951D-15BCBD9B784E}"/>
              </a:ext>
            </a:extLst>
          </p:cNvPr>
          <p:cNvSpPr txBox="1"/>
          <p:nvPr/>
        </p:nvSpPr>
        <p:spPr>
          <a:xfrm>
            <a:off x="2002448" y="5666153"/>
            <a:ext cx="897035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{ for </a:t>
            </a:r>
            <a:r>
              <a:rPr lang="pt-BR" sz="2800" dirty="0">
                <a:highlight>
                  <a:srgbClr val="00FFFF"/>
                </a:highlight>
              </a:rPr>
              <a:t>k, v</a:t>
            </a:r>
            <a:r>
              <a:rPr lang="pt-BR" sz="2800" dirty="0"/>
              <a:t> in </a:t>
            </a:r>
            <a:r>
              <a:rPr lang="pt-BR" sz="2800" dirty="0" err="1"/>
              <a:t>local.map</a:t>
            </a:r>
            <a:r>
              <a:rPr lang="pt-BR" sz="2800" dirty="0"/>
              <a:t> : </a:t>
            </a:r>
            <a:r>
              <a:rPr lang="pt-BR" sz="2800" dirty="0" err="1"/>
              <a:t>upper</a:t>
            </a:r>
            <a:r>
              <a:rPr lang="pt-BR" sz="2800" dirty="0"/>
              <a:t>(k) =&gt; v }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0FC2880-54C7-472C-A2C0-FD018AC482A0}"/>
              </a:ext>
            </a:extLst>
          </p:cNvPr>
          <p:cNvSpPr txBox="1"/>
          <p:nvPr/>
        </p:nvSpPr>
        <p:spPr>
          <a:xfrm>
            <a:off x="5817432" y="4895069"/>
            <a:ext cx="117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Iteradores</a:t>
            </a:r>
            <a:endParaRPr lang="pt-BR" dirty="0"/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FB6195F1-A7B5-48D5-9C3C-BF70FB7F114E}"/>
              </a:ext>
            </a:extLst>
          </p:cNvPr>
          <p:cNvCxnSpPr>
            <a:endCxn id="20" idx="1"/>
          </p:cNvCxnSpPr>
          <p:nvPr/>
        </p:nvCxnSpPr>
        <p:spPr>
          <a:xfrm>
            <a:off x="4971011" y="4461229"/>
            <a:ext cx="846421" cy="618506"/>
          </a:xfrm>
          <a:prstGeom prst="bentConnector3">
            <a:avLst>
              <a:gd name="adj1" fmla="val 89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65ED7534-FB32-4197-8B78-42B1F35ABD87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4613564" y="5079735"/>
            <a:ext cx="1203868" cy="554232"/>
          </a:xfrm>
          <a:prstGeom prst="bentConnector3">
            <a:avLst>
              <a:gd name="adj1" fmla="val 97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54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928A9-8B74-4AC3-A8C9-E2E39A6A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For Anatomy – </a:t>
            </a:r>
            <a:r>
              <a:rPr lang="en-US" dirty="0" err="1">
                <a:solidFill>
                  <a:srgbClr val="7030A0"/>
                </a:solidFill>
              </a:rPr>
              <a:t>Iterador</a:t>
            </a:r>
            <a:r>
              <a:rPr lang="en-US" dirty="0">
                <a:solidFill>
                  <a:srgbClr val="7030A0"/>
                </a:solidFill>
              </a:rPr>
              <a:t> (Lista)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FECAFB-2797-42E9-A956-59B7F15E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5496"/>
            <a:ext cx="9838593" cy="418489"/>
          </a:xfrm>
        </p:spPr>
        <p:txBody>
          <a:bodyPr>
            <a:normAutofit/>
          </a:bodyPr>
          <a:lstStyle/>
          <a:p>
            <a:r>
              <a:rPr lang="en-US" sz="1800" dirty="0"/>
              <a:t>Ex: </a:t>
            </a:r>
            <a:r>
              <a:rPr lang="en-US" sz="1800" dirty="0" err="1"/>
              <a:t>Iterando</a:t>
            </a:r>
            <a:r>
              <a:rPr lang="en-US" sz="1800" dirty="0"/>
              <a:t> </a:t>
            </a:r>
            <a:r>
              <a:rPr lang="en-US" sz="1800" dirty="0" err="1"/>
              <a:t>sobre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lista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943F4-5437-4C33-903F-3E1E3E0B964F}"/>
              </a:ext>
            </a:extLst>
          </p:cNvPr>
          <p:cNvSpPr txBox="1"/>
          <p:nvPr/>
        </p:nvSpPr>
        <p:spPr>
          <a:xfrm>
            <a:off x="1850048" y="2171700"/>
            <a:ext cx="8970352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600" dirty="0" err="1"/>
              <a:t>locals</a:t>
            </a:r>
            <a:r>
              <a:rPr lang="pt-BR" sz="1600" dirty="0"/>
              <a:t> {</a:t>
            </a:r>
          </a:p>
          <a:p>
            <a:r>
              <a:rPr lang="pt-BR" sz="1600" dirty="0"/>
              <a:t>  </a:t>
            </a:r>
            <a:r>
              <a:rPr lang="pt-BR" sz="1600" dirty="0" err="1"/>
              <a:t>array</a:t>
            </a:r>
            <a:r>
              <a:rPr lang="pt-BR" sz="1600" dirty="0"/>
              <a:t> = [ “1", “10", “100", “1000" ]</a:t>
            </a:r>
          </a:p>
          <a:p>
            <a:r>
              <a:rPr lang="pt-BR" sz="1600" dirty="0"/>
              <a:t>  </a:t>
            </a:r>
            <a:r>
              <a:rPr lang="pt-BR" sz="1600" dirty="0" err="1"/>
              <a:t>new_array</a:t>
            </a:r>
            <a:r>
              <a:rPr lang="pt-BR" sz="1600" dirty="0"/>
              <a:t> =  [  for </a:t>
            </a:r>
            <a:r>
              <a:rPr lang="pt-BR" sz="1600" dirty="0">
                <a:highlight>
                  <a:srgbClr val="00FFFF"/>
                </a:highlight>
              </a:rPr>
              <a:t>x</a:t>
            </a:r>
            <a:r>
              <a:rPr lang="pt-BR" sz="1600" dirty="0"/>
              <a:t> in </a:t>
            </a:r>
            <a:r>
              <a:rPr lang="pt-BR" sz="1600" dirty="0" err="1"/>
              <a:t>local.array</a:t>
            </a:r>
            <a:r>
              <a:rPr lang="pt-BR" sz="1600" dirty="0"/>
              <a:t> : “The </a:t>
            </a:r>
            <a:r>
              <a:rPr lang="pt-BR" sz="1600" dirty="0" err="1"/>
              <a:t>current</a:t>
            </a:r>
            <a:r>
              <a:rPr lang="pt-BR" sz="1600" dirty="0"/>
              <a:t> </a:t>
            </a:r>
            <a:r>
              <a:rPr lang="pt-BR" sz="1600" dirty="0" err="1"/>
              <a:t>value</a:t>
            </a:r>
            <a:r>
              <a:rPr lang="pt-BR" sz="1600" dirty="0"/>
              <a:t> </a:t>
            </a:r>
            <a:r>
              <a:rPr lang="pt-BR" sz="1600" dirty="0" err="1"/>
              <a:t>of</a:t>
            </a:r>
            <a:r>
              <a:rPr lang="pt-BR" sz="1600" dirty="0"/>
              <a:t> x </a:t>
            </a:r>
            <a:r>
              <a:rPr lang="pt-BR" sz="1600" dirty="0" err="1"/>
              <a:t>is</a:t>
            </a:r>
            <a:r>
              <a:rPr lang="pt-BR" sz="1600" dirty="0"/>
              <a:t>: ${x} .” ]  </a:t>
            </a:r>
          </a:p>
          <a:p>
            <a:r>
              <a:rPr lang="pt-BR" sz="1600" dirty="0"/>
              <a:t>}</a:t>
            </a:r>
          </a:p>
          <a:p>
            <a:endParaRPr lang="pt-BR" sz="1600" dirty="0"/>
          </a:p>
          <a:p>
            <a:r>
              <a:rPr lang="pt-BR" sz="1600" dirty="0"/>
              <a:t>output "print" {</a:t>
            </a:r>
          </a:p>
          <a:p>
            <a:r>
              <a:rPr lang="pt-BR" sz="1600" dirty="0"/>
              <a:t>  </a:t>
            </a:r>
            <a:r>
              <a:rPr lang="pt-BR" sz="1600" dirty="0" err="1"/>
              <a:t>value</a:t>
            </a:r>
            <a:r>
              <a:rPr lang="pt-BR" sz="1600" dirty="0"/>
              <a:t> = </a:t>
            </a:r>
            <a:r>
              <a:rPr lang="pt-BR" sz="1600" dirty="0" err="1"/>
              <a:t>local.new_array</a:t>
            </a:r>
            <a:endParaRPr lang="pt-BR" sz="1600" dirty="0"/>
          </a:p>
          <a:p>
            <a:r>
              <a:rPr lang="pt-BR" sz="1600" dirty="0"/>
              <a:t>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DBBC5F-C880-4CC2-A703-F2B44C028CE8}"/>
              </a:ext>
            </a:extLst>
          </p:cNvPr>
          <p:cNvSpPr txBox="1"/>
          <p:nvPr/>
        </p:nvSpPr>
        <p:spPr>
          <a:xfrm>
            <a:off x="1850048" y="4984143"/>
            <a:ext cx="897035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print = [</a:t>
            </a:r>
          </a:p>
          <a:p>
            <a:r>
              <a:rPr lang="en-US" sz="1600" dirty="0"/>
              <a:t>  "The current value of x is: 1",</a:t>
            </a:r>
          </a:p>
          <a:p>
            <a:r>
              <a:rPr lang="en-US" sz="1600" dirty="0"/>
              <a:t>  "The current value of x is: 10",</a:t>
            </a:r>
          </a:p>
          <a:p>
            <a:r>
              <a:rPr lang="en-US" sz="1600" dirty="0"/>
              <a:t>  "The current value of x is: 100",</a:t>
            </a:r>
          </a:p>
          <a:p>
            <a:r>
              <a:rPr lang="en-US" sz="1600" dirty="0"/>
              <a:t>  "The current value of x is: 1000",</a:t>
            </a:r>
          </a:p>
          <a:p>
            <a:r>
              <a:rPr lang="en-US" sz="1600" dirty="0"/>
              <a:t>]</a:t>
            </a:r>
            <a:endParaRPr lang="pt-BR" sz="1600" dirty="0"/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338CA91-828E-49CF-8712-47347B9069E5}"/>
              </a:ext>
            </a:extLst>
          </p:cNvPr>
          <p:cNvSpPr txBox="1">
            <a:spLocks/>
          </p:cNvSpPr>
          <p:nvPr/>
        </p:nvSpPr>
        <p:spPr>
          <a:xfrm>
            <a:off x="1371600" y="4391518"/>
            <a:ext cx="9601200" cy="43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Resultado</a:t>
            </a:r>
            <a:endParaRPr lang="en-US" dirty="0">
              <a:solidFill>
                <a:schemeClr val="tx1"/>
              </a:solidFill>
            </a:endParaRPr>
          </a:p>
          <a:p>
            <a:endParaRPr lang="pt-BR" b="1" dirty="0">
              <a:solidFill>
                <a:srgbClr val="7030A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109312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4373584632550498A82E73B77308398" ma:contentTypeVersion="9" ma:contentTypeDescription="Crie um novo documento." ma:contentTypeScope="" ma:versionID="eeff73589f2e5c50a9de67c2858c4231">
  <xsd:schema xmlns:xsd="http://www.w3.org/2001/XMLSchema" xmlns:xs="http://www.w3.org/2001/XMLSchema" xmlns:p="http://schemas.microsoft.com/office/2006/metadata/properties" xmlns:ns3="4fbb4448-a26d-43a1-9e93-07b187653e58" xmlns:ns4="9a6ce150-97cf-4b0b-a339-0b9f30e6e298" targetNamespace="http://schemas.microsoft.com/office/2006/metadata/properties" ma:root="true" ma:fieldsID="53c1f803682e45409a0f7400bdfd90f0" ns3:_="" ns4:_="">
    <xsd:import namespace="4fbb4448-a26d-43a1-9e93-07b187653e58"/>
    <xsd:import namespace="9a6ce150-97cf-4b0b-a339-0b9f30e6e29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b4448-a26d-43a1-9e93-07b187653e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6ce150-97cf-4b0b-a339-0b9f30e6e2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47587A-670E-4692-99CA-C4FD8FFE5E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F3BCCE-8ED6-4C90-BE26-11C34E2435C1}">
  <ds:schemaRefs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dcmitype/"/>
    <ds:schemaRef ds:uri="4fbb4448-a26d-43a1-9e93-07b187653e58"/>
    <ds:schemaRef ds:uri="http://schemas.microsoft.com/office/2006/documentManagement/types"/>
    <ds:schemaRef ds:uri="9a6ce150-97cf-4b0b-a339-0b9f30e6e298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2D40ECC-D206-474C-8DCE-BBBCBB3F50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bb4448-a26d-43a1-9e93-07b187653e58"/>
    <ds:schemaRef ds:uri="9a6ce150-97cf-4b0b-a339-0b9f30e6e2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2323</TotalTime>
  <Words>7593</Words>
  <Application>Microsoft Office PowerPoint</Application>
  <PresentationFormat>Widescreen</PresentationFormat>
  <Paragraphs>1094</Paragraphs>
  <Slides>52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5" baseType="lpstr">
      <vt:lpstr>Agency FB</vt:lpstr>
      <vt:lpstr>Franklin Gothic Book</vt:lpstr>
      <vt:lpstr>Cortar</vt:lpstr>
      <vt:lpstr>Terraform  For Lops</vt:lpstr>
      <vt:lpstr>For - Expression</vt:lpstr>
      <vt:lpstr>For Anatomy</vt:lpstr>
      <vt:lpstr>For Anatomy – Tipo do Retorno</vt:lpstr>
      <vt:lpstr>For Anatomy – Tipo do Retorno</vt:lpstr>
      <vt:lpstr>For Anatomy – Tipo do Retorno</vt:lpstr>
      <vt:lpstr>For Anatomy – Entrada</vt:lpstr>
      <vt:lpstr>For Anatomy – Iterador</vt:lpstr>
      <vt:lpstr>For Anatomy – Iterador (Lista)</vt:lpstr>
      <vt:lpstr>For Anatomy – Iterador (Mapa)</vt:lpstr>
      <vt:lpstr>For Anatomy – Saída</vt:lpstr>
      <vt:lpstr>For Anatomy – Saída (Lista)</vt:lpstr>
      <vt:lpstr>For Anatomy – Saída (Lista)</vt:lpstr>
      <vt:lpstr>For Anatomy – Saída (Mapa)</vt:lpstr>
      <vt:lpstr>For Anatomy – Saída (Map)</vt:lpstr>
      <vt:lpstr>Terraform  Debugger - Lista</vt:lpstr>
      <vt:lpstr>Debugger – For Lista</vt:lpstr>
      <vt:lpstr>Debugger – For Lista</vt:lpstr>
      <vt:lpstr>Debugger – For Lista</vt:lpstr>
      <vt:lpstr>Debugger – For Lista</vt:lpstr>
      <vt:lpstr>Debugger – For Lista</vt:lpstr>
      <vt:lpstr>Debugger – For Lista – Case 2</vt:lpstr>
      <vt:lpstr>Debugger – For Lista – Case 2</vt:lpstr>
      <vt:lpstr>Debugger – For Lista – Case 2</vt:lpstr>
      <vt:lpstr>Debugger – For Lista – Case 2</vt:lpstr>
      <vt:lpstr>Debugger – For Lista – Case 2</vt:lpstr>
      <vt:lpstr>Debugger – For Lista – Case 3</vt:lpstr>
      <vt:lpstr>Debugger – For Lista – Case 3</vt:lpstr>
      <vt:lpstr>Debugger – For Lista – Case 3</vt:lpstr>
      <vt:lpstr>Debugger – For Lista – Case 3</vt:lpstr>
      <vt:lpstr>Debugger – For Lista – Case 3</vt:lpstr>
      <vt:lpstr>Debugger – For Lista – Case 4</vt:lpstr>
      <vt:lpstr>Debugger – For Lista – Case 4</vt:lpstr>
      <vt:lpstr>Debugger – For Lista – Case 4</vt:lpstr>
      <vt:lpstr>Debugger – For Lista – Case 4</vt:lpstr>
      <vt:lpstr>Terraform  Debugger - Mapa</vt:lpstr>
      <vt:lpstr>Debugger – For Mapa – Case 1</vt:lpstr>
      <vt:lpstr>Debugger – For Mapa – Case 1</vt:lpstr>
      <vt:lpstr>Debugger – For Mapa – Case 1</vt:lpstr>
      <vt:lpstr>Debugger – For Mapa – Case 1</vt:lpstr>
      <vt:lpstr>Debugger – For Mapa – Case 2</vt:lpstr>
      <vt:lpstr>Debugger – For Mapa – Case 2</vt:lpstr>
      <vt:lpstr>Debugger – For Mapa – Case 2</vt:lpstr>
      <vt:lpstr>Debugger – For Mapa – Case 2</vt:lpstr>
      <vt:lpstr>Debugger – For Mapa – Case 3</vt:lpstr>
      <vt:lpstr>Debugger – For Mapa – Case 3</vt:lpstr>
      <vt:lpstr>Debugger – For Mapa – Case 3</vt:lpstr>
      <vt:lpstr>Debugger – For Mapa – Case 3</vt:lpstr>
      <vt:lpstr>Debugger – For Mapa – Case 3</vt:lpstr>
      <vt:lpstr>Debugger – For Mapa – Case 3</vt:lpstr>
      <vt:lpstr>Debugger – For Mapa – Case 3</vt:lpstr>
      <vt:lpstr>Debugger – For Mapa – Case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 For Lops</dc:title>
  <dc:creator>Tiago Missao</dc:creator>
  <cp:lastModifiedBy>Tiago Missao</cp:lastModifiedBy>
  <cp:revision>3</cp:revision>
  <dcterms:created xsi:type="dcterms:W3CDTF">2022-01-11T16:15:56Z</dcterms:created>
  <dcterms:modified xsi:type="dcterms:W3CDTF">2022-01-15T12:29:33Z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0x01010044373584632550498A82E73B77308398</vt:lpwstr>
  </property>
</Properties>
</file>