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825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89D547-EDA7-C5B7-C1AD-65992D280031}" name="Rajput, Dinesh" initials="RD" userId="S::dineshrajput@kpmg.com::fc1f16f0-9c07-47b4-aab7-9a8fc73c0b1f" providerId="AD"/>
  <p188:author id="{FAA712D4-6619-FB0C-8F90-141F77D6EC74}" name="Scott, Jeremy S" initials="JS" userId="S::jeremyscott@kpmg.com::b77e63fc-e05f-47b8-9fdf-1d1d41a2a0b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6FAE-428B-9B7D-7CE0-FB94B19F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87363-E3DF-3D21-BD48-17C2F4E6A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C23A2-1C79-61E4-70B0-0B064E4F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C0F0-16CA-45C2-9496-85D8262E54B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9922A-36AD-A299-CD6D-D6061EC3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8E5E0-173C-0484-BCEA-CAA9EDB4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8215-7B2A-41AD-8CF7-E3F9B27F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AA4C-500D-DB6E-D9E0-9680FEBB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F3F8A-E439-CC05-295F-AEC4947B6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3DCF-1C29-02E8-D76C-B368F1B1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C0F0-16CA-45C2-9496-85D8262E54B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7305-97DC-957A-CF25-C4960D6C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9D81-740B-8BB5-73B9-0238BF34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8215-7B2A-41AD-8CF7-E3F9B27F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D7EDE-62EF-11F6-AD50-D1EFE1AAC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924AA-FB3E-6997-C25D-0C500BBC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438A-4567-E0A3-5319-11FAC2DB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C0F0-16CA-45C2-9496-85D8262E54B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FBC4B-1469-D891-8D48-2221AB03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39604-157D-E74B-0316-05070C61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8215-7B2A-41AD-8CF7-E3F9B27F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1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AC9D-3B3B-121D-B172-B7F69FCA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A4A5-7B3A-EFA4-F96C-C689A809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1A8AF-0390-2536-C7C7-C6DFBF06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C0F0-16CA-45C2-9496-85D8262E54B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A796-F1DC-5B41-A852-4E9C9A83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1E4E-F181-3BC4-6F40-EEBA5E24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8215-7B2A-41AD-8CF7-E3F9B27F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2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02C8-E814-60C0-0792-F8A21381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2D67F-6A35-49E6-BB17-AB9C64B35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756F4-EE8E-64C9-84F7-99FB36BE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C0F0-16CA-45C2-9496-85D8262E54B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1414-B779-89A9-AF68-AFDCEFB0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AC0E-3A99-C314-75CC-5682DD75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8215-7B2A-41AD-8CF7-E3F9B27F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08C5-2408-2394-B4BD-F70D852A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CD8D-022A-4FE2-0D3A-3699A7646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B9B50-3FB3-EB9B-79E2-2454BB5F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EF5A7-AC4F-E431-338E-F4189E4F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C0F0-16CA-45C2-9496-85D8262E54B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AA5B-A7B9-BDD9-0D82-C255AD19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BB77F-2FC9-06A5-38E5-5E0C5C84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8215-7B2A-41AD-8CF7-E3F9B27F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4AE2-DFD8-9243-9D43-EF7AD7EC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AD6E1-44BB-DD93-0D6D-36448600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92AFE-5C96-1F69-9D24-FA844B8AA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AED22-259B-FDEE-44D5-5F2171B55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F4275-0804-63AB-7247-418D9DF4F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74E45-269C-6032-A37A-EAD88B23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C0F0-16CA-45C2-9496-85D8262E54B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4E00F-F45E-CEA6-6DB6-46E71AEA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2FE81-5BAE-2269-F402-8AAEB222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8215-7B2A-41AD-8CF7-E3F9B27F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6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CEE5-1176-CAB0-A690-D45CA168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02373-6464-3C64-3D4F-FD80D7E8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C0F0-16CA-45C2-9496-85D8262E54B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5665A-F17E-9CFB-0383-9B47BED6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2C241-08DB-2D67-DAE6-458FFAF8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8215-7B2A-41AD-8CF7-E3F9B27F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EE9A4-2CF4-58EA-B381-BF2C570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C0F0-16CA-45C2-9496-85D8262E54B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54517-E0B9-38BA-9C2A-31DE9562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88F83-D1BB-2E9E-58ED-41981D03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8215-7B2A-41AD-8CF7-E3F9B27F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F995-0678-C13D-954D-A867F9C2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6637-4B86-94C9-7891-198D6813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49D79-7E38-F95E-15AF-B38B71A42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77767-99CE-7B7C-4091-00AA8BFE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C0F0-16CA-45C2-9496-85D8262E54B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1905C-1ADA-9A03-1CBA-7ED7B1ED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10AC-8924-3969-E4D6-631F447A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8215-7B2A-41AD-8CF7-E3F9B27F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7ADF-2F9D-BC3F-B55D-3CFB4FF4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1364A-4305-F16B-7CC7-A165EF6BD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B08E1-5867-BD40-87DA-F5FCF377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500D7-3866-64F0-2228-F47737AB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C0F0-16CA-45C2-9496-85D8262E54B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E0CB9-DB3D-9B31-62D7-BA0F31B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8C9D7-5D67-7B70-0CFE-92F9F7BB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8215-7B2A-41AD-8CF7-E3F9B27F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2AAEE-F5A3-41E3-520F-16AA76DC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89EB-DD9D-52C3-D835-E634B781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83C0-2EF3-4420-6095-9AD092D30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4C0F0-16CA-45C2-9496-85D8262E54B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3AD4-7DE7-B44A-31FB-1939C487F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4CC0-BF66-6DAD-0D51-D81B6E6B9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8215-7B2A-41AD-8CF7-E3F9B27F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70CEA-D238-8670-7BC7-1855FDFF9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DA13-C2A5-97AA-22FF-E1F6E3E7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45" y="466090"/>
            <a:ext cx="11201404" cy="494302"/>
          </a:xfrm>
        </p:spPr>
        <p:txBody>
          <a:bodyPr>
            <a:normAutofit fontScale="90000"/>
          </a:bodyPr>
          <a:lstStyle/>
          <a:p>
            <a:r>
              <a:rPr lang="en-US" dirty="0"/>
              <a:t>TCG and Opkey Integrated Solution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FD531E-3F6B-8267-1BC3-12A8689B2A36}"/>
              </a:ext>
            </a:extLst>
          </p:cNvPr>
          <p:cNvCxnSpPr/>
          <p:nvPr/>
        </p:nvCxnSpPr>
        <p:spPr>
          <a:xfrm>
            <a:off x="3307635" y="-980581"/>
            <a:ext cx="1731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ocument - Free interface icons">
            <a:extLst>
              <a:ext uri="{FF2B5EF4-FFF2-40B4-BE49-F238E27FC236}">
                <a16:creationId xmlns:a16="http://schemas.microsoft.com/office/drawing/2014/main" id="{5012C471-168A-3944-9D9F-ABA987FA8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13" y="1608586"/>
            <a:ext cx="461394" cy="4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B1BE8F-BCFC-EBEA-65E3-2FA6496AB4AD}"/>
              </a:ext>
            </a:extLst>
          </p:cNvPr>
          <p:cNvSpPr txBox="1"/>
          <p:nvPr/>
        </p:nvSpPr>
        <p:spPr>
          <a:xfrm>
            <a:off x="915311" y="2386426"/>
            <a:ext cx="1409563" cy="46139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Requirement Doc </a:t>
            </a:r>
          </a:p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(pdf / word / user stories)</a:t>
            </a:r>
          </a:p>
        </p:txBody>
      </p:sp>
      <p:pic>
        <p:nvPicPr>
          <p:cNvPr id="1028" name="Picture 4" descr="Analysis - Free files and folders icons">
            <a:extLst>
              <a:ext uri="{FF2B5EF4-FFF2-40B4-BE49-F238E27FC236}">
                <a16:creationId xmlns:a16="http://schemas.microsoft.com/office/drawing/2014/main" id="{58A25E1C-73C2-02CD-D39D-4C274BBF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282" y="1608586"/>
            <a:ext cx="461395" cy="4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4A2E6-264C-929A-0C8A-995801513813}"/>
              </a:ext>
            </a:extLst>
          </p:cNvPr>
          <p:cNvSpPr txBox="1"/>
          <p:nvPr/>
        </p:nvSpPr>
        <p:spPr>
          <a:xfrm>
            <a:off x="2333688" y="2386426"/>
            <a:ext cx="960582" cy="46139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622E51-C630-7C8D-6420-4C807C0A89F4}"/>
              </a:ext>
            </a:extLst>
          </p:cNvPr>
          <p:cNvCxnSpPr/>
          <p:nvPr/>
        </p:nvCxnSpPr>
        <p:spPr>
          <a:xfrm>
            <a:off x="2056385" y="1839283"/>
            <a:ext cx="41563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Page - Free interface icons">
            <a:extLst>
              <a:ext uri="{FF2B5EF4-FFF2-40B4-BE49-F238E27FC236}">
                <a16:creationId xmlns:a16="http://schemas.microsoft.com/office/drawing/2014/main" id="{DE868A78-058F-2A6E-FF17-1DB97DC30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52" y="1608586"/>
            <a:ext cx="461395" cy="4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14DDBF-C466-A9BA-D9EC-4DB0A346321D}"/>
              </a:ext>
            </a:extLst>
          </p:cNvPr>
          <p:cNvSpPr txBox="1"/>
          <p:nvPr/>
        </p:nvSpPr>
        <p:spPr>
          <a:xfrm>
            <a:off x="3493657" y="2386426"/>
            <a:ext cx="960582" cy="46139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 Summary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006519-84A1-E40F-05DC-92102E545190}"/>
              </a:ext>
            </a:extLst>
          </p:cNvPr>
          <p:cNvCxnSpPr/>
          <p:nvPr/>
        </p:nvCxnSpPr>
        <p:spPr>
          <a:xfrm>
            <a:off x="3195177" y="1839283"/>
            <a:ext cx="41563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Choice - Free interface icons">
            <a:extLst>
              <a:ext uri="{FF2B5EF4-FFF2-40B4-BE49-F238E27FC236}">
                <a16:creationId xmlns:a16="http://schemas.microsoft.com/office/drawing/2014/main" id="{FC83033B-1A55-A2B5-0ED9-EF028A2E9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09" y="1601763"/>
            <a:ext cx="461395" cy="4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DA08AFB-7EDA-5F0A-62CA-291FF2D1F9B6}"/>
              </a:ext>
            </a:extLst>
          </p:cNvPr>
          <p:cNvSpPr txBox="1"/>
          <p:nvPr/>
        </p:nvSpPr>
        <p:spPr>
          <a:xfrm>
            <a:off x="4568314" y="2386426"/>
            <a:ext cx="866184" cy="3023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Case</a:t>
            </a:r>
          </a:p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Selection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102579-D204-D0F9-9820-5A582C9DC70D}"/>
              </a:ext>
            </a:extLst>
          </p:cNvPr>
          <p:cNvCxnSpPr/>
          <p:nvPr/>
        </p:nvCxnSpPr>
        <p:spPr>
          <a:xfrm>
            <a:off x="4273257" y="1839283"/>
            <a:ext cx="41563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DA27F27-E280-993C-1C77-BC844F788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166" y="1601763"/>
            <a:ext cx="461396" cy="461396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A6B7A7-2D1D-45F8-864A-AC4D46A36DC2}"/>
              </a:ext>
            </a:extLst>
          </p:cNvPr>
          <p:cNvCxnSpPr/>
          <p:nvPr/>
        </p:nvCxnSpPr>
        <p:spPr>
          <a:xfrm>
            <a:off x="5312348" y="1839283"/>
            <a:ext cx="41563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192F09-7F35-E9FF-0737-5E1AB3A3C6C3}"/>
              </a:ext>
            </a:extLst>
          </p:cNvPr>
          <p:cNvSpPr txBox="1"/>
          <p:nvPr/>
        </p:nvSpPr>
        <p:spPr>
          <a:xfrm>
            <a:off x="5727985" y="2386426"/>
            <a:ext cx="632668" cy="3023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Case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5809029-068A-8309-6F08-A0DB8DB9B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778" y="1608586"/>
            <a:ext cx="461395" cy="46139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389EB0E-8AB3-9C43-30F4-0F389698F48D}"/>
              </a:ext>
            </a:extLst>
          </p:cNvPr>
          <p:cNvSpPr txBox="1"/>
          <p:nvPr/>
        </p:nvSpPr>
        <p:spPr>
          <a:xfrm>
            <a:off x="6806341" y="2386426"/>
            <a:ext cx="632668" cy="3023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Steps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E545E9-72A2-741D-C541-451C3464D79D}"/>
              </a:ext>
            </a:extLst>
          </p:cNvPr>
          <p:cNvCxnSpPr/>
          <p:nvPr/>
        </p:nvCxnSpPr>
        <p:spPr>
          <a:xfrm>
            <a:off x="6356278" y="1839283"/>
            <a:ext cx="41563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DEBEAD-4D40-BAAF-6627-10BAFC289B49}"/>
              </a:ext>
            </a:extLst>
          </p:cNvPr>
          <p:cNvGrpSpPr/>
          <p:nvPr/>
        </p:nvGrpSpPr>
        <p:grpSpPr>
          <a:xfrm>
            <a:off x="8049710" y="1634018"/>
            <a:ext cx="605678" cy="372786"/>
            <a:chOff x="2592126" y="3088084"/>
            <a:chExt cx="960582" cy="461394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1A64AC0-9F8B-44E3-C830-8E3F7AFC8A17}"/>
                </a:ext>
              </a:extLst>
            </p:cNvPr>
            <p:cNvSpPr/>
            <p:nvPr/>
          </p:nvSpPr>
          <p:spPr>
            <a:xfrm>
              <a:off x="2629414" y="3121891"/>
              <a:ext cx="432576" cy="40093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err="1">
                <a:solidFill>
                  <a:schemeClr val="bg1"/>
                </a:solidFill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2B88FE9-2C91-E4E9-38F3-767B0D780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4725" y="3154951"/>
              <a:ext cx="334818" cy="334818"/>
            </a:xfrm>
            <a:prstGeom prst="rect">
              <a:avLst/>
            </a:prstGeom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55D419A-D4A7-58BC-02FD-00E5F83697FC}"/>
                </a:ext>
              </a:extLst>
            </p:cNvPr>
            <p:cNvSpPr/>
            <p:nvPr/>
          </p:nvSpPr>
          <p:spPr>
            <a:xfrm>
              <a:off x="3085857" y="3121891"/>
              <a:ext cx="432576" cy="40093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err="1">
                <a:solidFill>
                  <a:schemeClr val="bg1"/>
                </a:solidFill>
              </a:endParaRPr>
            </a:p>
          </p:txBody>
        </p:sp>
        <p:pic>
          <p:nvPicPr>
            <p:cNvPr id="63" name="Picture 14" descr="Filter - Free ui icons">
              <a:extLst>
                <a:ext uri="{FF2B5EF4-FFF2-40B4-BE49-F238E27FC236}">
                  <a16:creationId xmlns:a16="http://schemas.microsoft.com/office/drawing/2014/main" id="{45FEA15E-217B-A7E9-3D40-2967CF388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000" y="3167123"/>
              <a:ext cx="298821" cy="298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" name="Rectangle: Rounded Corners 1023">
              <a:extLst>
                <a:ext uri="{FF2B5EF4-FFF2-40B4-BE49-F238E27FC236}">
                  <a16:creationId xmlns:a16="http://schemas.microsoft.com/office/drawing/2014/main" id="{5A7AEF43-7698-908D-0A18-AF32DAD2EDBA}"/>
                </a:ext>
              </a:extLst>
            </p:cNvPr>
            <p:cNvSpPr/>
            <p:nvPr/>
          </p:nvSpPr>
          <p:spPr>
            <a:xfrm>
              <a:off x="2592126" y="3088084"/>
              <a:ext cx="960582" cy="461394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BC95E427-A915-5A68-0DC1-B09CB6A2EB99}"/>
              </a:ext>
            </a:extLst>
          </p:cNvPr>
          <p:cNvCxnSpPr/>
          <p:nvPr/>
        </p:nvCxnSpPr>
        <p:spPr>
          <a:xfrm>
            <a:off x="7517787" y="1833715"/>
            <a:ext cx="41563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90AA4D1A-CFF6-BC08-6D2B-600D9F857958}"/>
              </a:ext>
            </a:extLst>
          </p:cNvPr>
          <p:cNvSpPr txBox="1"/>
          <p:nvPr/>
        </p:nvSpPr>
        <p:spPr>
          <a:xfrm>
            <a:off x="7837350" y="2377445"/>
            <a:ext cx="1058781" cy="3023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&amp; Finalize Test Cases</a:t>
            </a:r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81A8F9F4-0D2D-B9E1-EE36-E276409519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1649" y="1615309"/>
            <a:ext cx="494032" cy="494032"/>
          </a:xfrm>
          <a:prstGeom prst="rect">
            <a:avLst/>
          </a:prstGeom>
        </p:spPr>
      </p:pic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D3CAF597-4FEE-35CF-72EF-595D79F7E00C}"/>
              </a:ext>
            </a:extLst>
          </p:cNvPr>
          <p:cNvCxnSpPr/>
          <p:nvPr/>
        </p:nvCxnSpPr>
        <p:spPr>
          <a:xfrm>
            <a:off x="8694062" y="1830301"/>
            <a:ext cx="41563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2EBF5067-B9D6-2917-7010-9C0A22961E9F}"/>
              </a:ext>
            </a:extLst>
          </p:cNvPr>
          <p:cNvSpPr txBox="1"/>
          <p:nvPr/>
        </p:nvSpPr>
        <p:spPr>
          <a:xfrm>
            <a:off x="8963680" y="2386426"/>
            <a:ext cx="941981" cy="20220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Case </a:t>
            </a:r>
          </a:p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Template</a:t>
            </a:r>
          </a:p>
        </p:txBody>
      </p:sp>
      <p:pic>
        <p:nvPicPr>
          <p:cNvPr id="1054" name="Picture 20" descr="Upload - Free web icons">
            <a:extLst>
              <a:ext uri="{FF2B5EF4-FFF2-40B4-BE49-F238E27FC236}">
                <a16:creationId xmlns:a16="http://schemas.microsoft.com/office/drawing/2014/main" id="{AFB97459-D79D-C3CD-9DA5-10034260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601" y="1600620"/>
            <a:ext cx="523410" cy="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58145989-F314-ABFC-E10C-43436F234C2C}"/>
              </a:ext>
            </a:extLst>
          </p:cNvPr>
          <p:cNvCxnSpPr/>
          <p:nvPr/>
        </p:nvCxnSpPr>
        <p:spPr>
          <a:xfrm>
            <a:off x="9834753" y="1848779"/>
            <a:ext cx="41563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F339356-B3CC-B9E6-754D-589F99A2BA7A}"/>
              </a:ext>
            </a:extLst>
          </p:cNvPr>
          <p:cNvSpPr txBox="1"/>
          <p:nvPr/>
        </p:nvSpPr>
        <p:spPr>
          <a:xfrm>
            <a:off x="10188315" y="2414917"/>
            <a:ext cx="941981" cy="34051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Opkey </a:t>
            </a: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B3F013FD-0457-C8C7-6927-A45F96CBCF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9710" y="2141975"/>
            <a:ext cx="228600" cy="228600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C78A823B-698B-C1BF-4E21-F8FC97942B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1341" y="2127329"/>
            <a:ext cx="228600" cy="228600"/>
          </a:xfrm>
          <a:prstGeom prst="rect">
            <a:avLst/>
          </a:prstGeom>
        </p:spPr>
      </p:pic>
      <p:pic>
        <p:nvPicPr>
          <p:cNvPr id="1067" name="Picture 1066">
            <a:extLst>
              <a:ext uri="{FF2B5EF4-FFF2-40B4-BE49-F238E27FC236}">
                <a16:creationId xmlns:a16="http://schemas.microsoft.com/office/drawing/2014/main" id="{3949812B-699D-047B-B8D3-E89DE0DF909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3937" y="2138202"/>
            <a:ext cx="228600" cy="228600"/>
          </a:xfrm>
          <a:prstGeom prst="rect">
            <a:avLst/>
          </a:prstGeom>
        </p:spPr>
      </p:pic>
      <p:pic>
        <p:nvPicPr>
          <p:cNvPr id="1068" name="Picture 1067">
            <a:extLst>
              <a:ext uri="{FF2B5EF4-FFF2-40B4-BE49-F238E27FC236}">
                <a16:creationId xmlns:a16="http://schemas.microsoft.com/office/drawing/2014/main" id="{EDCEE0A4-81A6-6B56-EB8A-888F3F844F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45005" y="2138833"/>
            <a:ext cx="228600" cy="228600"/>
          </a:xfrm>
          <a:prstGeom prst="rect">
            <a:avLst/>
          </a:prstGeom>
        </p:spPr>
      </p:pic>
      <p:pic>
        <p:nvPicPr>
          <p:cNvPr id="1069" name="Picture 1068">
            <a:extLst>
              <a:ext uri="{FF2B5EF4-FFF2-40B4-BE49-F238E27FC236}">
                <a16:creationId xmlns:a16="http://schemas.microsoft.com/office/drawing/2014/main" id="{C51CC808-4ADF-9CAC-E465-EE1D79CC3C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68519" y="2138202"/>
            <a:ext cx="228600" cy="228600"/>
          </a:xfrm>
          <a:prstGeom prst="rect">
            <a:avLst/>
          </a:prstGeom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id="{849C4E9F-E22F-5EA2-829F-7616C9A4B0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94447" y="2129533"/>
            <a:ext cx="228600" cy="228600"/>
          </a:xfrm>
          <a:prstGeom prst="rect">
            <a:avLst/>
          </a:prstGeom>
        </p:spPr>
      </p:pic>
      <p:pic>
        <p:nvPicPr>
          <p:cNvPr id="1072" name="Picture 1071">
            <a:extLst>
              <a:ext uri="{FF2B5EF4-FFF2-40B4-BE49-F238E27FC236}">
                <a16:creationId xmlns:a16="http://schemas.microsoft.com/office/drawing/2014/main" id="{B94CC4B8-037F-5CC0-7218-76B225296D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6553" y="2144436"/>
            <a:ext cx="228600" cy="228600"/>
          </a:xfrm>
          <a:prstGeom prst="rect">
            <a:avLst/>
          </a:prstGeom>
        </p:spPr>
      </p:pic>
      <p:pic>
        <p:nvPicPr>
          <p:cNvPr id="1073" name="Picture 1072">
            <a:extLst>
              <a:ext uri="{FF2B5EF4-FFF2-40B4-BE49-F238E27FC236}">
                <a16:creationId xmlns:a16="http://schemas.microsoft.com/office/drawing/2014/main" id="{53C96FB5-1F5F-5B1C-98DF-7F15FB8F8E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0804" y="2138202"/>
            <a:ext cx="228600" cy="228600"/>
          </a:xfrm>
          <a:prstGeom prst="rect">
            <a:avLst/>
          </a:prstGeom>
        </p:spPr>
      </p:pic>
      <p:pic>
        <p:nvPicPr>
          <p:cNvPr id="1076" name="Picture 1075">
            <a:extLst>
              <a:ext uri="{FF2B5EF4-FFF2-40B4-BE49-F238E27FC236}">
                <a16:creationId xmlns:a16="http://schemas.microsoft.com/office/drawing/2014/main" id="{1EAEDDCD-FF2D-6A62-CCBB-A3FB3034A9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19726" y="2138202"/>
            <a:ext cx="228600" cy="22860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862178DC-BC59-4189-253F-7458FBC94F26}"/>
              </a:ext>
            </a:extLst>
          </p:cNvPr>
          <p:cNvGrpSpPr/>
          <p:nvPr/>
        </p:nvGrpSpPr>
        <p:grpSpPr>
          <a:xfrm>
            <a:off x="8383049" y="237000"/>
            <a:ext cx="3545125" cy="302387"/>
            <a:chOff x="7594955" y="5599755"/>
            <a:chExt cx="3545125" cy="302387"/>
          </a:xfrm>
        </p:grpSpPr>
        <p:sp>
          <p:nvSpPr>
            <p:cNvPr id="1084" name="Rectangle: Rounded Corners 1083">
              <a:extLst>
                <a:ext uri="{FF2B5EF4-FFF2-40B4-BE49-F238E27FC236}">
                  <a16:creationId xmlns:a16="http://schemas.microsoft.com/office/drawing/2014/main" id="{1A443497-BE34-553D-C393-F5DD0AF9F023}"/>
                </a:ext>
              </a:extLst>
            </p:cNvPr>
            <p:cNvSpPr/>
            <p:nvPr/>
          </p:nvSpPr>
          <p:spPr>
            <a:xfrm>
              <a:off x="7594955" y="5599755"/>
              <a:ext cx="3535889" cy="302387"/>
            </a:xfrm>
            <a:prstGeom prst="round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err="1">
                <a:solidFill>
                  <a:schemeClr val="bg1"/>
                </a:solidFill>
              </a:endParaRPr>
            </a:p>
          </p:txBody>
        </p:sp>
        <p:pic>
          <p:nvPicPr>
            <p:cNvPr id="1077" name="Picture 1076">
              <a:extLst>
                <a:ext uri="{FF2B5EF4-FFF2-40B4-BE49-F238E27FC236}">
                  <a16:creationId xmlns:a16="http://schemas.microsoft.com/office/drawing/2014/main" id="{2BDE3C51-E3BE-2BB5-BE89-18551E9F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20866" y="5636648"/>
              <a:ext cx="228600" cy="228600"/>
            </a:xfrm>
            <a:prstGeom prst="rect">
              <a:avLst/>
            </a:prstGeom>
          </p:spPr>
        </p:pic>
        <p:pic>
          <p:nvPicPr>
            <p:cNvPr id="1078" name="Picture 1077">
              <a:extLst>
                <a:ext uri="{FF2B5EF4-FFF2-40B4-BE49-F238E27FC236}">
                  <a16:creationId xmlns:a16="http://schemas.microsoft.com/office/drawing/2014/main" id="{FA1E0492-52D3-9944-4289-6960068F4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45641" y="5636648"/>
              <a:ext cx="228600" cy="228600"/>
            </a:xfrm>
            <a:prstGeom prst="rect">
              <a:avLst/>
            </a:prstGeom>
          </p:spPr>
        </p:pic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F3F7560E-806C-DC29-F533-E905C7E8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102997" y="5636648"/>
              <a:ext cx="228600" cy="228600"/>
            </a:xfrm>
            <a:prstGeom prst="rect">
              <a:avLst/>
            </a:prstGeom>
          </p:spPr>
        </p:pic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1DD94061-7D37-1AD4-5325-131EA6FFB3AF}"/>
                </a:ext>
              </a:extLst>
            </p:cNvPr>
            <p:cNvSpPr txBox="1"/>
            <p:nvPr/>
          </p:nvSpPr>
          <p:spPr>
            <a:xfrm>
              <a:off x="8640792" y="5656774"/>
              <a:ext cx="457200" cy="18834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</a:t>
              </a:r>
            </a:p>
          </p:txBody>
        </p: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2E03D71-1C94-2CF6-8EF9-7D4743A0F34B}"/>
                </a:ext>
              </a:extLst>
            </p:cNvPr>
            <p:cNvSpPr txBox="1"/>
            <p:nvPr/>
          </p:nvSpPr>
          <p:spPr>
            <a:xfrm>
              <a:off x="9556175" y="5656774"/>
              <a:ext cx="365760" cy="18834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 AI</a:t>
              </a: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04AB1EF8-662A-F81E-AA92-19DC3D80BDA9}"/>
                </a:ext>
              </a:extLst>
            </p:cNvPr>
            <p:cNvSpPr txBox="1"/>
            <p:nvPr/>
          </p:nvSpPr>
          <p:spPr>
            <a:xfrm>
              <a:off x="10408560" y="5656774"/>
              <a:ext cx="731520" cy="18834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Automation</a:t>
              </a:r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AD3A7082-5991-8F3E-F553-D8D2EFD3EECE}"/>
                </a:ext>
              </a:extLst>
            </p:cNvPr>
            <p:cNvSpPr txBox="1"/>
            <p:nvPr/>
          </p:nvSpPr>
          <p:spPr>
            <a:xfrm>
              <a:off x="7680900" y="5656774"/>
              <a:ext cx="548640" cy="18834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en-US" sz="1050" b="1">
                  <a:latin typeface="Calibri" panose="020F0502020204030204" pitchFamily="34" charset="0"/>
                  <a:cs typeface="Calibri" panose="020F0502020204030204" pitchFamily="34" charset="0"/>
                </a:rPr>
                <a:t>LEGEND:</a:t>
              </a:r>
            </a:p>
          </p:txBody>
        </p:sp>
      </p:grp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3FED777-5CA4-E6A1-905C-6ECC278D7816}"/>
              </a:ext>
            </a:extLst>
          </p:cNvPr>
          <p:cNvSpPr txBox="1"/>
          <p:nvPr/>
        </p:nvSpPr>
        <p:spPr>
          <a:xfrm>
            <a:off x="263826" y="1047710"/>
            <a:ext cx="11664348" cy="340519"/>
          </a:xfrm>
          <a:prstGeom prst="roundRect">
            <a:avLst/>
          </a:prstGeom>
          <a:solidFill>
            <a:srgbClr val="0C233C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Accelerating test design and automation testcases generation leveraging Gen AI with a Human-in-the-Loop approach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A03839-5364-EC60-9D09-11A625F0F46B}"/>
              </a:ext>
            </a:extLst>
          </p:cNvPr>
          <p:cNvSpPr/>
          <p:nvPr/>
        </p:nvSpPr>
        <p:spPr>
          <a:xfrm>
            <a:off x="1204996" y="4181036"/>
            <a:ext cx="6234013" cy="107520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9D4F23F-DA16-47BE-6273-A862FBC1EC65}"/>
              </a:ext>
            </a:extLst>
          </p:cNvPr>
          <p:cNvCxnSpPr>
            <a:cxnSpLocks/>
            <a:stCxn id="1054" idx="3"/>
            <a:endCxn id="9" idx="0"/>
          </p:cNvCxnSpPr>
          <p:nvPr/>
        </p:nvCxnSpPr>
        <p:spPr>
          <a:xfrm flipH="1">
            <a:off x="4322003" y="1862325"/>
            <a:ext cx="6599008" cy="2318711"/>
          </a:xfrm>
          <a:prstGeom prst="bentConnector4">
            <a:avLst>
              <a:gd name="adj1" fmla="val -3464"/>
              <a:gd name="adj2" fmla="val 556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2C62C8-41B3-AD70-83BB-C202BB0F703E}"/>
              </a:ext>
            </a:extLst>
          </p:cNvPr>
          <p:cNvSpPr txBox="1"/>
          <p:nvPr/>
        </p:nvSpPr>
        <p:spPr>
          <a:xfrm>
            <a:off x="5727985" y="286864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Trigger Opkey APIs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7844A8-5915-C6F7-B9E5-A79408E961A5}"/>
              </a:ext>
            </a:extLst>
          </p:cNvPr>
          <p:cNvSpPr/>
          <p:nvPr/>
        </p:nvSpPr>
        <p:spPr>
          <a:xfrm>
            <a:off x="1345154" y="4337585"/>
            <a:ext cx="1709863" cy="4936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Login</a:t>
            </a:r>
            <a:r>
              <a:rPr lang="en-US" sz="800" b="1" dirty="0"/>
              <a:t> </a:t>
            </a:r>
            <a:r>
              <a:rPr lang="en-US" sz="800" b="1" dirty="0">
                <a:solidFill>
                  <a:schemeClr val="tx1"/>
                </a:solidFill>
              </a:rPr>
              <a:t>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Opkey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Data: Opkey Username and API key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6FF96C-AF8B-16ED-12C7-88E724F1D3D6}"/>
              </a:ext>
            </a:extLst>
          </p:cNvPr>
          <p:cNvSpPr/>
          <p:nvPr/>
        </p:nvSpPr>
        <p:spPr>
          <a:xfrm>
            <a:off x="3402995" y="4337585"/>
            <a:ext cx="1709863" cy="4936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Choose Project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Opkey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Data: Project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7F943F-FD55-DFA9-FA02-CADD1EBF2257}"/>
              </a:ext>
            </a:extLst>
          </p:cNvPr>
          <p:cNvSpPr/>
          <p:nvPr/>
        </p:nvSpPr>
        <p:spPr>
          <a:xfrm>
            <a:off x="5404630" y="4337584"/>
            <a:ext cx="1709863" cy="4936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Create Automation Testcases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Opkey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Data: Requirement Description, Manual testcases and login info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52B82F-7651-53AD-1EC4-D44863CE9133}"/>
              </a:ext>
            </a:extLst>
          </p:cNvPr>
          <p:cNvSpPr txBox="1"/>
          <p:nvPr/>
        </p:nvSpPr>
        <p:spPr>
          <a:xfrm>
            <a:off x="3294270" y="4859046"/>
            <a:ext cx="376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Opkey API Engine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FF7BDA-8311-5E40-F835-5A1E027DB99D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3055017" y="4584387"/>
            <a:ext cx="347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7CC04-F741-807F-748B-4ADEBFF0BEA1}"/>
              </a:ext>
            </a:extLst>
          </p:cNvPr>
          <p:cNvCxnSpPr/>
          <p:nvPr/>
        </p:nvCxnSpPr>
        <p:spPr>
          <a:xfrm>
            <a:off x="5086520" y="4559986"/>
            <a:ext cx="347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A99149-C2A5-3545-7AF1-6A35555B387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439009" y="4696156"/>
            <a:ext cx="913540" cy="22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FE89F65-5D54-E36F-79A5-587B09C2E114}"/>
              </a:ext>
            </a:extLst>
          </p:cNvPr>
          <p:cNvSpPr/>
          <p:nvPr/>
        </p:nvSpPr>
        <p:spPr>
          <a:xfrm>
            <a:off x="8361023" y="4458335"/>
            <a:ext cx="1709863" cy="4936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Return Array of  Testcases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Testcase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Testcase Name and Test URL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4FC73D88-8FDC-56D2-F98C-62CFAECC5724}"/>
              </a:ext>
            </a:extLst>
          </p:cNvPr>
          <p:cNvSpPr/>
          <p:nvPr/>
        </p:nvSpPr>
        <p:spPr>
          <a:xfrm>
            <a:off x="10304123" y="4462944"/>
            <a:ext cx="1709863" cy="4936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Run the suite in Opkey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Final Test Results</a:t>
            </a: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2CBC8E95-868A-3B02-CDD6-AA854DC4CEFD}"/>
              </a:ext>
            </a:extLst>
          </p:cNvPr>
          <p:cNvCxnSpPr>
            <a:stCxn id="1025" idx="3"/>
            <a:endCxn id="1027" idx="1"/>
          </p:cNvCxnSpPr>
          <p:nvPr/>
        </p:nvCxnSpPr>
        <p:spPr>
          <a:xfrm>
            <a:off x="10070886" y="4705137"/>
            <a:ext cx="233237" cy="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E963EC39-B897-3C0B-76E6-6B93533C83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09685" y="4501774"/>
            <a:ext cx="228600" cy="228600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A24569CA-B4D0-E09E-F3FD-02E7DED4F1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5450" y="4241017"/>
            <a:ext cx="228600" cy="228600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4A0734A6-E4B0-5FD5-7EF8-CDB42279D3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05261" y="4490037"/>
            <a:ext cx="228600" cy="228600"/>
          </a:xfrm>
          <a:prstGeom prst="rect">
            <a:avLst/>
          </a:prstGeom>
        </p:spPr>
      </p:pic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5A138451-360D-1BE7-42A8-CA52369FDE4A}"/>
              </a:ext>
            </a:extLst>
          </p:cNvPr>
          <p:cNvSpPr/>
          <p:nvPr/>
        </p:nvSpPr>
        <p:spPr>
          <a:xfrm>
            <a:off x="8219726" y="4241017"/>
            <a:ext cx="1968589" cy="91910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51D32EF6-EC0B-EF13-F2F5-615CF5BCD297}"/>
              </a:ext>
            </a:extLst>
          </p:cNvPr>
          <p:cNvSpPr txBox="1"/>
          <p:nvPr/>
        </p:nvSpPr>
        <p:spPr>
          <a:xfrm>
            <a:off x="8902700" y="5170116"/>
            <a:ext cx="133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Completed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01D3EE3-95BF-B704-5723-543776C5A68F}"/>
              </a:ext>
            </a:extLst>
          </p:cNvPr>
          <p:cNvSpPr txBox="1"/>
          <p:nvPr/>
        </p:nvSpPr>
        <p:spPr>
          <a:xfrm>
            <a:off x="3788889" y="5287592"/>
            <a:ext cx="133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Work In Progress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6D4E418-206C-4EBA-CFD9-F9B50FC671E0}"/>
              </a:ext>
            </a:extLst>
          </p:cNvPr>
          <p:cNvSpPr txBox="1"/>
          <p:nvPr/>
        </p:nvSpPr>
        <p:spPr>
          <a:xfrm>
            <a:off x="10201696" y="1393434"/>
            <a:ext cx="133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Work In Progress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F2339F87-43C7-AC15-F794-042F2D9223B0}"/>
              </a:ext>
            </a:extLst>
          </p:cNvPr>
          <p:cNvSpPr txBox="1"/>
          <p:nvPr/>
        </p:nvSpPr>
        <p:spPr>
          <a:xfrm>
            <a:off x="10773605" y="4971913"/>
            <a:ext cx="1339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95652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133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TCG and Opkey Integrated Solution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TCG and Opkey Integrated Solution</dc:title>
  <dc:creator>Mitra, Tuhin</dc:creator>
  <cp:lastModifiedBy>Mitra, Tuhin</cp:lastModifiedBy>
  <cp:revision>2</cp:revision>
  <dcterms:created xsi:type="dcterms:W3CDTF">2024-05-31T13:03:57Z</dcterms:created>
  <dcterms:modified xsi:type="dcterms:W3CDTF">2024-06-03T05:53:01Z</dcterms:modified>
</cp:coreProperties>
</file>