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3"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D75B8-9C13-4CBA-9CCC-A376CC6A76E3}"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2F041-073B-4562-B334-E5A7E4664C37}" type="slidenum">
              <a:rPr lang="en-US" smtClean="0"/>
              <a:t>‹#›</a:t>
            </a:fld>
            <a:endParaRPr lang="en-US"/>
          </a:p>
        </p:txBody>
      </p:sp>
    </p:spTree>
    <p:extLst>
      <p:ext uri="{BB962C8B-B14F-4D97-AF65-F5344CB8AC3E}">
        <p14:creationId xmlns:p14="http://schemas.microsoft.com/office/powerpoint/2010/main" val="1484687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7111A5-7AFA-4496-A212-9690C1F638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734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7009-55A5-89F6-F646-66889A7F5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B62A4F-AF1C-C78D-9499-0A96524F0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BA0300-33B6-A4D5-6A2B-EDA65BEED538}"/>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5" name="Footer Placeholder 4">
            <a:extLst>
              <a:ext uri="{FF2B5EF4-FFF2-40B4-BE49-F238E27FC236}">
                <a16:creationId xmlns:a16="http://schemas.microsoft.com/office/drawing/2014/main" id="{6C86E0EF-C316-80F9-54D0-98F55D2CD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F99B6-1B9F-9A3B-646F-33FDD8D53DA6}"/>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281211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7B2A-9213-5690-F292-F6C73C617A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078E8F-E7D3-AFC3-ABFD-AF53723008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04B2A-33C7-6314-CFED-DF30464ED7B0}"/>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5" name="Footer Placeholder 4">
            <a:extLst>
              <a:ext uri="{FF2B5EF4-FFF2-40B4-BE49-F238E27FC236}">
                <a16:creationId xmlns:a16="http://schemas.microsoft.com/office/drawing/2014/main" id="{26D9B3EE-6EC7-D4F6-A179-CCEF3780E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47D1E-6B47-43A4-A6F6-F70379386A80}"/>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141130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2BD58-4619-E412-5259-94C2D5ED02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5F755-39D0-7CF7-840A-976431849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47E5F-6735-BC74-8C64-5042EF33D31B}"/>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5" name="Footer Placeholder 4">
            <a:extLst>
              <a:ext uri="{FF2B5EF4-FFF2-40B4-BE49-F238E27FC236}">
                <a16:creationId xmlns:a16="http://schemas.microsoft.com/office/drawing/2014/main" id="{229508A1-D2F7-0B59-4FEB-24F220A49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C2767-CA65-331F-CB54-0245C3AF74C8}"/>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2034476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a:t>Click to edit Master title style</a:t>
            </a:r>
            <a:endParaRPr lang="en-GB"/>
          </a:p>
        </p:txBody>
      </p:sp>
      <p:sp>
        <p:nvSpPr>
          <p:cNvPr id="7" name="Text Placeholder 6"/>
          <p:cNvSpPr>
            <a:spLocks noGrp="1"/>
          </p:cNvSpPr>
          <p:nvPr>
            <p:ph type="body" sz="quarter" idx="10"/>
          </p:nvPr>
        </p:nvSpPr>
        <p:spPr bwMode="gray">
          <a:xfrm>
            <a:off x="3703119" y="1268760"/>
            <a:ext cx="8153521" cy="4896544"/>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779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8AE2-70B2-C700-35CD-2EAD2F111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F71AC-2557-0636-57D8-2C3D39A11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C420B-412F-3154-1B33-A518DA73EDF5}"/>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5" name="Footer Placeholder 4">
            <a:extLst>
              <a:ext uri="{FF2B5EF4-FFF2-40B4-BE49-F238E27FC236}">
                <a16:creationId xmlns:a16="http://schemas.microsoft.com/office/drawing/2014/main" id="{E8B3F98B-081E-C981-3C27-B378FF312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5FEB3-158C-A492-35DE-6A98D0DDBFC9}"/>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272064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FA91-F576-F27B-2D2F-D93FC20460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836A4-1CA1-2BCC-B850-ABF2D6C8EF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EF4CB-FE6C-7695-33D5-D8861DAA3477}"/>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5" name="Footer Placeholder 4">
            <a:extLst>
              <a:ext uri="{FF2B5EF4-FFF2-40B4-BE49-F238E27FC236}">
                <a16:creationId xmlns:a16="http://schemas.microsoft.com/office/drawing/2014/main" id="{B859B8F3-7DAF-F600-97E6-0F438DF47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D5834-92AF-C004-482A-2A644B01912E}"/>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141586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235E-7601-4152-5D6E-0EE9ED7989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A35BC-7ED8-10ED-9DF2-9CC61AA9C4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DB5DEA-5F17-6E0C-40A3-BA7A9AA1D9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5667A1-DE43-0D91-F4AB-855864C0CEF8}"/>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6" name="Footer Placeholder 5">
            <a:extLst>
              <a:ext uri="{FF2B5EF4-FFF2-40B4-BE49-F238E27FC236}">
                <a16:creationId xmlns:a16="http://schemas.microsoft.com/office/drawing/2014/main" id="{4C27DDD3-5CEB-5389-19ED-ED2CD5A17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986C2-1CBE-5C45-DAF0-8528862F2AF8}"/>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290278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4F02-40F2-325E-B215-49E2440D5A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5D9103-C7F7-9A03-C8A4-BF3E12190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2F40F0-B689-50FD-A23B-7363CC0A60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9FA77A-D20C-3E2E-7CAC-2CFB05EBC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8FA3E1-716C-5194-70A6-DA7871342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2134F-07B7-D200-1C35-FAA3C6AEB81D}"/>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8" name="Footer Placeholder 7">
            <a:extLst>
              <a:ext uri="{FF2B5EF4-FFF2-40B4-BE49-F238E27FC236}">
                <a16:creationId xmlns:a16="http://schemas.microsoft.com/office/drawing/2014/main" id="{11DBD0C3-D9CD-C7BD-1DC4-E421D915E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BFF3CA-0FF7-C1C6-7DAC-A21E733EED92}"/>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41311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3F43-9D47-DFA4-30E1-2BE0003489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9DB024-2C26-C175-EA8B-70E4F0059A83}"/>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4" name="Footer Placeholder 3">
            <a:extLst>
              <a:ext uri="{FF2B5EF4-FFF2-40B4-BE49-F238E27FC236}">
                <a16:creationId xmlns:a16="http://schemas.microsoft.com/office/drawing/2014/main" id="{1363FB8A-37B6-E760-CAD1-178860E5B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40B19-17D9-59C9-1EF8-6F40F7726B30}"/>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396903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11C30-D24E-0A33-D2E7-8614DC3CBC66}"/>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3" name="Footer Placeholder 2">
            <a:extLst>
              <a:ext uri="{FF2B5EF4-FFF2-40B4-BE49-F238E27FC236}">
                <a16:creationId xmlns:a16="http://schemas.microsoft.com/office/drawing/2014/main" id="{3E1730CA-2415-F61A-70E9-6CBF56F64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8D3F3C-5FD4-C328-2F00-7A6A2F05E4A5}"/>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38881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A900-199B-245C-52B3-8841F50DF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D3CB60-EF17-CDEA-44DD-3CA0009CF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116BF-F790-190E-56D9-C99B0B500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831BC-B002-5264-0923-E7A9C99799A9}"/>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6" name="Footer Placeholder 5">
            <a:extLst>
              <a:ext uri="{FF2B5EF4-FFF2-40B4-BE49-F238E27FC236}">
                <a16:creationId xmlns:a16="http://schemas.microsoft.com/office/drawing/2014/main" id="{99635F11-2A47-00C6-C245-ADDD843FF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DB988-B930-D840-8129-8E6ABD9803A7}"/>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277379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C800-D94B-4914-6984-389B5520F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B9C37E-8281-5CCB-F120-53E333BA4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75CE44-B1E2-11BD-C0B6-B41130CCC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0060D-C758-2D77-5411-9148CB961224}"/>
              </a:ext>
            </a:extLst>
          </p:cNvPr>
          <p:cNvSpPr>
            <a:spLocks noGrp="1"/>
          </p:cNvSpPr>
          <p:nvPr>
            <p:ph type="dt" sz="half" idx="10"/>
          </p:nvPr>
        </p:nvSpPr>
        <p:spPr/>
        <p:txBody>
          <a:bodyPr/>
          <a:lstStyle/>
          <a:p>
            <a:fld id="{19B71FD6-97DA-4928-AF6C-2D70FF9340A1}" type="datetimeFigureOut">
              <a:rPr lang="en-US" smtClean="0"/>
              <a:t>6/10/2024</a:t>
            </a:fld>
            <a:endParaRPr lang="en-US"/>
          </a:p>
        </p:txBody>
      </p:sp>
      <p:sp>
        <p:nvSpPr>
          <p:cNvPr id="6" name="Footer Placeholder 5">
            <a:extLst>
              <a:ext uri="{FF2B5EF4-FFF2-40B4-BE49-F238E27FC236}">
                <a16:creationId xmlns:a16="http://schemas.microsoft.com/office/drawing/2014/main" id="{BB60A7C6-B18F-08C2-4932-56BF3E38A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BDB37-0BE8-84CE-E98B-486A49A1B5E6}"/>
              </a:ext>
            </a:extLst>
          </p:cNvPr>
          <p:cNvSpPr>
            <a:spLocks noGrp="1"/>
          </p:cNvSpPr>
          <p:nvPr>
            <p:ph type="sldNum" sz="quarter" idx="12"/>
          </p:nvPr>
        </p:nvSpPr>
        <p:spPr/>
        <p:txBody>
          <a:bodyPr/>
          <a:lstStyle/>
          <a:p>
            <a:fld id="{BD4693A1-3F72-43EF-8A53-3B2816304358}" type="slidenum">
              <a:rPr lang="en-US" smtClean="0"/>
              <a:t>‹#›</a:t>
            </a:fld>
            <a:endParaRPr lang="en-US"/>
          </a:p>
        </p:txBody>
      </p:sp>
    </p:spTree>
    <p:extLst>
      <p:ext uri="{BB962C8B-B14F-4D97-AF65-F5344CB8AC3E}">
        <p14:creationId xmlns:p14="http://schemas.microsoft.com/office/powerpoint/2010/main" val="12197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17144-15CF-5352-1426-3E36EF239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0CA2A2-51F1-9E18-4F2C-F1E21D19C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08CE7-7841-B70C-876D-72676C07D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71FD6-97DA-4928-AF6C-2D70FF9340A1}" type="datetimeFigureOut">
              <a:rPr lang="en-US" smtClean="0"/>
              <a:t>6/10/2024</a:t>
            </a:fld>
            <a:endParaRPr lang="en-US"/>
          </a:p>
        </p:txBody>
      </p:sp>
      <p:sp>
        <p:nvSpPr>
          <p:cNvPr id="5" name="Footer Placeholder 4">
            <a:extLst>
              <a:ext uri="{FF2B5EF4-FFF2-40B4-BE49-F238E27FC236}">
                <a16:creationId xmlns:a16="http://schemas.microsoft.com/office/drawing/2014/main" id="{E1DB3C33-EB40-FAA6-0612-56ADBC087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BEBE0-9A6F-8000-D7FF-4E719A936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693A1-3F72-43EF-8A53-3B2816304358}" type="slidenum">
              <a:rPr lang="en-US" smtClean="0"/>
              <a:t>‹#›</a:t>
            </a:fld>
            <a:endParaRPr lang="en-US"/>
          </a:p>
        </p:txBody>
      </p:sp>
    </p:spTree>
    <p:extLst>
      <p:ext uri="{BB962C8B-B14F-4D97-AF65-F5344CB8AC3E}">
        <p14:creationId xmlns:p14="http://schemas.microsoft.com/office/powerpoint/2010/main" val="126708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uhinmitra@kpmg.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https://www.linkedin.com/in/tuhin-mitra-63197015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03007" y="107890"/>
            <a:ext cx="2792036" cy="701731"/>
          </a:xfrm>
        </p:spPr>
        <p:txBody>
          <a:bodyPr vert="horz" wrap="square" lIns="91440" tIns="45720" rIns="91440" bIns="45720" numCol="1" rtlCol="0" anchor="ctr" anchorCtr="0" compatLnSpc="1">
            <a:prstTxWarp prst="textNoShape">
              <a:avLst/>
            </a:prstTxWarp>
            <a:spAutoFit/>
          </a:bodyPr>
          <a:lstStyle/>
          <a:p>
            <a:pPr>
              <a:lnSpc>
                <a:spcPct val="90000"/>
              </a:lnSpc>
            </a:pPr>
            <a:r>
              <a:rPr lang="en-US" sz="4400" b="0" dirty="0">
                <a:solidFill>
                  <a:srgbClr val="00338D"/>
                </a:solidFill>
                <a:latin typeface="KPMG Extralight" panose="020B0303030202040204" pitchFamily="34" charset="0"/>
                <a:ea typeface="+mn-ea"/>
                <a:cs typeface="+mn-cs"/>
              </a:rPr>
              <a:t>Tuhin Mitra</a:t>
            </a:r>
          </a:p>
        </p:txBody>
      </p:sp>
      <p:sp>
        <p:nvSpPr>
          <p:cNvPr id="9" name="Espace réservé du texte 5"/>
          <p:cNvSpPr txBox="1">
            <a:spLocks/>
          </p:cNvSpPr>
          <p:nvPr/>
        </p:nvSpPr>
        <p:spPr>
          <a:xfrm>
            <a:off x="3395845" y="846330"/>
            <a:ext cx="8040299" cy="5384550"/>
          </a:xfrm>
          <a:prstGeom prst="rect">
            <a:avLst/>
          </a:prstGeom>
        </p:spPr>
        <p:txBody>
          <a:bodyPr/>
          <a:lstStyle>
            <a:lvl1pPr marL="0" indent="0" algn="l" defTabSz="914400" rtl="0" eaLnBrk="1" latinLnBrk="0" hangingPunct="1">
              <a:lnSpc>
                <a:spcPct val="100000"/>
              </a:lnSpc>
              <a:spcBef>
                <a:spcPts val="600"/>
              </a:spcBef>
              <a:buFont typeface="Arial" pitchFamily="34" charset="0"/>
              <a:buNone/>
              <a:defRPr lang="en-US" sz="10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600"/>
              </a:spcBef>
              <a:buFont typeface="Arial" pitchFamily="34" charset="0"/>
              <a:buNone/>
              <a:defRPr lang="en-US" sz="1000" b="0" kern="1200" noProof="0" dirty="0" smtClean="0">
                <a:solidFill>
                  <a:schemeClr val="tx1"/>
                </a:solidFill>
                <a:latin typeface="Arial"/>
                <a:ea typeface="+mn-ea"/>
                <a:cs typeface="Arial" pitchFamily="34" charset="0"/>
              </a:defRPr>
            </a:lvl2pPr>
            <a:lvl3pPr marL="177800" indent="-177800" algn="l" defTabSz="914400" rtl="0" eaLnBrk="1" latinLnBrk="0" hangingPunct="1">
              <a:lnSpc>
                <a:spcPct val="100000"/>
              </a:lnSpc>
              <a:spcBef>
                <a:spcPts val="600"/>
              </a:spcBef>
              <a:buClr>
                <a:srgbClr val="97989A"/>
              </a:buClr>
              <a:buFont typeface="Arial" pitchFamily="34" charset="0"/>
              <a:buChar char="■"/>
              <a:defRPr lang="en-US" sz="1000" b="0" kern="1200" noProof="0" dirty="0" smtClean="0">
                <a:solidFill>
                  <a:schemeClr val="tx1"/>
                </a:solidFill>
                <a:latin typeface="Arial"/>
                <a:ea typeface="+mn-ea"/>
                <a:cs typeface="Arial" pitchFamily="34" charset="0"/>
              </a:defRPr>
            </a:lvl3pPr>
            <a:lvl4pPr marL="355600" indent="-177800" algn="l" defTabSz="914400" rtl="0" eaLnBrk="1" latinLnBrk="0" hangingPunct="1">
              <a:lnSpc>
                <a:spcPct val="100000"/>
              </a:lnSpc>
              <a:spcBef>
                <a:spcPts val="600"/>
              </a:spcBef>
              <a:buClr>
                <a:srgbClr val="97989A"/>
              </a:buClr>
              <a:buFont typeface="Arial" pitchFamily="34" charset="0"/>
              <a:buChar char="–"/>
              <a:defRPr lang="en-US" sz="1000" b="0" kern="1200" noProof="0" dirty="0" smtClean="0">
                <a:solidFill>
                  <a:schemeClr val="tx1"/>
                </a:solidFill>
                <a:latin typeface="Arial"/>
                <a:ea typeface="+mn-ea"/>
                <a:cs typeface="Arial" pitchFamily="34" charset="0"/>
              </a:defRPr>
            </a:lvl4pPr>
            <a:lvl5pPr marL="534988" indent="-174625" algn="l" defTabSz="914400" rtl="0" eaLnBrk="1" latinLnBrk="0" hangingPunct="1">
              <a:lnSpc>
                <a:spcPct val="100000"/>
              </a:lnSpc>
              <a:spcBef>
                <a:spcPts val="600"/>
              </a:spcBef>
              <a:buClr>
                <a:srgbClr val="97989A"/>
              </a:buClr>
              <a:buFont typeface="Arial" pitchFamily="34" charset="0"/>
              <a:buChar char="■"/>
              <a:defRPr lang="en-GB" sz="1000" b="0" kern="1200" baseline="0" noProof="0" dirty="0" smtClean="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a:lstStyle>
          <a:p>
            <a:pPr marL="0" marR="0" lvl="0" indent="0" algn="just"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9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rPr>
              <a:t>What can I do for you?</a:t>
            </a:r>
          </a:p>
          <a:p>
            <a:pPr lvl="1" defTabSz="844083">
              <a:spcBef>
                <a:spcPts val="554"/>
              </a:spcBef>
            </a:pPr>
            <a:r>
              <a:rPr lang="en-GB" sz="900" dirty="0">
                <a:solidFill>
                  <a:srgbClr val="000000"/>
                </a:solidFill>
                <a:latin typeface="+mn-lt"/>
                <a:cs typeface="Calibri" panose="020F0502020204030204" pitchFamily="34" charset="0"/>
              </a:rPr>
              <a:t>Tuhin is an</a:t>
            </a:r>
            <a:r>
              <a:rPr lang="en-US" sz="900" dirty="0">
                <a:solidFill>
                  <a:srgbClr val="000000"/>
                </a:solidFill>
                <a:latin typeface="+mn-lt"/>
                <a:cs typeface="Calibri" panose="020F0502020204030204" pitchFamily="34" charset="0"/>
              </a:rPr>
              <a:t> automation architect with the Consulting QE team at KPMG Global Services (KGS), India. </a:t>
            </a:r>
            <a:r>
              <a:rPr lang="en-US" sz="900" dirty="0">
                <a:latin typeface="+mn-lt"/>
              </a:rPr>
              <a:t>I have over </a:t>
            </a:r>
            <a:r>
              <a:rPr lang="en-US" sz="900" b="1" dirty="0">
                <a:latin typeface="+mn-lt"/>
              </a:rPr>
              <a:t>10</a:t>
            </a:r>
            <a:r>
              <a:rPr lang="en-US" sz="900" dirty="0">
                <a:latin typeface="+mn-lt"/>
              </a:rPr>
              <a:t> years of IT experience in the </a:t>
            </a:r>
            <a:r>
              <a:rPr lang="en-US" sz="900" b="1" dirty="0">
                <a:latin typeface="+mn-lt"/>
              </a:rPr>
              <a:t>Cloud Automation, DevOps</a:t>
            </a:r>
            <a:r>
              <a:rPr lang="en-US" sz="900" dirty="0">
                <a:latin typeface="+mn-lt"/>
              </a:rPr>
              <a:t> and </a:t>
            </a:r>
            <a:r>
              <a:rPr lang="en-US" sz="900" b="1" dirty="0">
                <a:latin typeface="+mn-lt"/>
              </a:rPr>
              <a:t>AI</a:t>
            </a:r>
            <a:r>
              <a:rPr lang="en-US" sz="900" dirty="0">
                <a:latin typeface="+mn-lt"/>
              </a:rPr>
              <a:t> solutions. Have worked on Projects on Agile and Scrum Methodologies. Have hands-on experience in designing and developing test strategies, test plans, test scenarios, creating automation test frameworks, test scripts and end-to-end solutions. Have delivered multiple testing projects in industry domains like Insurance, Banking, </a:t>
            </a:r>
            <a:r>
              <a:rPr lang="en-US" sz="900" dirty="0">
                <a:latin typeface="+mn-lt"/>
                <a:cs typeface="Calibri" panose="020F0502020204030204" pitchFamily="34" charset="0"/>
              </a:rPr>
              <a:t>HealthCare, Automobile, HRMS</a:t>
            </a:r>
            <a:r>
              <a:rPr lang="en-US" sz="900" dirty="0">
                <a:latin typeface="+mn-lt"/>
              </a:rPr>
              <a:t>. </a:t>
            </a:r>
          </a:p>
          <a:p>
            <a:pPr lvl="1" defTabSz="844083">
              <a:spcBef>
                <a:spcPts val="554"/>
              </a:spcBef>
            </a:pPr>
            <a:r>
              <a:rPr lang="en-US" sz="900" dirty="0">
                <a:latin typeface="+mn-lt"/>
              </a:rPr>
              <a:t>Experience on Functional Testing, End to End, Regression Testing, Compatibility Testing, Integration testing. Involved in reviewing Business requirements, designing the task bots and executing them on the cloud. Experience on JIRA &amp; Azure DevOps and sending DSR,WSR &amp; Defect Reports to the Stakeholders. Co-ordinate with developers, testers and other individuals involved in the project to resolve the identified issues. </a:t>
            </a:r>
            <a:r>
              <a:rPr lang="en-US" sz="900" dirty="0">
                <a:solidFill>
                  <a:srgbClr val="000000"/>
                </a:solidFill>
                <a:cs typeface="Calibri" panose="020F0502020204030204" pitchFamily="34" charset="0"/>
              </a:rPr>
              <a:t>H</a:t>
            </a:r>
            <a:r>
              <a:rPr kumimoji="0" lang="en-US" sz="900" b="0" i="0" u="none" strike="noStrike" kern="1200" cap="none" spc="0" normalizeH="0" baseline="0" noProof="0" dirty="0" err="1">
                <a:ln>
                  <a:noFill/>
                </a:ln>
                <a:solidFill>
                  <a:srgbClr val="000000"/>
                </a:solidFill>
                <a:effectLst/>
                <a:uLnTx/>
                <a:uFillTx/>
                <a:latin typeface="Arial"/>
                <a:ea typeface="+mn-ea"/>
                <a:cs typeface="Calibri" panose="020F0502020204030204" pitchFamily="34" charset="0"/>
              </a:rPr>
              <a:t>ighly</a:t>
            </a:r>
            <a:r>
              <a:rPr kumimoji="0" lang="en-US" sz="9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 skilled and experienced in managing a diverse range of expertise, including Customer Relations, Resourcing, and Technology. Proficient in managing small to large-scale, multidimensional and complex programs for clients, ensuring that both client and KGS success and quality parameters are met. Adept in managing AI and Digital Transformation initiatives, as well as developing and implementing scalable AI architectures ranging from Windows-based applications to cloud-orchestrated solutions.</a:t>
            </a:r>
            <a:endParaRPr kumimoji="0" lang="en-GB" sz="9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endParaRPr>
          </a:p>
          <a:p>
            <a:pPr marL="0" marR="0" lvl="1" indent="0" algn="just" defTabSz="914400" rtl="0" eaLnBrk="1" fontAlgn="auto" latinLnBrk="0" hangingPunct="1">
              <a:lnSpc>
                <a:spcPct val="100000"/>
              </a:lnSpc>
              <a:spcBef>
                <a:spcPts val="600"/>
              </a:spcBef>
              <a:spcAft>
                <a:spcPts val="600"/>
              </a:spcAft>
              <a:buClrTx/>
              <a:buSzPts val="1500"/>
              <a:buFont typeface="Arial" pitchFamily="34" charset="0"/>
              <a:buNone/>
              <a:tabLst/>
              <a:defRPr/>
            </a:pPr>
            <a:r>
              <a:rPr kumimoji="0" lang="en-US" sz="9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rPr>
              <a:t>Project Management: </a:t>
            </a:r>
            <a:r>
              <a:rPr kumimoji="0" lang="en-US" sz="9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Architecture plans, technology blueprints, risk management, quality control, budgeting, communication, escalation of issues.</a:t>
            </a:r>
          </a:p>
          <a:p>
            <a:pPr marL="0" marR="0" lvl="1" indent="0" algn="just" defTabSz="914400" rtl="0" eaLnBrk="1" fontAlgn="auto" latinLnBrk="0" hangingPunct="1">
              <a:lnSpc>
                <a:spcPct val="100000"/>
              </a:lnSpc>
              <a:spcBef>
                <a:spcPts val="600"/>
              </a:spcBef>
              <a:spcAft>
                <a:spcPts val="600"/>
              </a:spcAft>
              <a:buClrTx/>
              <a:buSzPts val="1500"/>
              <a:buFont typeface="Arial" pitchFamily="34" charset="0"/>
              <a:buNone/>
              <a:tabLst/>
              <a:defRPr/>
            </a:pPr>
            <a:r>
              <a:rPr kumimoji="0" lang="en-US" sz="9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rPr>
              <a:t>Professional Experience: </a:t>
            </a:r>
            <a:r>
              <a:rPr kumimoji="0" lang="en-US" sz="9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Manager, Consulting (QE Advisory) KPMG Global Services (KGS), India January 2023 – present. Spearheaded various AI and Digital Transformation initiatives for clients, including developing scalable AI architectures from Windows-based applications to cloud-orchestrated solutions. Managed QE programs for clients, ensuring that quality parameters and KGS success are met. Led the development and implementation of AI-based frameworks using </a:t>
            </a:r>
            <a:r>
              <a:rPr kumimoji="0" lang="en-US" sz="900" b="0" i="0" u="none" strike="noStrike" kern="1200" cap="none" spc="0" normalizeH="0" baseline="0" noProof="0" dirty="0" err="1">
                <a:ln>
                  <a:noFill/>
                </a:ln>
                <a:solidFill>
                  <a:srgbClr val="000000"/>
                </a:solidFill>
                <a:effectLst/>
                <a:uLnTx/>
                <a:uFillTx/>
                <a:latin typeface="Arial"/>
                <a:ea typeface="+mn-ea"/>
                <a:cs typeface="Calibri" panose="020F0502020204030204" pitchFamily="34" charset="0"/>
              </a:rPr>
              <a:t>GenAI</a:t>
            </a:r>
            <a:r>
              <a:rPr kumimoji="0" lang="en-US" sz="9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 to address various organizational quality engineering aspects. Managed automation initiatives, including developing and implementing Selenium and Tosca based solutions, forging partnerships with different member firms worldwide, and establishing relationships for powerful deliveries. Managed resources and personnel, including overseeing budgets, communication, escalation of issues, and quality control.</a:t>
            </a:r>
          </a:p>
          <a:p>
            <a:pPr marL="0" lvl="2" indent="0">
              <a:spcAft>
                <a:spcPts val="600"/>
              </a:spcAft>
              <a:buNone/>
            </a:pPr>
            <a:r>
              <a:rPr lang="en-US" sz="900" b="1" dirty="0">
                <a:solidFill>
                  <a:srgbClr val="00338D"/>
                </a:solidFill>
                <a:cs typeface="Calibri" panose="020F0502020204030204" pitchFamily="34" charset="0"/>
              </a:rPr>
              <a:t>Recent Engagement: </a:t>
            </a:r>
          </a:p>
          <a:p>
            <a:pPr marL="171450" lvl="1" indent="-171450">
              <a:buClr>
                <a:schemeClr val="tx2"/>
              </a:buClr>
              <a:buFont typeface="Arial" panose="020B0604020202020204" pitchFamily="34" charset="0"/>
              <a:buChar char="—"/>
            </a:pPr>
            <a:r>
              <a:rPr lang="en-US" sz="900" dirty="0">
                <a:latin typeface="+mn-lt"/>
              </a:rPr>
              <a:t>Lead the testing effort at one of the top banks to modernize their core lending platform from a legacy system to a AFSV platform. Working closely with the bank’s core team, we identified the process/procedures and transformed the traditional delivery of product delivery into a much fast and lean CICD process. I worked closely with our bank and onshore stakeholders to increase the focus on micro-level testing of software. Increased automation at the micro-level and integration testing enabled issues identified much earlier and faster deployment. My team actively manages, improves, and monitors application issues. </a:t>
            </a:r>
          </a:p>
          <a:p>
            <a:pPr marL="171450" lvl="1" indent="-171450">
              <a:buClr>
                <a:schemeClr val="tx2"/>
              </a:buClr>
              <a:buFont typeface="Arial" panose="020B0604020202020204" pitchFamily="34" charset="0"/>
              <a:buChar char="—"/>
            </a:pPr>
            <a:r>
              <a:rPr lang="en-US" sz="900" dirty="0">
                <a:latin typeface="+mn-lt"/>
              </a:rPr>
              <a:t>I was the project manager for one of our state clients to help resolve all their testing need by implementing end to end automation framework to test the infrastructure in AWS cloud and integrations with different mmis modules with the core system. </a:t>
            </a:r>
            <a:r>
              <a:rPr lang="en-US" sz="900" dirty="0">
                <a:solidFill>
                  <a:schemeClr val="tx1"/>
                </a:solidFill>
                <a:cs typeface="Calibri" pitchFamily="34" charset="0"/>
              </a:rPr>
              <a:t>Led a team of 8 resources with major tasks include preparing and submitting testing deliverables,  identify testing resource needs .create test scenarios and test cases, manage the tasks and activities of the UAT Testers, prepare test execution status reports , log bugs in JIRA with detailed information needed for troubleshooting and attach the bug to the failed UAT test case</a:t>
            </a:r>
            <a:endParaRPr lang="en-US" sz="900" dirty="0">
              <a:latin typeface="+mn-lt"/>
            </a:endParaRPr>
          </a:p>
          <a:p>
            <a:pPr marL="171450" lvl="1" indent="-171450">
              <a:spcAft>
                <a:spcPts val="600"/>
              </a:spcAft>
              <a:buClr>
                <a:schemeClr val="tx2"/>
              </a:buClr>
              <a:buFont typeface="Arial" panose="020B0604020202020204" pitchFamily="34" charset="0"/>
              <a:buChar char="—"/>
            </a:pPr>
            <a:r>
              <a:rPr lang="en-US" sz="900" dirty="0">
                <a:latin typeface="+mn-lt"/>
              </a:rPr>
              <a:t> Played automation architect role in the Quality Engineering group. He played critical role in building automation framework to meet all aspects of the organization quality engineering vison and roadmap. Engagement included implementation of the automation framework to the organization and its related subsidiaries covering DevOps, mobile, web, ADA, Azure CI/CD and process improvement. </a:t>
            </a:r>
          </a:p>
          <a:p>
            <a:pPr marL="171450" lvl="1" indent="-171450">
              <a:spcAft>
                <a:spcPts val="600"/>
              </a:spcAft>
              <a:buClr>
                <a:schemeClr val="tx2"/>
              </a:buClr>
              <a:buFont typeface="Arial" panose="020B0604020202020204" pitchFamily="34" charset="0"/>
              <a:buChar char="—"/>
            </a:pPr>
            <a:endParaRPr lang="en-US" sz="900" dirty="0">
              <a:latin typeface="+mn-lt"/>
            </a:endParaRPr>
          </a:p>
          <a:p>
            <a:pPr marL="0" lvl="2" indent="0">
              <a:spcAft>
                <a:spcPts val="600"/>
              </a:spcAft>
              <a:buNone/>
            </a:pPr>
            <a:endParaRPr lang="en-GB" sz="800" dirty="0">
              <a:solidFill>
                <a:schemeClr val="tx1"/>
              </a:solidFill>
              <a:cs typeface="Calibri" pitchFamily="34" charset="0"/>
            </a:endParaRPr>
          </a:p>
          <a:p>
            <a:pPr marL="0" marR="0" lvl="1" indent="0" algn="just" defTabSz="914400" rtl="0" eaLnBrk="1" fontAlgn="auto" latinLnBrk="0" hangingPunct="1">
              <a:lnSpc>
                <a:spcPct val="100000"/>
              </a:lnSpc>
              <a:spcBef>
                <a:spcPts val="600"/>
              </a:spcBef>
              <a:spcAft>
                <a:spcPts val="600"/>
              </a:spcAft>
              <a:buClrTx/>
              <a:buSzPts val="1500"/>
              <a:buFont typeface="Arial" pitchFamily="34" charset="0"/>
              <a:buNone/>
              <a:tabLst/>
              <a:defRPr/>
            </a:pPr>
            <a:endParaRPr lang="en-US" sz="900" b="1" dirty="0">
              <a:solidFill>
                <a:srgbClr val="00338D"/>
              </a:solidFill>
              <a:cs typeface="Calibri" panose="020F0502020204030204" pitchFamily="34" charset="0"/>
            </a:endParaRPr>
          </a:p>
          <a:p>
            <a:pPr marL="0" marR="0" lvl="1" indent="0" algn="just" defTabSz="914400" rtl="0" eaLnBrk="1" fontAlgn="auto" latinLnBrk="0" hangingPunct="1">
              <a:lnSpc>
                <a:spcPct val="100000"/>
              </a:lnSpc>
              <a:spcBef>
                <a:spcPts val="600"/>
              </a:spcBef>
              <a:spcAft>
                <a:spcPts val="600"/>
              </a:spcAft>
              <a:buClrTx/>
              <a:buSzPts val="1500"/>
              <a:buFont typeface="Arial" pitchFamily="34" charset="0"/>
              <a:buNone/>
              <a:tabLst/>
              <a:defRPr/>
            </a:pPr>
            <a:endParaRPr lang="en-US" sz="900" b="1" dirty="0">
              <a:solidFill>
                <a:srgbClr val="00338D"/>
              </a:solidFill>
              <a:cs typeface="Calibri" panose="020F0502020204030204" pitchFamily="34" charset="0"/>
            </a:endParaRPr>
          </a:p>
        </p:txBody>
      </p:sp>
      <p:sp>
        <p:nvSpPr>
          <p:cNvPr id="11" name="Rectangle 10"/>
          <p:cNvSpPr/>
          <p:nvPr/>
        </p:nvSpPr>
        <p:spPr>
          <a:xfrm>
            <a:off x="1466999" y="1476001"/>
            <a:ext cx="1178790" cy="129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14" name="Straight Connector 13"/>
          <p:cNvCxnSpPr>
            <a:cxnSpLocks/>
          </p:cNvCxnSpPr>
          <p:nvPr/>
        </p:nvCxnSpPr>
        <p:spPr>
          <a:xfrm>
            <a:off x="3338573" y="561600"/>
            <a:ext cx="0" cy="56692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8"/>
          <p:cNvSpPr>
            <a:spLocks noChangeArrowheads="1"/>
          </p:cNvSpPr>
          <p:nvPr/>
        </p:nvSpPr>
        <p:spPr bwMode="auto">
          <a:xfrm>
            <a:off x="74089" y="1578475"/>
            <a:ext cx="3076390" cy="525785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rPr>
              <a:t>QE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endParaRPr>
          </a:p>
          <a:p>
            <a:pPr marR="0" lvl="0" indent="0" fontAlgn="auto">
              <a:lnSpc>
                <a:spcPct val="100000"/>
              </a:lnSpc>
              <a:spcBef>
                <a:spcPts val="0"/>
              </a:spcBef>
              <a:spcAft>
                <a:spcPts val="0"/>
              </a:spcAft>
              <a:buClrTx/>
              <a:buSzTx/>
              <a:buFontTx/>
              <a:buNone/>
              <a:tabLst/>
              <a:defRPr/>
            </a:pPr>
            <a:r>
              <a:rPr lang="en-US" sz="800" b="1" dirty="0">
                <a:solidFill>
                  <a:srgbClr val="00338D"/>
                </a:solidFill>
                <a:latin typeface="Arial"/>
                <a:cs typeface="Calibri" panose="020F0502020204030204" pitchFamily="34" charset="0"/>
              </a:rPr>
              <a:t>Employer: </a:t>
            </a:r>
            <a:r>
              <a:rPr lang="en-US" sz="800" dirty="0">
                <a:solidFill>
                  <a:srgbClr val="000000"/>
                </a:solidFill>
                <a:latin typeface="Arial"/>
                <a:cs typeface="Calibri" panose="020F0502020204030204" pitchFamily="34" charset="0"/>
              </a:rPr>
              <a:t>KPMG Global Services Private Limited </a:t>
            </a:r>
          </a:p>
          <a:p>
            <a:pPr marR="0" lvl="0" indent="0" fontAlgn="auto">
              <a:lnSpc>
                <a:spcPct val="100000"/>
              </a:lnSpc>
              <a:spcBef>
                <a:spcPts val="0"/>
              </a:spcBef>
              <a:spcAft>
                <a:spcPts val="0"/>
              </a:spcAft>
              <a:buClrTx/>
              <a:buSzTx/>
              <a:buFontTx/>
              <a:buNone/>
              <a:tabLst/>
              <a:defRPr/>
            </a:pPr>
            <a:r>
              <a:rPr lang="en-US" sz="800" b="1" dirty="0">
                <a:solidFill>
                  <a:srgbClr val="00338D"/>
                </a:solidFill>
                <a:latin typeface="Arial"/>
                <a:cs typeface="Calibri" panose="020F0502020204030204" pitchFamily="34" charset="0"/>
              </a:rPr>
              <a:t>Address: </a:t>
            </a:r>
            <a:r>
              <a:rPr lang="en-US" sz="800" dirty="0">
                <a:solidFill>
                  <a:srgbClr val="000000"/>
                </a:solidFill>
                <a:latin typeface="Arial"/>
                <a:cs typeface="Calibri" panose="020F0502020204030204" pitchFamily="34" charset="0"/>
              </a:rPr>
              <a:t>Global Technology Park Tower D,E, Adarsh Palm Retreat, Bellandur, Bengaluru, Karnataka-560103 Dates of </a:t>
            </a:r>
            <a:r>
              <a:rPr lang="en-US" sz="800" b="1" dirty="0">
                <a:solidFill>
                  <a:srgbClr val="00338D"/>
                </a:solidFill>
                <a:latin typeface="Arial"/>
                <a:cs typeface="Calibri" panose="020F0502020204030204" pitchFamily="34" charset="0"/>
              </a:rPr>
              <a:t>Employment: </a:t>
            </a:r>
            <a:r>
              <a:rPr lang="en-US" sz="800" dirty="0">
                <a:solidFill>
                  <a:srgbClr val="00338D"/>
                </a:solidFill>
                <a:latin typeface="Arial"/>
                <a:cs typeface="Calibri" panose="020F0502020204030204" pitchFamily="34" charset="0"/>
              </a:rPr>
              <a:t>08/25/2014 – Current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rPr>
              <a:t>Contact Details :</a:t>
            </a:r>
            <a:endParaRPr kumimoji="0" lang="en-US" sz="8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Cell : +91- </a:t>
            </a:r>
            <a:r>
              <a:rPr kumimoji="0" lang="en-US"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9945562091</a:t>
            </a:r>
            <a:endParaRPr kumimoji="0" lang="fr-FR"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Email: </a:t>
            </a:r>
            <a:r>
              <a:rPr kumimoji="0" lang="en-US" sz="800" b="0" i="0" u="sng" strike="noStrike" kern="1200" cap="none" spc="0" normalizeH="0" baseline="0" noProof="0" dirty="0">
                <a:ln>
                  <a:noFill/>
                </a:ln>
                <a:solidFill>
                  <a:srgbClr val="0070C0"/>
                </a:solidFill>
                <a:effectLst/>
                <a:uLnTx/>
                <a:uFillTx/>
                <a:latin typeface="Arial"/>
                <a:ea typeface="+mn-ea"/>
                <a:cs typeface="Calibri" panose="020F0502020204030204" pitchFamily="34" charset="0"/>
                <a:hlinkClick r:id="rId3"/>
              </a:rPr>
              <a:t>tuhinmitra@kpmg.com</a:t>
            </a:r>
            <a:endParaRPr kumimoji="0" lang="en-US" sz="800" b="0" i="0" u="sng" strike="noStrike" kern="1200" cap="none" spc="0" normalizeH="0" baseline="0" noProof="0" dirty="0">
              <a:ln>
                <a:noFill/>
              </a:ln>
              <a:solidFill>
                <a:srgbClr val="0070C0"/>
              </a:solidFill>
              <a:effectLst/>
              <a:uLnTx/>
              <a:uFillTx/>
              <a:latin typeface="Arial"/>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latin typeface="Arial"/>
                <a:cs typeface="Calibri" panose="020F0502020204030204" pitchFamily="34" charset="0"/>
              </a:rPr>
              <a:t>LinkedIn Profile: </a:t>
            </a:r>
            <a:r>
              <a:rPr lang="en-US" sz="800" b="0" i="0" u="sng" dirty="0">
                <a:effectLst/>
                <a:latin typeface="Open Sans" panose="020B0606030504020204" pitchFamily="34" charset="0"/>
                <a:hlinkClick r:id="rId4"/>
              </a:rPr>
              <a:t>https://www.linkedin.com/in/tuhin-mitra-631970152/</a:t>
            </a:r>
            <a:endParaRPr kumimoji="0" lang="en-US" sz="800" b="0" i="0" u="sng" strike="noStrike" kern="1200" cap="none" spc="0" normalizeH="0" baseline="0" noProof="0" dirty="0">
              <a:ln>
                <a:noFill/>
              </a:ln>
              <a:solidFill>
                <a:srgbClr val="0070C0"/>
              </a:solidFill>
              <a:effectLst/>
              <a:uLnTx/>
              <a:uFillTx/>
              <a:latin typeface="Arial"/>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sng" strike="noStrike" kern="1200" cap="none" spc="0" normalizeH="0" baseline="0" noProof="0" dirty="0">
              <a:ln>
                <a:noFill/>
              </a:ln>
              <a:solidFill>
                <a:srgbClr val="0070C0"/>
              </a:solidFill>
              <a:effectLst/>
              <a:uLnTx/>
              <a:uFillTx/>
              <a:latin typeface="Arial"/>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en-US" sz="8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rPr>
              <a:t>Function &amp;Specialization :</a:t>
            </a:r>
          </a:p>
          <a:p>
            <a:pPr>
              <a:defRPr/>
            </a:pPr>
            <a:r>
              <a:rPr kumimoji="0" lang="en-US"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QE and AI Solution Manager with specialization in Health Care Domain and Banking</a:t>
            </a:r>
            <a:r>
              <a:rPr lang="en-US" sz="800" dirty="0">
                <a:solidFill>
                  <a:srgbClr val="000000"/>
                </a:solidFill>
                <a:cs typeface="Calibri" panose="020F0502020204030204" pitchFamily="34" charset="0"/>
              </a:rPr>
              <a:t>. Functional and Automation testing experience in Health Care, Banking, Insurance domain.</a:t>
            </a:r>
          </a:p>
          <a:p>
            <a:pPr>
              <a:defRPr/>
            </a:pPr>
            <a:endParaRPr kumimoji="0" lang="en-US" sz="800" b="1" i="0" u="none" strike="noStrike" kern="1200" cap="none" spc="0" normalizeH="0" baseline="0" noProof="0" dirty="0">
              <a:ln>
                <a:noFill/>
              </a:ln>
              <a:solidFill>
                <a:srgbClr val="000000"/>
              </a:solidFill>
              <a:effectLst/>
              <a:uLnTx/>
              <a:uFillTx/>
              <a:latin typeface="Arial"/>
              <a:ea typeface="+mn-ea"/>
              <a:cs typeface="Calibri" panose="020F0502020204030204" pitchFamily="34" charset="0"/>
            </a:endParaRPr>
          </a:p>
          <a:p>
            <a:pPr>
              <a:defRPr/>
            </a:pPr>
            <a:r>
              <a:rPr kumimoji="0" lang="en-US" sz="8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rPr>
              <a:t>Representative Clients: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State Of Hawaii, DCAS, NC MMIS, </a:t>
            </a:r>
            <a:r>
              <a:rPr lang="en-GB" sz="800" dirty="0">
                <a:solidFill>
                  <a:srgbClr val="000000"/>
                </a:solidFill>
                <a:latin typeface="Arial"/>
                <a:cs typeface="Calibri" panose="020F0502020204030204" pitchFamily="34" charset="0"/>
              </a:rPr>
              <a:t>Regions Bank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rPr>
              <a:t>Education and Certification: 05/27/2013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rPr>
              <a:t>Bachelor of Technology in Information Technology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000000"/>
              </a:solidFill>
              <a:latin typeface="Arial"/>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338D"/>
                </a:solidFill>
                <a:effectLst/>
                <a:uLnTx/>
                <a:uFillTx/>
                <a:latin typeface="Arial"/>
                <a:ea typeface="+mn-ea"/>
                <a:cs typeface="Calibri" panose="020F0502020204030204" pitchFamily="34" charset="0"/>
              </a:rPr>
              <a:t>Technical Skills:</a:t>
            </a:r>
          </a:p>
          <a:p>
            <a:pPr marL="164127" marR="0" lvl="2" indent="-164127" algn="l" defTabSz="914400" rtl="0" eaLnBrk="1" fontAlgn="auto" latinLnBrk="0" hangingPunct="1">
              <a:lnSpc>
                <a:spcPct val="100000"/>
              </a:lnSpc>
              <a:spcBef>
                <a:spcPts val="185"/>
              </a:spcBef>
              <a:spcAft>
                <a:spcPts val="0"/>
              </a:spcAft>
              <a:buClr>
                <a:srgbClr val="97989A"/>
              </a:buClr>
              <a:buSzTx/>
              <a:buFont typeface="Arial"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itchFamily="34" charset="0"/>
              </a:rPr>
              <a:t>Proficient: Selenium Automation, Katalon, Cucumber, Postman, VBA, Junit, API, TOSCA, </a:t>
            </a:r>
            <a:r>
              <a:rPr kumimoji="0" lang="en-US" sz="800" b="0" i="0" u="none" strike="noStrike" kern="1200" cap="none" spc="0" normalizeH="0" baseline="0" noProof="0" dirty="0" err="1">
                <a:ln>
                  <a:noFill/>
                </a:ln>
                <a:solidFill>
                  <a:srgbClr val="000000"/>
                </a:solidFill>
                <a:effectLst/>
                <a:uLnTx/>
                <a:uFillTx/>
                <a:latin typeface="Arial"/>
                <a:ea typeface="+mn-ea"/>
                <a:cs typeface="Arial" pitchFamily="34" charset="0"/>
              </a:rPr>
              <a:t>Parasoft</a:t>
            </a:r>
            <a:endParaRPr kumimoji="0" lang="en-US" sz="800" b="0" i="0" u="none" strike="noStrike" kern="1200" cap="none" spc="0" normalizeH="0" baseline="0" noProof="0" dirty="0">
              <a:ln>
                <a:noFill/>
              </a:ln>
              <a:solidFill>
                <a:srgbClr val="000000"/>
              </a:solidFill>
              <a:effectLst/>
              <a:uLnTx/>
              <a:uFillTx/>
              <a:latin typeface="Arial"/>
              <a:ea typeface="+mn-ea"/>
              <a:cs typeface="Arial" pitchFamily="34" charset="0"/>
            </a:endParaRPr>
          </a:p>
          <a:p>
            <a:pPr marL="164127" marR="0" lvl="2" indent="-164127" algn="l" defTabSz="914400" rtl="0" eaLnBrk="1" fontAlgn="auto" latinLnBrk="0" hangingPunct="1">
              <a:lnSpc>
                <a:spcPct val="100000"/>
              </a:lnSpc>
              <a:spcBef>
                <a:spcPts val="185"/>
              </a:spcBef>
              <a:spcAft>
                <a:spcPts val="0"/>
              </a:spcAft>
              <a:buClr>
                <a:srgbClr val="97989A"/>
              </a:buClr>
              <a:buSzTx/>
              <a:buFont typeface="Arial"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mn-cs"/>
              </a:rPr>
              <a:t>Languages: Java, Python, SQL</a:t>
            </a:r>
          </a:p>
          <a:p>
            <a:pPr marL="164127" marR="0" lvl="2" indent="-164127" algn="l" defTabSz="914400" rtl="0" eaLnBrk="1" fontAlgn="auto" latinLnBrk="0" hangingPunct="1">
              <a:lnSpc>
                <a:spcPct val="100000"/>
              </a:lnSpc>
              <a:spcBef>
                <a:spcPts val="185"/>
              </a:spcBef>
              <a:spcAft>
                <a:spcPts val="0"/>
              </a:spcAft>
              <a:buClr>
                <a:srgbClr val="97989A"/>
              </a:buClr>
              <a:buSzTx/>
              <a:buFont typeface="Arial"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mn-cs"/>
              </a:rPr>
              <a:t>Build Tools: Jenkins, Azure Devops</a:t>
            </a:r>
          </a:p>
          <a:p>
            <a:pPr marL="164127" marR="0" lvl="2" indent="-164127" algn="l" defTabSz="914400" rtl="0" eaLnBrk="1" fontAlgn="auto" latinLnBrk="0" hangingPunct="1">
              <a:lnSpc>
                <a:spcPct val="100000"/>
              </a:lnSpc>
              <a:spcBef>
                <a:spcPts val="185"/>
              </a:spcBef>
              <a:spcAft>
                <a:spcPts val="0"/>
              </a:spcAft>
              <a:buClr>
                <a:srgbClr val="97989A"/>
              </a:buClr>
              <a:buSzTx/>
              <a:buFont typeface="Arial"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mn-cs"/>
              </a:rPr>
              <a:t>Database: MySQL, Oracle 12c, 11g</a:t>
            </a:r>
          </a:p>
          <a:p>
            <a:pPr marL="164127" marR="0" lvl="2" indent="-164127" algn="l" defTabSz="914400" rtl="0" eaLnBrk="1" fontAlgn="auto" latinLnBrk="0" hangingPunct="1">
              <a:lnSpc>
                <a:spcPct val="100000"/>
              </a:lnSpc>
              <a:spcBef>
                <a:spcPts val="185"/>
              </a:spcBef>
              <a:spcAft>
                <a:spcPts val="0"/>
              </a:spcAft>
              <a:buClr>
                <a:srgbClr val="97989A"/>
              </a:buClr>
              <a:buSzTx/>
              <a:buFont typeface="Arial"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mn-cs"/>
              </a:rPr>
              <a:t>Intermediate: Machine Learning, Data Science, Tableau, Power BI, Devops</a:t>
            </a:r>
          </a:p>
          <a:p>
            <a:pPr marL="164127" marR="0" lvl="2" indent="-164127" algn="l" defTabSz="914400" rtl="0" eaLnBrk="1" fontAlgn="auto" latinLnBrk="0" hangingPunct="1">
              <a:lnSpc>
                <a:spcPct val="100000"/>
              </a:lnSpc>
              <a:spcBef>
                <a:spcPts val="185"/>
              </a:spcBef>
              <a:spcAft>
                <a:spcPts val="0"/>
              </a:spcAft>
              <a:buClr>
                <a:srgbClr val="97989A"/>
              </a:buClr>
              <a:buSzTx/>
              <a:buFont typeface="Arial"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mn-cs"/>
              </a:rPr>
              <a:t>Azure , OCI, AWS, Docker, Terraform, Kubernetes</a:t>
            </a:r>
          </a:p>
          <a:p>
            <a:pPr marL="171450" indent="-171450">
              <a:buFont typeface="Arial" panose="020B0604020202020204" pitchFamily="34" charset="0"/>
              <a:buChar char="•"/>
            </a:pPr>
            <a:endParaRPr lang="en-US" sz="800" dirty="0">
              <a:latin typeface="Univers for KPMG"/>
              <a:cs typeface="Univers for KPMG"/>
            </a:endParaRPr>
          </a:p>
          <a:p>
            <a:r>
              <a:rPr lang="en-US" sz="800" b="1" dirty="0">
                <a:solidFill>
                  <a:srgbClr val="00338D"/>
                </a:solidFill>
                <a:cs typeface="Arial" pitchFamily="34" charset="0"/>
              </a:rPr>
              <a:t>Tools Created:</a:t>
            </a:r>
            <a:endParaRPr lang="en-US" sz="800" dirty="0">
              <a:latin typeface="Univers for KPMG"/>
              <a:cs typeface="Univers for KPMG"/>
            </a:endParaRPr>
          </a:p>
          <a:p>
            <a:pPr marL="171450" indent="-171450">
              <a:buFont typeface="Arial" panose="020B0604020202020204" pitchFamily="34" charset="0"/>
              <a:buChar char="•"/>
            </a:pPr>
            <a:r>
              <a:rPr lang="en-US" sz="800" dirty="0"/>
              <a:t>TCG, Document Search BOT, RAAT, CAAT, THOR</a:t>
            </a:r>
          </a:p>
          <a:p>
            <a:pPr marL="164127" marR="0" lvl="2" indent="-164127" algn="l" defTabSz="914400" rtl="0" eaLnBrk="1" fontAlgn="auto" latinLnBrk="0" hangingPunct="1">
              <a:lnSpc>
                <a:spcPct val="100000"/>
              </a:lnSpc>
              <a:spcBef>
                <a:spcPts val="185"/>
              </a:spcBef>
              <a:spcAft>
                <a:spcPts val="0"/>
              </a:spcAft>
              <a:buClr>
                <a:srgbClr val="97989A"/>
              </a:buClr>
              <a:buSzTx/>
              <a:buFont typeface="Arial" pitchFamily="34" charset="0"/>
              <a:buChar char="■"/>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endParaRPr>
          </a:p>
        </p:txBody>
      </p:sp>
      <p:pic>
        <p:nvPicPr>
          <p:cNvPr id="3" name="Picture 2">
            <a:extLst>
              <a:ext uri="{FF2B5EF4-FFF2-40B4-BE49-F238E27FC236}">
                <a16:creationId xmlns:a16="http://schemas.microsoft.com/office/drawing/2014/main" id="{907F79DC-C325-4DC7-B404-850F7A1D2278}"/>
              </a:ext>
            </a:extLst>
          </p:cNvPr>
          <p:cNvPicPr>
            <a:picLocks noChangeAspect="1"/>
          </p:cNvPicPr>
          <p:nvPr/>
        </p:nvPicPr>
        <p:blipFill>
          <a:blip r:embed="rId5"/>
          <a:stretch>
            <a:fillRect/>
          </a:stretch>
        </p:blipFill>
        <p:spPr>
          <a:xfrm>
            <a:off x="74089" y="4084289"/>
            <a:ext cx="3076390" cy="400049"/>
          </a:xfrm>
          <a:prstGeom prst="rect">
            <a:avLst/>
          </a:prstGeom>
        </p:spPr>
      </p:pic>
      <p:pic>
        <p:nvPicPr>
          <p:cNvPr id="4" name="Picture 3" descr="A person with a beard and glasses&#10;&#10;Description automatically generated">
            <a:extLst>
              <a:ext uri="{FF2B5EF4-FFF2-40B4-BE49-F238E27FC236}">
                <a16:creationId xmlns:a16="http://schemas.microsoft.com/office/drawing/2014/main" id="{5289ECA1-F5AD-B057-8FB2-364F5851A3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581" y="53717"/>
            <a:ext cx="1188720" cy="1511808"/>
          </a:xfrm>
          <a:prstGeom prst="rect">
            <a:avLst/>
          </a:prstGeom>
        </p:spPr>
      </p:pic>
    </p:spTree>
    <p:extLst>
      <p:ext uri="{BB962C8B-B14F-4D97-AF65-F5344CB8AC3E}">
        <p14:creationId xmlns:p14="http://schemas.microsoft.com/office/powerpoint/2010/main" val="140226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880</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KPMG Extralight</vt:lpstr>
      <vt:lpstr>Open Sans</vt:lpstr>
      <vt:lpstr>Univers for KPMG</vt:lpstr>
      <vt:lpstr>Office Theme</vt:lpstr>
      <vt:lpstr>Tuhin Mitra</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Tuhin Mitra</dc:title>
  <dc:creator>Mitra, Tuhin</dc:creator>
  <cp:lastModifiedBy>Mitra, Tuhin</cp:lastModifiedBy>
  <cp:revision>1</cp:revision>
  <dcterms:created xsi:type="dcterms:W3CDTF">2024-06-10T10:00:12Z</dcterms:created>
  <dcterms:modified xsi:type="dcterms:W3CDTF">2024-06-10T10:01:50Z</dcterms:modified>
</cp:coreProperties>
</file>