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
      <p:font typeface="Montserrat"/>
      <p:regular r:id="rId30"/>
      <p:bold r:id="rId31"/>
      <p:italic r:id="rId32"/>
      <p:boldItalic r:id="rId33"/>
    </p:embeddedFont>
    <p:embeddedFont>
      <p:font typeface="La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old.fntdata"/><Relationship Id="rId30" Type="http://schemas.openxmlformats.org/officeDocument/2006/relationships/font" Target="fonts/Montserrat-regular.fntdata"/><Relationship Id="rId11" Type="http://schemas.openxmlformats.org/officeDocument/2006/relationships/slide" Target="slides/slide6.xml"/><Relationship Id="rId33" Type="http://schemas.openxmlformats.org/officeDocument/2006/relationships/font" Target="fonts/Montserrat-boldItalic.fntdata"/><Relationship Id="rId10" Type="http://schemas.openxmlformats.org/officeDocument/2006/relationships/slide" Target="slides/slide5.xml"/><Relationship Id="rId32" Type="http://schemas.openxmlformats.org/officeDocument/2006/relationships/font" Target="fonts/Montserrat-italic.fntdata"/><Relationship Id="rId13" Type="http://schemas.openxmlformats.org/officeDocument/2006/relationships/slide" Target="slides/slide8.xml"/><Relationship Id="rId35" Type="http://schemas.openxmlformats.org/officeDocument/2006/relationships/font" Target="fonts/Lato-bold.fntdata"/><Relationship Id="rId12" Type="http://schemas.openxmlformats.org/officeDocument/2006/relationships/slide" Target="slides/slide7.xml"/><Relationship Id="rId34" Type="http://schemas.openxmlformats.org/officeDocument/2006/relationships/font" Target="fonts/Lato-regular.fntdata"/><Relationship Id="rId15" Type="http://schemas.openxmlformats.org/officeDocument/2006/relationships/slide" Target="slides/slide10.xml"/><Relationship Id="rId37" Type="http://schemas.openxmlformats.org/officeDocument/2006/relationships/font" Target="fonts/Lato-boldItalic.fntdata"/><Relationship Id="rId14" Type="http://schemas.openxmlformats.org/officeDocument/2006/relationships/slide" Target="slides/slide9.xml"/><Relationship Id="rId36" Type="http://schemas.openxmlformats.org/officeDocument/2006/relationships/font" Target="fonts/Lat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e774352918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e774352918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e58dae152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e58dae152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e58dae152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e58dae152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e58dae152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e58dae152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e58dae152c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e58dae152c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e77435291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e77435291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e58dae152c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e58dae152c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1100"/>
              </a:spcBef>
              <a:spcAft>
                <a:spcPts val="0"/>
              </a:spcAft>
              <a:buNone/>
            </a:pPr>
            <a:r>
              <a:t/>
            </a:r>
            <a:endParaRPr sz="1050">
              <a:solidFill>
                <a:schemeClr val="dk1"/>
              </a:solidFill>
              <a:highlight>
                <a:srgbClr val="FFFFFF"/>
              </a:highlight>
            </a:endParaRPr>
          </a:p>
          <a:p>
            <a:pPr indent="0" lvl="0" marL="0" rtl="0" algn="just">
              <a:lnSpc>
                <a:spcPct val="115000"/>
              </a:lnSpc>
              <a:spcBef>
                <a:spcPts val="1100"/>
              </a:spcBef>
              <a:spcAft>
                <a:spcPts val="0"/>
              </a:spcAft>
              <a:buClr>
                <a:schemeClr val="dk1"/>
              </a:buClr>
              <a:buSzPts val="1100"/>
              <a:buFont typeface="Arial"/>
              <a:buNone/>
            </a:pPr>
            <a:r>
              <a:t/>
            </a:r>
            <a:endParaRPr sz="1050">
              <a:solidFill>
                <a:schemeClr val="dk1"/>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e77435291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e77435291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e58dae152c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e58dae152c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e58dae152c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e58dae152c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e77435291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e77435291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e774352918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e77435291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e77435291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e77435291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e774352918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e774352918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e774352918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e774352918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e774352918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e774352918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e58dae152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e58dae152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e58dae152c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e58dae152c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e58dae152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e58dae152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6.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5.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3" name="Shape 133"/>
        <p:cNvGrpSpPr/>
        <p:nvPr/>
      </p:nvGrpSpPr>
      <p:grpSpPr>
        <a:xfrm>
          <a:off x="0" y="0"/>
          <a:ext cx="0" cy="0"/>
          <a:chOff x="0" y="0"/>
          <a:chExt cx="0" cy="0"/>
        </a:xfrm>
      </p:grpSpPr>
      <p:sp>
        <p:nvSpPr>
          <p:cNvPr id="134" name="Google Shape;134;p13"/>
          <p:cNvSpPr txBox="1"/>
          <p:nvPr>
            <p:ph idx="1" type="subTitle"/>
          </p:nvPr>
        </p:nvSpPr>
        <p:spPr>
          <a:xfrm>
            <a:off x="3093975" y="1744100"/>
            <a:ext cx="5805900" cy="6186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SzPts val="770"/>
              <a:buNone/>
            </a:pPr>
            <a:r>
              <a:rPr lang="en" sz="1640">
                <a:latin typeface="Montserrat"/>
                <a:ea typeface="Montserrat"/>
                <a:cs typeface="Montserrat"/>
                <a:sym typeface="Montserrat"/>
              </a:rPr>
              <a:t>Annual </a:t>
            </a:r>
            <a:r>
              <a:rPr lang="en" sz="1640">
                <a:latin typeface="Montserrat"/>
                <a:ea typeface="Montserrat"/>
                <a:cs typeface="Montserrat"/>
                <a:sym typeface="Montserrat"/>
              </a:rPr>
              <a:t>financial report</a:t>
            </a:r>
            <a:r>
              <a:rPr lang="en" sz="1640">
                <a:latin typeface="Montserrat"/>
                <a:ea typeface="Montserrat"/>
                <a:cs typeface="Montserrat"/>
                <a:sym typeface="Montserrat"/>
              </a:rPr>
              <a:t> </a:t>
            </a:r>
            <a:r>
              <a:rPr lang="en" sz="1600">
                <a:solidFill>
                  <a:srgbClr val="F8F8F8"/>
                </a:solidFill>
                <a:latin typeface="Montserrat"/>
                <a:ea typeface="Montserrat"/>
                <a:cs typeface="Montserrat"/>
                <a:sym typeface="Montserrat"/>
              </a:rPr>
              <a:t>and </a:t>
            </a:r>
            <a:r>
              <a:rPr lang="en" sz="1600">
                <a:solidFill>
                  <a:srgbClr val="F8F8F8"/>
                </a:solidFill>
                <a:latin typeface="Montserrat"/>
                <a:ea typeface="Montserrat"/>
                <a:cs typeface="Montserrat"/>
                <a:sym typeface="Montserrat"/>
              </a:rPr>
              <a:t> financial statements </a:t>
            </a:r>
            <a:r>
              <a:rPr lang="en" sz="1640">
                <a:latin typeface="Montserrat"/>
                <a:ea typeface="Montserrat"/>
                <a:cs typeface="Montserrat"/>
                <a:sym typeface="Montserrat"/>
              </a:rPr>
              <a:t>analysis </a:t>
            </a:r>
            <a:r>
              <a:rPr lang="en" sz="1640">
                <a:latin typeface="Montserrat"/>
                <a:ea typeface="Montserrat"/>
                <a:cs typeface="Montserrat"/>
                <a:sym typeface="Montserrat"/>
              </a:rPr>
              <a:t>using different machine learning techniques</a:t>
            </a:r>
            <a:endParaRPr sz="1570">
              <a:latin typeface="Montserrat"/>
              <a:ea typeface="Montserrat"/>
              <a:cs typeface="Montserrat"/>
              <a:sym typeface="Montserrat"/>
            </a:endParaRPr>
          </a:p>
        </p:txBody>
      </p:sp>
      <p:sp>
        <p:nvSpPr>
          <p:cNvPr id="135" name="Google Shape;135;p13"/>
          <p:cNvSpPr txBox="1"/>
          <p:nvPr/>
        </p:nvSpPr>
        <p:spPr>
          <a:xfrm>
            <a:off x="3963500" y="4337900"/>
            <a:ext cx="509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8F8F8"/>
                </a:solidFill>
                <a:latin typeface="Lato"/>
                <a:ea typeface="Lato"/>
                <a:cs typeface="Lato"/>
                <a:sym typeface="Lato"/>
              </a:rPr>
              <a:t>Team 10K: Thomas Mitrevski, Paul Gill, Yvette Ly, Racim Badsi</a:t>
            </a:r>
            <a:endParaRPr>
              <a:solidFill>
                <a:srgbClr val="F8F8F8"/>
              </a:solidFill>
              <a:latin typeface="Lato"/>
              <a:ea typeface="Lato"/>
              <a:cs typeface="Lato"/>
              <a:sym typeface="Lato"/>
            </a:endParaRPr>
          </a:p>
        </p:txBody>
      </p:sp>
      <p:sp>
        <p:nvSpPr>
          <p:cNvPr id="136" name="Google Shape;136;p13"/>
          <p:cNvSpPr txBox="1"/>
          <p:nvPr/>
        </p:nvSpPr>
        <p:spPr>
          <a:xfrm>
            <a:off x="2621250" y="528775"/>
            <a:ext cx="44325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500">
                <a:solidFill>
                  <a:srgbClr val="F8F8F8"/>
                </a:solidFill>
                <a:latin typeface="Lato"/>
                <a:ea typeface="Lato"/>
                <a:cs typeface="Lato"/>
                <a:sym typeface="Lato"/>
              </a:rPr>
              <a:t>Project 10K</a:t>
            </a:r>
            <a:endParaRPr sz="4500">
              <a:solidFill>
                <a:srgbClr val="F8F8F8"/>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2"/>
          <p:cNvSpPr txBox="1"/>
          <p:nvPr>
            <p:ph idx="1" type="body"/>
          </p:nvPr>
        </p:nvSpPr>
        <p:spPr>
          <a:xfrm>
            <a:off x="4365250" y="1616025"/>
            <a:ext cx="4280400" cy="22965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Because raw data from the 10-K and 10-Q SEC filings is extremely robust, we chose to retrieve data from SimFin</a:t>
            </a:r>
            <a:endParaRPr/>
          </a:p>
          <a:p>
            <a:pPr indent="-311150" lvl="0" marL="457200" rtl="0" algn="l">
              <a:spcBef>
                <a:spcPts val="0"/>
              </a:spcBef>
              <a:spcAft>
                <a:spcPts val="0"/>
              </a:spcAft>
              <a:buSzPts val="1300"/>
              <a:buChar char="●"/>
            </a:pPr>
            <a:r>
              <a:rPr lang="en"/>
              <a:t>By using SimFin Python API, we were able to download and use not just the raw financial data but the </a:t>
            </a:r>
            <a:r>
              <a:rPr lang="en"/>
              <a:t>KPIs</a:t>
            </a:r>
            <a:r>
              <a:rPr lang="en"/>
              <a:t> of publicly traded companies as well.  For this particular machine learning model, we performed a time series analysis from the information derived from the Income Statement, Balance Sheet and Statement of Cash Flows.</a:t>
            </a:r>
            <a:endParaRPr/>
          </a:p>
        </p:txBody>
      </p:sp>
      <p:sp>
        <p:nvSpPr>
          <p:cNvPr id="194" name="Google Shape;194;p22"/>
          <p:cNvSpPr txBox="1"/>
          <p:nvPr/>
        </p:nvSpPr>
        <p:spPr>
          <a:xfrm>
            <a:off x="1270000" y="646450"/>
            <a:ext cx="67848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400">
                <a:solidFill>
                  <a:schemeClr val="lt1"/>
                </a:solidFill>
                <a:latin typeface="Montserrat"/>
                <a:ea typeface="Montserrat"/>
                <a:cs typeface="Montserrat"/>
                <a:sym typeface="Montserrat"/>
              </a:rPr>
              <a:t>ROADBLOCK</a:t>
            </a:r>
            <a:endParaRPr sz="2400">
              <a:solidFill>
                <a:schemeClr val="lt1"/>
              </a:solidFill>
              <a:latin typeface="Montserrat"/>
              <a:ea typeface="Montserrat"/>
              <a:cs typeface="Montserrat"/>
              <a:sym typeface="Montserrat"/>
            </a:endParaRPr>
          </a:p>
        </p:txBody>
      </p:sp>
      <p:pic>
        <p:nvPicPr>
          <p:cNvPr id="195" name="Google Shape;195;p22"/>
          <p:cNvPicPr preferRelativeResize="0"/>
          <p:nvPr/>
        </p:nvPicPr>
        <p:blipFill>
          <a:blip r:embed="rId3">
            <a:alphaModFix/>
          </a:blip>
          <a:stretch>
            <a:fillRect/>
          </a:stretch>
        </p:blipFill>
        <p:spPr>
          <a:xfrm>
            <a:off x="124725" y="1616025"/>
            <a:ext cx="4120225" cy="1911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Time Series Analysis Model Summary</a:t>
            </a:r>
            <a:endParaRPr/>
          </a:p>
        </p:txBody>
      </p:sp>
      <p:sp>
        <p:nvSpPr>
          <p:cNvPr id="201" name="Google Shape;201;p23"/>
          <p:cNvSpPr txBox="1"/>
          <p:nvPr>
            <p:ph idx="1" type="body"/>
          </p:nvPr>
        </p:nvSpPr>
        <p:spPr>
          <a:xfrm>
            <a:off x="1297500" y="1167375"/>
            <a:ext cx="7038900" cy="3311400"/>
          </a:xfrm>
          <a:prstGeom prst="rect">
            <a:avLst/>
          </a:prstGeom>
        </p:spPr>
        <p:txBody>
          <a:bodyPr anchorCtr="0" anchor="t" bIns="91425" lIns="91425" spcFirstLastPara="1" rIns="91425" wrap="square" tIns="91425">
            <a:noAutofit/>
          </a:bodyPr>
          <a:lstStyle/>
          <a:p>
            <a:pPr indent="-295275" lvl="0" marL="457200" marR="279400" rtl="0" algn="l">
              <a:lnSpc>
                <a:spcPct val="142857"/>
              </a:lnSpc>
              <a:spcBef>
                <a:spcPts val="2200"/>
              </a:spcBef>
              <a:spcAft>
                <a:spcPts val="0"/>
              </a:spcAft>
              <a:buSzPts val="1050"/>
              <a:buFont typeface="Arial"/>
              <a:buChar char="●"/>
            </a:pPr>
            <a:r>
              <a:rPr lang="en" sz="1050">
                <a:latin typeface="Arial"/>
                <a:ea typeface="Arial"/>
                <a:cs typeface="Arial"/>
                <a:sym typeface="Arial"/>
              </a:rPr>
              <a:t>We downloaded datasets to include the Income Statements, Balance Sheets, Cash-Flow Statements, and Share Prices of companies traded in the US.  Then used quarterly data for financial reports, and daily data for share-price.</a:t>
            </a:r>
            <a:endParaRPr sz="1050">
              <a:latin typeface="Arial"/>
              <a:ea typeface="Arial"/>
              <a:cs typeface="Arial"/>
              <a:sym typeface="Arial"/>
            </a:endParaRPr>
          </a:p>
          <a:p>
            <a:pPr indent="-295275" lvl="0" marL="457200" marR="279400" rtl="0" algn="l">
              <a:lnSpc>
                <a:spcPct val="142857"/>
              </a:lnSpc>
              <a:spcBef>
                <a:spcPts val="0"/>
              </a:spcBef>
              <a:spcAft>
                <a:spcPts val="0"/>
              </a:spcAft>
              <a:buSzPts val="1050"/>
              <a:buFont typeface="Arial"/>
              <a:buChar char="●"/>
            </a:pPr>
            <a:r>
              <a:rPr lang="en" sz="1050">
                <a:latin typeface="Arial"/>
                <a:ea typeface="Arial"/>
                <a:cs typeface="Arial"/>
                <a:sym typeface="Arial"/>
              </a:rPr>
              <a:t>With a SimFin+ subscription, we were able to load the derived figures &amp; ratios dataset. This dataset contains pre-calculated fundamental ratios which we then used as our signals.</a:t>
            </a:r>
            <a:endParaRPr sz="1050">
              <a:latin typeface="Arial"/>
              <a:ea typeface="Arial"/>
              <a:cs typeface="Arial"/>
              <a:sym typeface="Arial"/>
            </a:endParaRPr>
          </a:p>
          <a:p>
            <a:pPr indent="-295275" lvl="0" marL="457200" marR="279400" rtl="0" algn="l">
              <a:lnSpc>
                <a:spcPct val="142857"/>
              </a:lnSpc>
              <a:spcBef>
                <a:spcPts val="0"/>
              </a:spcBef>
              <a:spcAft>
                <a:spcPts val="0"/>
              </a:spcAft>
              <a:buSzPts val="1050"/>
              <a:buFont typeface="Arial"/>
              <a:buChar char="●"/>
            </a:pPr>
            <a:r>
              <a:rPr lang="en" sz="1050">
                <a:latin typeface="Arial"/>
                <a:ea typeface="Arial"/>
                <a:cs typeface="Arial"/>
                <a:sym typeface="Arial"/>
              </a:rPr>
              <a:t>We used the SimFin tutorial </a:t>
            </a:r>
            <a:r>
              <a:rPr lang="en" sz="1050">
                <a:latin typeface="Arial"/>
                <a:ea typeface="Arial"/>
                <a:cs typeface="Arial"/>
                <a:sym typeface="Arial"/>
              </a:rPr>
              <a:t>presented</a:t>
            </a:r>
            <a:r>
              <a:rPr lang="en" sz="1050">
                <a:latin typeface="Arial"/>
                <a:ea typeface="Arial"/>
                <a:cs typeface="Arial"/>
                <a:sym typeface="Arial"/>
              </a:rPr>
              <a:t> by Hvass Laboratories as a guide for our models.</a:t>
            </a:r>
            <a:endParaRPr sz="1050">
              <a:latin typeface="Arial"/>
              <a:ea typeface="Arial"/>
              <a:cs typeface="Arial"/>
              <a:sym typeface="Arial"/>
            </a:endParaRPr>
          </a:p>
          <a:p>
            <a:pPr indent="-295275" lvl="0" marL="457200" marR="63500" rtl="0" algn="just">
              <a:spcBef>
                <a:spcPts val="0"/>
              </a:spcBef>
              <a:spcAft>
                <a:spcPts val="0"/>
              </a:spcAft>
              <a:buSzPts val="1050"/>
              <a:buFont typeface="Arial"/>
              <a:buChar char="●"/>
            </a:pPr>
            <a:r>
              <a:rPr lang="en" sz="1050">
                <a:latin typeface="Arial"/>
                <a:ea typeface="Arial"/>
                <a:cs typeface="Arial"/>
                <a:sym typeface="Arial"/>
              </a:rPr>
              <a:t>Since some of the signals have a lot of missing data which causes problems in the statistical analysis, we removed all signals that have more than 25% missing data. Examples include, R&amp;D/Revenue, </a:t>
            </a:r>
            <a:r>
              <a:rPr lang="en" sz="1050">
                <a:latin typeface="Arial"/>
                <a:ea typeface="Arial"/>
                <a:cs typeface="Arial"/>
                <a:sym typeface="Arial"/>
              </a:rPr>
              <a:t>Inventory</a:t>
            </a:r>
            <a:r>
              <a:rPr lang="en" sz="1050">
                <a:latin typeface="Arial"/>
                <a:ea typeface="Arial"/>
                <a:cs typeface="Arial"/>
                <a:sym typeface="Arial"/>
              </a:rPr>
              <a:t> Turnover, etc.</a:t>
            </a:r>
            <a:endParaRPr sz="1050">
              <a:latin typeface="Arial"/>
              <a:ea typeface="Arial"/>
              <a:cs typeface="Arial"/>
              <a:sym typeface="Arial"/>
            </a:endParaRPr>
          </a:p>
          <a:p>
            <a:pPr indent="-295275" lvl="0" marL="457200" marR="63500" rtl="0" algn="just">
              <a:spcBef>
                <a:spcPts val="0"/>
              </a:spcBef>
              <a:spcAft>
                <a:spcPts val="0"/>
              </a:spcAft>
              <a:buSzPts val="1050"/>
              <a:buFont typeface="Arial"/>
              <a:buChar char="●"/>
            </a:pPr>
            <a:r>
              <a:rPr lang="en" sz="1050">
                <a:latin typeface="Arial"/>
                <a:ea typeface="Arial"/>
                <a:cs typeface="Arial"/>
                <a:sym typeface="Arial"/>
              </a:rPr>
              <a:t>From the remaining data, we used the mean-log returns of 1-3 year periods in the dataset.  This is because data from the financial statements will be exactly the same for 3 months at a time, it cannot be used to predict short-term stock-returns.</a:t>
            </a:r>
            <a:endParaRPr sz="1050">
              <a:latin typeface="Arial"/>
              <a:ea typeface="Arial"/>
              <a:cs typeface="Arial"/>
              <a:sym typeface="Arial"/>
            </a:endParaRPr>
          </a:p>
          <a:p>
            <a:pPr indent="-295275" lvl="0" marL="457200" marR="63500" rtl="0" algn="just">
              <a:spcBef>
                <a:spcPts val="0"/>
              </a:spcBef>
              <a:spcAft>
                <a:spcPts val="0"/>
              </a:spcAft>
              <a:buSzPts val="1050"/>
              <a:buFont typeface="Arial"/>
              <a:buChar char="●"/>
            </a:pPr>
            <a:r>
              <a:rPr lang="en" sz="1050">
                <a:latin typeface="Arial"/>
                <a:ea typeface="Arial"/>
                <a:cs typeface="Arial"/>
                <a:sym typeface="Arial"/>
              </a:rPr>
              <a:t>We removed outliers by “Winsorization” of the data.</a:t>
            </a:r>
            <a:endParaRPr sz="1050">
              <a:latin typeface="Arial"/>
              <a:ea typeface="Arial"/>
              <a:cs typeface="Arial"/>
              <a:sym typeface="Arial"/>
            </a:endParaRPr>
          </a:p>
          <a:p>
            <a:pPr indent="-295275" lvl="0" marL="457200" marR="63500" rtl="0" algn="just">
              <a:spcBef>
                <a:spcPts val="0"/>
              </a:spcBef>
              <a:spcAft>
                <a:spcPts val="0"/>
              </a:spcAft>
              <a:buSzPts val="1050"/>
              <a:buFont typeface="Arial"/>
              <a:buChar char="●"/>
            </a:pPr>
            <a:r>
              <a:rPr lang="en" sz="1050">
                <a:latin typeface="Arial"/>
                <a:ea typeface="Arial"/>
                <a:cs typeface="Arial"/>
                <a:sym typeface="Arial"/>
              </a:rPr>
              <a:t>We looked at the linear correlation between the signals and stock-returns, to roughly assess which signals might be the best predictors for stock-returns. </a:t>
            </a:r>
            <a:endParaRPr sz="1050">
              <a:latin typeface="Arial"/>
              <a:ea typeface="Arial"/>
              <a:cs typeface="Arial"/>
              <a:sym typeface="Arial"/>
            </a:endParaRPr>
          </a:p>
          <a:p>
            <a:pPr indent="-295275" lvl="0" marL="457200" marR="63500" rtl="0" algn="just">
              <a:spcBef>
                <a:spcPts val="0"/>
              </a:spcBef>
              <a:spcAft>
                <a:spcPts val="0"/>
              </a:spcAft>
              <a:buSzPts val="1050"/>
              <a:buFont typeface="Arial"/>
              <a:buChar char="●"/>
            </a:pPr>
            <a:r>
              <a:rPr lang="en" sz="1050">
                <a:latin typeface="Roboto"/>
                <a:ea typeface="Roboto"/>
                <a:cs typeface="Roboto"/>
                <a:sym typeface="Roboto"/>
              </a:rPr>
              <a:t>We split the dataset according to stock-tickers, so a ticker belongs to either the training- or test-set, but not both. We used 80% of all the tickers in the training-set, and 20% in the test-set.</a:t>
            </a:r>
            <a:endParaRPr sz="1050">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4"/>
          <p:cNvSpPr txBox="1"/>
          <p:nvPr>
            <p:ph idx="1" type="body"/>
          </p:nvPr>
        </p:nvSpPr>
        <p:spPr>
          <a:xfrm>
            <a:off x="1297500" y="976350"/>
            <a:ext cx="7038900" cy="350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000"/>
              <a:t>Signals</a:t>
            </a:r>
            <a:endParaRPr b="1" sz="2000"/>
          </a:p>
          <a:p>
            <a:pPr indent="0" lvl="0" marL="0" rtl="0" algn="l">
              <a:spcBef>
                <a:spcPts val="1200"/>
              </a:spcBef>
              <a:spcAft>
                <a:spcPts val="0"/>
              </a:spcAft>
              <a:buNone/>
            </a:pPr>
            <a:r>
              <a:t/>
            </a:r>
            <a:endParaRPr b="1" sz="1000"/>
          </a:p>
          <a:p>
            <a:pPr indent="-323850" lvl="0" marL="457200" rtl="0" algn="l">
              <a:spcBef>
                <a:spcPts val="1200"/>
              </a:spcBef>
              <a:spcAft>
                <a:spcPts val="0"/>
              </a:spcAft>
              <a:buSzPts val="1500"/>
              <a:buAutoNum type="arabicPeriod"/>
            </a:pPr>
            <a:r>
              <a:rPr lang="en" sz="1500"/>
              <a:t>Financial Signals - Current Ratio, Debt Ratio, Net Profit Margin, Return on Assets, etc.</a:t>
            </a:r>
            <a:endParaRPr sz="1500"/>
          </a:p>
          <a:p>
            <a:pPr indent="0" lvl="0" marL="457200" rtl="0" algn="l">
              <a:spcBef>
                <a:spcPts val="1200"/>
              </a:spcBef>
              <a:spcAft>
                <a:spcPts val="0"/>
              </a:spcAft>
              <a:buNone/>
            </a:pPr>
            <a:r>
              <a:t/>
            </a:r>
            <a:endParaRPr sz="1500"/>
          </a:p>
          <a:p>
            <a:pPr indent="-323850" lvl="0" marL="457200" rtl="0" algn="l">
              <a:spcBef>
                <a:spcPts val="1200"/>
              </a:spcBef>
              <a:spcAft>
                <a:spcPts val="0"/>
              </a:spcAft>
              <a:buSzPts val="1500"/>
              <a:buAutoNum type="arabicPeriod"/>
            </a:pPr>
            <a:r>
              <a:rPr lang="en" sz="1500"/>
              <a:t>Growth Signals - Earnings Growth, FCF Growth, Sales Growth, etc.</a:t>
            </a:r>
            <a:endParaRPr sz="1500"/>
          </a:p>
          <a:p>
            <a:pPr indent="0" lvl="0" marL="457200" rtl="0" algn="l">
              <a:spcBef>
                <a:spcPts val="1200"/>
              </a:spcBef>
              <a:spcAft>
                <a:spcPts val="0"/>
              </a:spcAft>
              <a:buNone/>
            </a:pPr>
            <a:r>
              <a:t/>
            </a:r>
            <a:endParaRPr sz="1500"/>
          </a:p>
          <a:p>
            <a:pPr indent="-323850" lvl="0" marL="457200" rtl="0" algn="l">
              <a:spcBef>
                <a:spcPts val="1200"/>
              </a:spcBef>
              <a:spcAft>
                <a:spcPts val="0"/>
              </a:spcAft>
              <a:buSzPts val="1500"/>
              <a:buAutoNum type="arabicPeriod"/>
            </a:pPr>
            <a:r>
              <a:rPr lang="en" sz="1500"/>
              <a:t>Valuation Signals - P/E, P/ Sales, P/Cash, etc.</a:t>
            </a:r>
            <a:endParaRPr sz="15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pic>
        <p:nvPicPr>
          <p:cNvPr id="211" name="Google Shape;211;p25"/>
          <p:cNvPicPr preferRelativeResize="0"/>
          <p:nvPr/>
        </p:nvPicPr>
        <p:blipFill>
          <a:blip r:embed="rId3">
            <a:alphaModFix/>
          </a:blip>
          <a:stretch>
            <a:fillRect/>
          </a:stretch>
        </p:blipFill>
        <p:spPr>
          <a:xfrm>
            <a:off x="1202750" y="211550"/>
            <a:ext cx="7633875" cy="2308425"/>
          </a:xfrm>
          <a:prstGeom prst="rect">
            <a:avLst/>
          </a:prstGeom>
          <a:noFill/>
          <a:ln>
            <a:noFill/>
          </a:ln>
        </p:spPr>
      </p:pic>
      <p:pic>
        <p:nvPicPr>
          <p:cNvPr id="212" name="Google Shape;212;p25"/>
          <p:cNvPicPr preferRelativeResize="0"/>
          <p:nvPr/>
        </p:nvPicPr>
        <p:blipFill>
          <a:blip r:embed="rId4">
            <a:alphaModFix/>
          </a:blip>
          <a:stretch>
            <a:fillRect/>
          </a:stretch>
        </p:blipFill>
        <p:spPr>
          <a:xfrm>
            <a:off x="1202738" y="2653125"/>
            <a:ext cx="7683398" cy="2308425"/>
          </a:xfrm>
          <a:prstGeom prst="rect">
            <a:avLst/>
          </a:prstGeom>
          <a:noFill/>
          <a:ln>
            <a:noFill/>
          </a:ln>
        </p:spPr>
      </p:pic>
      <p:sp>
        <p:nvSpPr>
          <p:cNvPr id="213" name="Google Shape;213;p25"/>
          <p:cNvSpPr txBox="1"/>
          <p:nvPr/>
        </p:nvSpPr>
        <p:spPr>
          <a:xfrm>
            <a:off x="183950" y="1535275"/>
            <a:ext cx="11391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lt1"/>
                </a:solidFill>
                <a:latin typeface="Lato"/>
                <a:ea typeface="Lato"/>
                <a:cs typeface="Lato"/>
                <a:sym typeface="Lato"/>
              </a:rPr>
              <a:t>Combined Signals Dataframe</a:t>
            </a:r>
            <a:endParaRPr sz="800">
              <a:solidFill>
                <a:schemeClr val="lt1"/>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pic>
        <p:nvPicPr>
          <p:cNvPr id="218" name="Google Shape;218;p26"/>
          <p:cNvPicPr preferRelativeResize="0"/>
          <p:nvPr/>
        </p:nvPicPr>
        <p:blipFill>
          <a:blip r:embed="rId3">
            <a:alphaModFix/>
          </a:blip>
          <a:stretch>
            <a:fillRect/>
          </a:stretch>
        </p:blipFill>
        <p:spPr>
          <a:xfrm>
            <a:off x="2760788" y="1717475"/>
            <a:ext cx="4219575" cy="2019300"/>
          </a:xfrm>
          <a:prstGeom prst="rect">
            <a:avLst/>
          </a:prstGeom>
          <a:noFill/>
          <a:ln>
            <a:noFill/>
          </a:ln>
        </p:spPr>
      </p:pic>
      <p:sp>
        <p:nvSpPr>
          <p:cNvPr id="219" name="Google Shape;219;p26"/>
          <p:cNvSpPr txBox="1"/>
          <p:nvPr/>
        </p:nvSpPr>
        <p:spPr>
          <a:xfrm>
            <a:off x="1291800" y="577275"/>
            <a:ext cx="7038900" cy="554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lang="en" sz="2400">
                <a:solidFill>
                  <a:schemeClr val="lt1"/>
                </a:solidFill>
                <a:latin typeface="Montserrat"/>
                <a:ea typeface="Montserrat"/>
                <a:cs typeface="Montserrat"/>
                <a:sym typeface="Montserrat"/>
              </a:rPr>
              <a:t>Correlation:  Signals vs Returns</a:t>
            </a:r>
            <a:endParaRPr sz="2500">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000"/>
              <a:t>REGRESSION MODEL &amp; RESULTS</a:t>
            </a:r>
            <a:endParaRPr sz="2000"/>
          </a:p>
        </p:txBody>
      </p:sp>
      <p:pic>
        <p:nvPicPr>
          <p:cNvPr id="225" name="Google Shape;225;p27"/>
          <p:cNvPicPr preferRelativeResize="0"/>
          <p:nvPr/>
        </p:nvPicPr>
        <p:blipFill>
          <a:blip r:embed="rId3">
            <a:alphaModFix/>
          </a:blip>
          <a:stretch>
            <a:fillRect/>
          </a:stretch>
        </p:blipFill>
        <p:spPr>
          <a:xfrm>
            <a:off x="1647825" y="1657350"/>
            <a:ext cx="6782050" cy="27241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8"/>
          <p:cNvSpPr txBox="1"/>
          <p:nvPr>
            <p:ph idx="1" type="body"/>
          </p:nvPr>
        </p:nvSpPr>
        <p:spPr>
          <a:xfrm>
            <a:off x="3166075" y="4080175"/>
            <a:ext cx="3403200" cy="2911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Train set vs Test Set</a:t>
            </a:r>
            <a:endParaRPr/>
          </a:p>
        </p:txBody>
      </p:sp>
      <p:pic>
        <p:nvPicPr>
          <p:cNvPr id="231" name="Google Shape;231;p28"/>
          <p:cNvPicPr preferRelativeResize="0"/>
          <p:nvPr/>
        </p:nvPicPr>
        <p:blipFill>
          <a:blip r:embed="rId3">
            <a:alphaModFix/>
          </a:blip>
          <a:stretch>
            <a:fillRect/>
          </a:stretch>
        </p:blipFill>
        <p:spPr>
          <a:xfrm>
            <a:off x="1017899" y="1475075"/>
            <a:ext cx="3621388" cy="2414250"/>
          </a:xfrm>
          <a:prstGeom prst="rect">
            <a:avLst/>
          </a:prstGeom>
          <a:noFill/>
          <a:ln>
            <a:noFill/>
          </a:ln>
        </p:spPr>
      </p:pic>
      <p:pic>
        <p:nvPicPr>
          <p:cNvPr id="232" name="Google Shape;232;p28"/>
          <p:cNvPicPr preferRelativeResize="0"/>
          <p:nvPr/>
        </p:nvPicPr>
        <p:blipFill>
          <a:blip r:embed="rId4">
            <a:alphaModFix/>
          </a:blip>
          <a:stretch>
            <a:fillRect/>
          </a:stretch>
        </p:blipFill>
        <p:spPr>
          <a:xfrm>
            <a:off x="5065211" y="1475075"/>
            <a:ext cx="3662764" cy="2414250"/>
          </a:xfrm>
          <a:prstGeom prst="rect">
            <a:avLst/>
          </a:prstGeom>
          <a:noFill/>
          <a:ln>
            <a:noFill/>
          </a:ln>
        </p:spPr>
      </p:pic>
      <p:sp>
        <p:nvSpPr>
          <p:cNvPr id="233" name="Google Shape;233;p28"/>
          <p:cNvSpPr txBox="1"/>
          <p:nvPr/>
        </p:nvSpPr>
        <p:spPr>
          <a:xfrm>
            <a:off x="1564500" y="564275"/>
            <a:ext cx="67791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lt1"/>
                </a:solidFill>
                <a:latin typeface="Montserrat"/>
                <a:ea typeface="Montserrat"/>
                <a:cs typeface="Montserrat"/>
                <a:sym typeface="Montserrat"/>
              </a:rPr>
              <a:t>Actual and Predicted stock-returns plots for CVX and GEF</a:t>
            </a:r>
            <a:endParaRPr sz="1800">
              <a:solidFill>
                <a:schemeClr val="lt1"/>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9"/>
          <p:cNvSpPr txBox="1"/>
          <p:nvPr>
            <p:ph type="ctrTitle"/>
          </p:nvPr>
        </p:nvSpPr>
        <p:spPr>
          <a:xfrm>
            <a:off x="2063250" y="243600"/>
            <a:ext cx="5017500" cy="80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CLASSIFICATION</a:t>
            </a:r>
            <a:endParaRPr/>
          </a:p>
        </p:txBody>
      </p:sp>
      <p:sp>
        <p:nvSpPr>
          <p:cNvPr id="239" name="Google Shape;239;p29"/>
          <p:cNvSpPr txBox="1"/>
          <p:nvPr>
            <p:ph idx="1" type="subTitle"/>
          </p:nvPr>
        </p:nvSpPr>
        <p:spPr>
          <a:xfrm>
            <a:off x="5337625" y="4080575"/>
            <a:ext cx="3470700" cy="5061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lang="en"/>
              <a:t>Classification Results</a:t>
            </a:r>
            <a:endParaRPr/>
          </a:p>
        </p:txBody>
      </p:sp>
      <p:sp>
        <p:nvSpPr>
          <p:cNvPr id="240" name="Google Shape;240;p29"/>
          <p:cNvSpPr txBox="1"/>
          <p:nvPr/>
        </p:nvSpPr>
        <p:spPr>
          <a:xfrm>
            <a:off x="3507575" y="2438875"/>
            <a:ext cx="3758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8F8F8"/>
                </a:solidFill>
                <a:latin typeface="Lato"/>
                <a:ea typeface="Lato"/>
                <a:cs typeface="Lato"/>
                <a:sym typeface="Lato"/>
              </a:rPr>
              <a:t>Confusion MTRX</a:t>
            </a:r>
            <a:endParaRPr>
              <a:solidFill>
                <a:srgbClr val="F8F8F8"/>
              </a:solidFill>
              <a:latin typeface="Lato"/>
              <a:ea typeface="Lato"/>
              <a:cs typeface="Lato"/>
              <a:sym typeface="Lato"/>
            </a:endParaRPr>
          </a:p>
          <a:p>
            <a:pPr indent="0" lvl="0" marL="0" rtl="0" algn="l">
              <a:spcBef>
                <a:spcPts val="0"/>
              </a:spcBef>
              <a:spcAft>
                <a:spcPts val="0"/>
              </a:spcAft>
              <a:buNone/>
            </a:pPr>
            <a:r>
              <a:rPr lang="en">
                <a:solidFill>
                  <a:srgbClr val="F8F8F8"/>
                </a:solidFill>
                <a:latin typeface="Lato"/>
                <a:ea typeface="Lato"/>
                <a:cs typeface="Lato"/>
                <a:sym typeface="Lato"/>
              </a:rPr>
              <a:t>Classification report</a:t>
            </a:r>
            <a:endParaRPr>
              <a:solidFill>
                <a:srgbClr val="F8F8F8"/>
              </a:solidFill>
              <a:latin typeface="Lato"/>
              <a:ea typeface="Lato"/>
              <a:cs typeface="Lato"/>
              <a:sym typeface="Lato"/>
            </a:endParaRPr>
          </a:p>
        </p:txBody>
      </p:sp>
      <p:pic>
        <p:nvPicPr>
          <p:cNvPr id="241" name="Google Shape;241;p29"/>
          <p:cNvPicPr preferRelativeResize="0"/>
          <p:nvPr/>
        </p:nvPicPr>
        <p:blipFill>
          <a:blip r:embed="rId3">
            <a:alphaModFix/>
          </a:blip>
          <a:stretch>
            <a:fillRect/>
          </a:stretch>
        </p:blipFill>
        <p:spPr>
          <a:xfrm>
            <a:off x="1358575" y="1949574"/>
            <a:ext cx="7506550" cy="24390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0"/>
          <p:cNvSpPr txBox="1"/>
          <p:nvPr>
            <p:ph type="ctrTitle"/>
          </p:nvPr>
        </p:nvSpPr>
        <p:spPr>
          <a:xfrm>
            <a:off x="2221200" y="524225"/>
            <a:ext cx="5017500" cy="68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00"/>
              <a:t>Confusion Matrix</a:t>
            </a:r>
            <a:endParaRPr sz="3000"/>
          </a:p>
        </p:txBody>
      </p:sp>
      <p:sp>
        <p:nvSpPr>
          <p:cNvPr id="247" name="Google Shape;247;p30"/>
          <p:cNvSpPr txBox="1"/>
          <p:nvPr>
            <p:ph idx="1" type="subTitle"/>
          </p:nvPr>
        </p:nvSpPr>
        <p:spPr>
          <a:xfrm>
            <a:off x="1807500" y="4428650"/>
            <a:ext cx="5844900" cy="506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Train Set vs Test Set</a:t>
            </a:r>
            <a:endParaRPr/>
          </a:p>
        </p:txBody>
      </p:sp>
      <p:pic>
        <p:nvPicPr>
          <p:cNvPr id="248" name="Google Shape;248;p30"/>
          <p:cNvPicPr preferRelativeResize="0"/>
          <p:nvPr/>
        </p:nvPicPr>
        <p:blipFill>
          <a:blip r:embed="rId3">
            <a:alphaModFix/>
          </a:blip>
          <a:stretch>
            <a:fillRect/>
          </a:stretch>
        </p:blipFill>
        <p:spPr>
          <a:xfrm>
            <a:off x="1077300" y="2329925"/>
            <a:ext cx="3322099" cy="1854200"/>
          </a:xfrm>
          <a:prstGeom prst="rect">
            <a:avLst/>
          </a:prstGeom>
          <a:noFill/>
          <a:ln>
            <a:noFill/>
          </a:ln>
        </p:spPr>
      </p:pic>
      <p:pic>
        <p:nvPicPr>
          <p:cNvPr id="249" name="Google Shape;249;p30"/>
          <p:cNvPicPr preferRelativeResize="0"/>
          <p:nvPr/>
        </p:nvPicPr>
        <p:blipFill>
          <a:blip r:embed="rId4">
            <a:alphaModFix/>
          </a:blip>
          <a:stretch>
            <a:fillRect/>
          </a:stretch>
        </p:blipFill>
        <p:spPr>
          <a:xfrm>
            <a:off x="5310500" y="2329913"/>
            <a:ext cx="3232350" cy="185421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1"/>
          <p:cNvSpPr txBox="1"/>
          <p:nvPr>
            <p:ph type="ctrTitle"/>
          </p:nvPr>
        </p:nvSpPr>
        <p:spPr>
          <a:xfrm>
            <a:off x="2560800" y="729400"/>
            <a:ext cx="6396600" cy="68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Classification Report</a:t>
            </a:r>
            <a:endParaRPr/>
          </a:p>
        </p:txBody>
      </p:sp>
      <p:pic>
        <p:nvPicPr>
          <p:cNvPr id="255" name="Google Shape;255;p31"/>
          <p:cNvPicPr preferRelativeResize="0"/>
          <p:nvPr/>
        </p:nvPicPr>
        <p:blipFill rotWithShape="1">
          <a:blip r:embed="rId3">
            <a:alphaModFix/>
          </a:blip>
          <a:srcRect b="-8840" l="-12790" r="12790" t="8840"/>
          <a:stretch/>
        </p:blipFill>
        <p:spPr>
          <a:xfrm>
            <a:off x="2932375" y="2059725"/>
            <a:ext cx="4734001" cy="2084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ctrTitle"/>
          </p:nvPr>
        </p:nvSpPr>
        <p:spPr>
          <a:xfrm>
            <a:off x="427900" y="2434325"/>
            <a:ext cx="8520600" cy="4025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150">
              <a:solidFill>
                <a:srgbClr val="F8F8F8"/>
              </a:solidFill>
            </a:endParaRPr>
          </a:p>
          <a:p>
            <a:pPr indent="0" lvl="0" marL="0" rtl="0" algn="l">
              <a:spcBef>
                <a:spcPts val="0"/>
              </a:spcBef>
              <a:spcAft>
                <a:spcPts val="0"/>
              </a:spcAft>
              <a:buNone/>
            </a:pPr>
            <a:r>
              <a:rPr b="1" lang="en" sz="1450">
                <a:solidFill>
                  <a:srgbClr val="F8F8F8"/>
                </a:solidFill>
              </a:rPr>
              <a:t>Story: </a:t>
            </a:r>
            <a:endParaRPr b="1" sz="1450">
              <a:solidFill>
                <a:srgbClr val="F8F8F8"/>
              </a:solidFill>
            </a:endParaRPr>
          </a:p>
          <a:p>
            <a:pPr indent="0" lvl="0" marL="0" rtl="0" algn="l">
              <a:spcBef>
                <a:spcPts val="0"/>
              </a:spcBef>
              <a:spcAft>
                <a:spcPts val="0"/>
              </a:spcAft>
              <a:buClr>
                <a:schemeClr val="dk1"/>
              </a:buClr>
              <a:buSzPts val="1100"/>
              <a:buFont typeface="Arial"/>
              <a:buNone/>
            </a:pPr>
            <a:r>
              <a:t/>
            </a:r>
            <a:endParaRPr sz="1150">
              <a:solidFill>
                <a:srgbClr val="F8F8F8"/>
              </a:solidFill>
            </a:endParaRPr>
          </a:p>
          <a:p>
            <a:pPr indent="-307975" lvl="0" marL="457200" rtl="0" algn="l">
              <a:spcBef>
                <a:spcPts val="0"/>
              </a:spcBef>
              <a:spcAft>
                <a:spcPts val="0"/>
              </a:spcAft>
              <a:buClr>
                <a:srgbClr val="F8F8F8"/>
              </a:buClr>
              <a:buSzPts val="1250"/>
              <a:buChar char="●"/>
            </a:pPr>
            <a:r>
              <a:rPr lang="en" sz="1250">
                <a:solidFill>
                  <a:srgbClr val="F8F8F8"/>
                </a:solidFill>
              </a:rPr>
              <a:t>Our client wants to know if he should focus on the financials or the sentiment of the reports or both?</a:t>
            </a:r>
            <a:endParaRPr sz="1250">
              <a:solidFill>
                <a:srgbClr val="F8F8F8"/>
              </a:solidFill>
            </a:endParaRPr>
          </a:p>
          <a:p>
            <a:pPr indent="0" lvl="0" marL="0" rtl="0" algn="l">
              <a:spcBef>
                <a:spcPts val="0"/>
              </a:spcBef>
              <a:spcAft>
                <a:spcPts val="0"/>
              </a:spcAft>
              <a:buNone/>
            </a:pPr>
            <a:r>
              <a:t/>
            </a:r>
            <a:endParaRPr b="1" sz="1500">
              <a:solidFill>
                <a:srgbClr val="F8F8F8"/>
              </a:solidFill>
            </a:endParaRPr>
          </a:p>
          <a:p>
            <a:pPr indent="0" lvl="0" marL="0" rtl="0" algn="l">
              <a:spcBef>
                <a:spcPts val="0"/>
              </a:spcBef>
              <a:spcAft>
                <a:spcPts val="0"/>
              </a:spcAft>
              <a:buNone/>
            </a:pPr>
            <a:r>
              <a:rPr b="1" lang="en" sz="1450">
                <a:solidFill>
                  <a:srgbClr val="F8F8F8"/>
                </a:solidFill>
              </a:rPr>
              <a:t>Hypothesis (Revenue Predictions on SEC Filings): </a:t>
            </a:r>
            <a:endParaRPr b="1" sz="1450">
              <a:solidFill>
                <a:srgbClr val="F8F8F8"/>
              </a:solidFill>
            </a:endParaRPr>
          </a:p>
          <a:p>
            <a:pPr indent="0" lvl="0" marL="0" rtl="0" algn="l">
              <a:spcBef>
                <a:spcPts val="0"/>
              </a:spcBef>
              <a:spcAft>
                <a:spcPts val="0"/>
              </a:spcAft>
              <a:buNone/>
            </a:pPr>
            <a:r>
              <a:t/>
            </a:r>
            <a:endParaRPr sz="1150">
              <a:solidFill>
                <a:srgbClr val="F8F8F8"/>
              </a:solidFill>
            </a:endParaRPr>
          </a:p>
          <a:p>
            <a:pPr indent="-307975" lvl="0" marL="457200" rtl="0" algn="l">
              <a:spcBef>
                <a:spcPts val="0"/>
              </a:spcBef>
              <a:spcAft>
                <a:spcPts val="0"/>
              </a:spcAft>
              <a:buClr>
                <a:srgbClr val="F8F8F8"/>
              </a:buClr>
              <a:buSzPts val="1250"/>
              <a:buChar char="●"/>
            </a:pPr>
            <a:r>
              <a:rPr lang="en" sz="1250">
                <a:solidFill>
                  <a:srgbClr val="F8F8F8"/>
                </a:solidFill>
              </a:rPr>
              <a:t>Is it possible, using sentiment analysis, to predict revenue increases or decreases of certain stocks using a company’s financial reports from the last 10 years?</a:t>
            </a:r>
            <a:endParaRPr sz="1250">
              <a:solidFill>
                <a:srgbClr val="F8F8F8"/>
              </a:solidFill>
            </a:endParaRPr>
          </a:p>
          <a:p>
            <a:pPr indent="0" lvl="0" marL="0" rtl="0" algn="l">
              <a:spcBef>
                <a:spcPts val="0"/>
              </a:spcBef>
              <a:spcAft>
                <a:spcPts val="0"/>
              </a:spcAft>
              <a:buClr>
                <a:schemeClr val="dk1"/>
              </a:buClr>
              <a:buSzPts val="1100"/>
              <a:buFont typeface="Arial"/>
              <a:buNone/>
            </a:pPr>
            <a:r>
              <a:t/>
            </a:r>
            <a:endParaRPr sz="1250">
              <a:solidFill>
                <a:srgbClr val="F8F8F8"/>
              </a:solidFill>
            </a:endParaRPr>
          </a:p>
          <a:p>
            <a:pPr indent="-307975" lvl="0" marL="457200" rtl="0" algn="l">
              <a:spcBef>
                <a:spcPts val="0"/>
              </a:spcBef>
              <a:spcAft>
                <a:spcPts val="0"/>
              </a:spcAft>
              <a:buClr>
                <a:srgbClr val="F8F8F8"/>
              </a:buClr>
              <a:buSzPts val="1250"/>
              <a:buChar char="●"/>
            </a:pPr>
            <a:r>
              <a:rPr lang="en" sz="1250">
                <a:solidFill>
                  <a:srgbClr val="F8F8F8"/>
                </a:solidFill>
              </a:rPr>
              <a:t>OR is a Time Series Analysis of financial statements (balance sheets, income statements) a better predictor?</a:t>
            </a:r>
            <a:endParaRPr sz="1250">
              <a:solidFill>
                <a:srgbClr val="F8F8F8"/>
              </a:solidFill>
            </a:endParaRPr>
          </a:p>
          <a:p>
            <a:pPr indent="0" lvl="0" marL="0" rtl="0" algn="l">
              <a:spcBef>
                <a:spcPts val="0"/>
              </a:spcBef>
              <a:spcAft>
                <a:spcPts val="0"/>
              </a:spcAft>
              <a:buNone/>
            </a:pPr>
            <a:r>
              <a:t/>
            </a:r>
            <a:endParaRPr sz="1150">
              <a:solidFill>
                <a:srgbClr val="1D1C1D"/>
              </a:solidFill>
              <a:highlight>
                <a:srgbClr val="F8F8F8"/>
              </a:highlight>
            </a:endParaRPr>
          </a:p>
        </p:txBody>
      </p:sp>
      <p:sp>
        <p:nvSpPr>
          <p:cNvPr id="142" name="Google Shape;142;p14"/>
          <p:cNvSpPr txBox="1"/>
          <p:nvPr/>
        </p:nvSpPr>
        <p:spPr>
          <a:xfrm>
            <a:off x="3304450" y="417000"/>
            <a:ext cx="5644200" cy="231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450">
                <a:solidFill>
                  <a:srgbClr val="F8F8F8"/>
                </a:solidFill>
              </a:rPr>
              <a:t>PROPOSAL:</a:t>
            </a:r>
            <a:endParaRPr b="1" sz="1450">
              <a:solidFill>
                <a:srgbClr val="F8F8F8"/>
              </a:solidFill>
            </a:endParaRPr>
          </a:p>
          <a:p>
            <a:pPr indent="0" lvl="0" marL="0" rtl="0" algn="l">
              <a:spcBef>
                <a:spcPts val="0"/>
              </a:spcBef>
              <a:spcAft>
                <a:spcPts val="0"/>
              </a:spcAft>
              <a:buNone/>
            </a:pPr>
            <a:r>
              <a:t/>
            </a:r>
            <a:endParaRPr sz="1150">
              <a:solidFill>
                <a:srgbClr val="F8F8F8"/>
              </a:solidFill>
              <a:latin typeface="Montserrat"/>
              <a:ea typeface="Montserrat"/>
              <a:cs typeface="Montserrat"/>
              <a:sym typeface="Montserrat"/>
            </a:endParaRPr>
          </a:p>
          <a:p>
            <a:pPr indent="-307975" lvl="0" marL="457200" rtl="0" algn="l">
              <a:spcBef>
                <a:spcPts val="0"/>
              </a:spcBef>
              <a:spcAft>
                <a:spcPts val="0"/>
              </a:spcAft>
              <a:buClr>
                <a:srgbClr val="F8F8F8"/>
              </a:buClr>
              <a:buSzPts val="1250"/>
              <a:buFont typeface="Montserrat"/>
              <a:buChar char="●"/>
            </a:pPr>
            <a:r>
              <a:rPr lang="en" sz="1250">
                <a:solidFill>
                  <a:srgbClr val="F8F8F8"/>
                </a:solidFill>
                <a:latin typeface="Montserrat"/>
                <a:ea typeface="Montserrat"/>
                <a:cs typeface="Montserrat"/>
                <a:sym typeface="Montserrat"/>
              </a:rPr>
              <a:t>Through sentiment analysis, investors can quickly understand if the tone of annual (10K) and quarterly (10Q) are positive, negative, or litigious etc. The overall sentiment expressed in these reports can then be used to help investors decide if they should invest in a company.</a:t>
            </a:r>
            <a:endParaRPr sz="1250">
              <a:solidFill>
                <a:srgbClr val="F8F8F8"/>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250">
              <a:solidFill>
                <a:srgbClr val="F8F8F8"/>
              </a:solidFill>
              <a:latin typeface="Montserrat"/>
              <a:ea typeface="Montserrat"/>
              <a:cs typeface="Montserrat"/>
              <a:sym typeface="Montserrat"/>
            </a:endParaRPr>
          </a:p>
          <a:p>
            <a:pPr indent="-307975" lvl="0" marL="457200" rtl="0" algn="l">
              <a:spcBef>
                <a:spcPts val="0"/>
              </a:spcBef>
              <a:spcAft>
                <a:spcPts val="0"/>
              </a:spcAft>
              <a:buClr>
                <a:srgbClr val="F8F8F8"/>
              </a:buClr>
              <a:buSzPts val="1250"/>
              <a:buFont typeface="Montserrat"/>
              <a:buChar char="●"/>
            </a:pPr>
            <a:r>
              <a:rPr lang="en" sz="1250">
                <a:solidFill>
                  <a:srgbClr val="F8F8F8"/>
                </a:solidFill>
                <a:latin typeface="Montserrat"/>
                <a:ea typeface="Montserrat"/>
                <a:cs typeface="Montserrat"/>
                <a:sym typeface="Montserrat"/>
              </a:rPr>
              <a:t>On the other hand, many would argue that nothing beats the numbers, and many investors would prefer to look at a company’s financials before they invest.</a:t>
            </a:r>
            <a:endParaRPr b="1" sz="1250">
              <a:solidFill>
                <a:srgbClr val="F8F8F8"/>
              </a:solidFill>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2"/>
          <p:cNvSpPr txBox="1"/>
          <p:nvPr>
            <p:ph type="ctrTitle"/>
          </p:nvPr>
        </p:nvSpPr>
        <p:spPr>
          <a:xfrm>
            <a:off x="2477950" y="524075"/>
            <a:ext cx="4497900" cy="89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CONCLUSIONS</a:t>
            </a:r>
            <a:endParaRPr/>
          </a:p>
        </p:txBody>
      </p:sp>
      <p:pic>
        <p:nvPicPr>
          <p:cNvPr id="261" name="Google Shape;261;p32"/>
          <p:cNvPicPr preferRelativeResize="0"/>
          <p:nvPr/>
        </p:nvPicPr>
        <p:blipFill>
          <a:blip r:embed="rId3">
            <a:alphaModFix/>
          </a:blip>
          <a:stretch>
            <a:fillRect/>
          </a:stretch>
        </p:blipFill>
        <p:spPr>
          <a:xfrm>
            <a:off x="3154826" y="1951100"/>
            <a:ext cx="5641725" cy="20131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Motivation and Summary for Sentiment Analysis</a:t>
            </a:r>
            <a:endParaRPr/>
          </a:p>
        </p:txBody>
      </p:sp>
      <p:sp>
        <p:nvSpPr>
          <p:cNvPr id="148" name="Google Shape;148;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4325" lvl="0" marL="457200" rtl="0" algn="l">
              <a:spcBef>
                <a:spcPts val="0"/>
              </a:spcBef>
              <a:spcAft>
                <a:spcPts val="0"/>
              </a:spcAft>
              <a:buSzPts val="1350"/>
              <a:buChar char="●"/>
            </a:pPr>
            <a:r>
              <a:rPr lang="en" sz="1350"/>
              <a:t>We want to look at the contents of 10-K and 10-Q statements to determine if the sentiment contained in the text will predict a shift in the prices during the week after the statement is released.</a:t>
            </a:r>
            <a:endParaRPr sz="1350"/>
          </a:p>
          <a:p>
            <a:pPr indent="0" lvl="0" marL="457200" rtl="0" algn="l">
              <a:spcBef>
                <a:spcPts val="1200"/>
              </a:spcBef>
              <a:spcAft>
                <a:spcPts val="0"/>
              </a:spcAft>
              <a:buNone/>
            </a:pPr>
            <a:r>
              <a:t/>
            </a:r>
            <a:endParaRPr sz="1350"/>
          </a:p>
          <a:p>
            <a:pPr indent="-314325" lvl="0" marL="457200" rtl="0" algn="l">
              <a:spcBef>
                <a:spcPts val="1200"/>
              </a:spcBef>
              <a:spcAft>
                <a:spcPts val="0"/>
              </a:spcAft>
              <a:buSzPts val="1350"/>
              <a:buChar char="●"/>
            </a:pPr>
            <a:r>
              <a:rPr lang="en" sz="1350"/>
              <a:t>If we can show that the sentiment contained in in a 10-K statement affects the price in a fashion different from the normal price movement, we  may be able to take advantage of that in an algorithmic trading signal in the future.</a:t>
            </a:r>
            <a:endParaRPr sz="135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Sentiment Analysis Model Summary</a:t>
            </a:r>
            <a:endParaRPr/>
          </a:p>
        </p:txBody>
      </p:sp>
      <p:sp>
        <p:nvSpPr>
          <p:cNvPr id="154" name="Google Shape;154;p16"/>
          <p:cNvSpPr txBox="1"/>
          <p:nvPr>
            <p:ph idx="1" type="body"/>
          </p:nvPr>
        </p:nvSpPr>
        <p:spPr>
          <a:xfrm>
            <a:off x="1297500" y="97140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We used a RNN in order to generate the signals that originated from the 10-K and 10-Q statements submitted to the SEC</a:t>
            </a:r>
            <a:endParaRPr/>
          </a:p>
          <a:p>
            <a:pPr indent="-311150" lvl="0" marL="457200" rtl="0" algn="l">
              <a:spcBef>
                <a:spcPts val="0"/>
              </a:spcBef>
              <a:spcAft>
                <a:spcPts val="0"/>
              </a:spcAft>
              <a:buSzPts val="1300"/>
              <a:buChar char="●"/>
            </a:pPr>
            <a:r>
              <a:rPr lang="en"/>
              <a:t>We generated a fairly deep model based off of a research paper created by Sander Blomme in 2020</a:t>
            </a:r>
            <a:endParaRPr/>
          </a:p>
          <a:p>
            <a:pPr indent="-311150" lvl="0" marL="457200" rtl="0" algn="l">
              <a:spcBef>
                <a:spcPts val="0"/>
              </a:spcBef>
              <a:spcAft>
                <a:spcPts val="0"/>
              </a:spcAft>
              <a:buSzPts val="1300"/>
              <a:buChar char="●"/>
            </a:pPr>
            <a:r>
              <a:rPr lang="en"/>
              <a:t>This paper found that the structure of the model succeeded best when using an embedding layer to create the initial vectors, as well as a bidirectional GRU instead of LSTM in order to develop a more comprehensive understanding of text and faster </a:t>
            </a:r>
            <a:r>
              <a:rPr lang="en"/>
              <a:t>performance</a:t>
            </a:r>
            <a:r>
              <a:rPr lang="en"/>
              <a:t>.</a:t>
            </a:r>
            <a:endParaRPr/>
          </a:p>
          <a:p>
            <a:pPr indent="-311150" lvl="0" marL="457200" rtl="0" algn="l">
              <a:spcBef>
                <a:spcPts val="0"/>
              </a:spcBef>
              <a:spcAft>
                <a:spcPts val="0"/>
              </a:spcAft>
              <a:buSzPts val="1300"/>
              <a:buChar char="●"/>
            </a:pPr>
            <a:r>
              <a:rPr lang="en"/>
              <a:t>Several Batch Normalization and Dropout  layers were also included in order to increase performance and prevent overfitting</a:t>
            </a:r>
            <a:endParaRPr/>
          </a:p>
        </p:txBody>
      </p:sp>
      <p:pic>
        <p:nvPicPr>
          <p:cNvPr id="155" name="Google Shape;155;p16"/>
          <p:cNvPicPr preferRelativeResize="0"/>
          <p:nvPr/>
        </p:nvPicPr>
        <p:blipFill>
          <a:blip r:embed="rId3">
            <a:alphaModFix/>
          </a:blip>
          <a:stretch>
            <a:fillRect/>
          </a:stretch>
        </p:blipFill>
        <p:spPr>
          <a:xfrm>
            <a:off x="4738825" y="3112450"/>
            <a:ext cx="2943799" cy="19270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Data Cleanup</a:t>
            </a:r>
            <a:endParaRPr/>
          </a:p>
        </p:txBody>
      </p:sp>
      <p:sp>
        <p:nvSpPr>
          <p:cNvPr id="161" name="Google Shape;161;p17"/>
          <p:cNvSpPr txBox="1"/>
          <p:nvPr>
            <p:ph idx="1" type="body"/>
          </p:nvPr>
        </p:nvSpPr>
        <p:spPr>
          <a:xfrm>
            <a:off x="1297500" y="998200"/>
            <a:ext cx="7038900" cy="3480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SEC filings were retrieved from the EDGAR site over a period of multiple days</a:t>
            </a:r>
            <a:endParaRPr/>
          </a:p>
          <a:p>
            <a:pPr indent="-311150" lvl="0" marL="457200" rtl="0" algn="l">
              <a:spcBef>
                <a:spcPts val="0"/>
              </a:spcBef>
              <a:spcAft>
                <a:spcPts val="0"/>
              </a:spcAft>
              <a:buSzPts val="1300"/>
              <a:buChar char="●"/>
            </a:pPr>
            <a:r>
              <a:rPr lang="en"/>
              <a:t>SEC filings were cleaned using regular expressions and a technique noted by Jörg Hering in 2016</a:t>
            </a:r>
            <a:endParaRPr/>
          </a:p>
          <a:p>
            <a:pPr indent="-311150" lvl="0" marL="457200" rtl="0" algn="l">
              <a:spcBef>
                <a:spcPts val="0"/>
              </a:spcBef>
              <a:spcAft>
                <a:spcPts val="0"/>
              </a:spcAft>
              <a:buSzPts val="1300"/>
              <a:buChar char="●"/>
            </a:pPr>
            <a:r>
              <a:rPr lang="en"/>
              <a:t>From there, the text from sections 1, 1a, 7, and 7a were extracted as these contain the most relevant business text.  These sections deal with a description of the company’s business, any business risk factors, management’s discussion of financial condition, and discussions of Market Risk.</a:t>
            </a:r>
            <a:endParaRPr/>
          </a:p>
          <a:p>
            <a:pPr indent="-311150" lvl="0" marL="457200" rtl="0" algn="l">
              <a:spcBef>
                <a:spcPts val="0"/>
              </a:spcBef>
              <a:spcAft>
                <a:spcPts val="0"/>
              </a:spcAft>
              <a:buSzPts val="1300"/>
              <a:buChar char="●"/>
            </a:pPr>
            <a:r>
              <a:rPr lang="en"/>
              <a:t>The prices were retrieved for the period of 3 months before and 1 month after using the Yahoo Finance API</a:t>
            </a:r>
            <a:endParaRPr/>
          </a:p>
          <a:p>
            <a:pPr indent="-311150" lvl="0" marL="457200" rtl="0" algn="l">
              <a:spcBef>
                <a:spcPts val="0"/>
              </a:spcBef>
              <a:spcAft>
                <a:spcPts val="0"/>
              </a:spcAft>
              <a:buSzPts val="1300"/>
              <a:buChar char="●"/>
            </a:pPr>
            <a:r>
              <a:rPr lang="en"/>
              <a:t>Fetching and the cleanup of data was way more difficult and took much longer than expected</a:t>
            </a:r>
            <a:endParaRPr/>
          </a:p>
          <a:p>
            <a:pPr indent="-311150" lvl="0" marL="457200" rtl="0" algn="l">
              <a:spcBef>
                <a:spcPts val="0"/>
              </a:spcBef>
              <a:spcAft>
                <a:spcPts val="0"/>
              </a:spcAft>
              <a:buSzPts val="1300"/>
              <a:buChar char="●"/>
            </a:pPr>
            <a:r>
              <a:rPr lang="en"/>
              <a:t>Once the SEC filings were retrieved and cleaned, n-grams were created from the texts in order to provide context for the words in the documents</a:t>
            </a:r>
            <a:endParaRPr/>
          </a:p>
          <a:p>
            <a:pPr indent="-311150" lvl="0" marL="457200" rtl="0" algn="l">
              <a:spcBef>
                <a:spcPts val="0"/>
              </a:spcBef>
              <a:spcAft>
                <a:spcPts val="0"/>
              </a:spcAft>
              <a:buSzPts val="1300"/>
              <a:buChar char="●"/>
            </a:pPr>
            <a:r>
              <a:rPr lang="en"/>
              <a:t>The n-grams  were then tokenized in order to pass into the RNN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Model Training</a:t>
            </a:r>
            <a:endParaRPr/>
          </a:p>
        </p:txBody>
      </p:sp>
      <p:sp>
        <p:nvSpPr>
          <p:cNvPr id="167" name="Google Shape;167;p18"/>
          <p:cNvSpPr txBox="1"/>
          <p:nvPr>
            <p:ph idx="1" type="body"/>
          </p:nvPr>
        </p:nvSpPr>
        <p:spPr>
          <a:xfrm>
            <a:off x="1297500" y="963550"/>
            <a:ext cx="7038900" cy="3515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model was trained using the tokens from the SEC filings as well as the corresponding SEC data</a:t>
            </a:r>
            <a:endParaRPr/>
          </a:p>
          <a:p>
            <a:pPr indent="-311150" lvl="0" marL="457200" rtl="0" algn="l">
              <a:spcBef>
                <a:spcPts val="0"/>
              </a:spcBef>
              <a:spcAft>
                <a:spcPts val="0"/>
              </a:spcAft>
              <a:buSzPts val="1300"/>
              <a:buChar char="●"/>
            </a:pPr>
            <a:r>
              <a:rPr lang="en"/>
              <a:t>The RNN was designed to optimize for a regression was run to evaluate MSE and ran for 9 epochs</a:t>
            </a:r>
            <a:endParaRPr/>
          </a:p>
          <a:p>
            <a:pPr indent="-311150" lvl="0" marL="457200" rtl="0" algn="l">
              <a:spcBef>
                <a:spcPts val="0"/>
              </a:spcBef>
              <a:spcAft>
                <a:spcPts val="0"/>
              </a:spcAft>
              <a:buSzPts val="1300"/>
              <a:buChar char="●"/>
            </a:pPr>
            <a:r>
              <a:rPr lang="en"/>
              <a:t>Training took approximately 1 hour on a CoLab GPU. Cloud computing </a:t>
            </a:r>
            <a:r>
              <a:rPr lang="en"/>
              <a:t>needed</a:t>
            </a:r>
            <a:r>
              <a:rPr lang="en"/>
              <a:t> to be used and data size needed to be reduced as original average epoch time on a Mac was 8 hours.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68" name="Google Shape;168;p18"/>
          <p:cNvPicPr preferRelativeResize="0"/>
          <p:nvPr/>
        </p:nvPicPr>
        <p:blipFill>
          <a:blip r:embed="rId3">
            <a:alphaModFix/>
          </a:blip>
          <a:stretch>
            <a:fillRect/>
          </a:stretch>
        </p:blipFill>
        <p:spPr>
          <a:xfrm>
            <a:off x="574825" y="2850101"/>
            <a:ext cx="7927900" cy="1854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Model Evaluation and Discussion</a:t>
            </a:r>
            <a:endParaRPr/>
          </a:p>
        </p:txBody>
      </p:sp>
      <p:sp>
        <p:nvSpPr>
          <p:cNvPr id="174" name="Google Shape;174;p19"/>
          <p:cNvSpPr txBox="1"/>
          <p:nvPr>
            <p:ph idx="1" type="body"/>
          </p:nvPr>
        </p:nvSpPr>
        <p:spPr>
          <a:xfrm>
            <a:off x="956900" y="862200"/>
            <a:ext cx="4877700" cy="3365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We found a RMSE of .1557</a:t>
            </a:r>
            <a:endParaRPr/>
          </a:p>
          <a:p>
            <a:pPr indent="-311150" lvl="0" marL="457200" rtl="0" algn="l">
              <a:spcBef>
                <a:spcPts val="0"/>
              </a:spcBef>
              <a:spcAft>
                <a:spcPts val="0"/>
              </a:spcAft>
              <a:buSzPts val="1300"/>
              <a:buChar char="●"/>
            </a:pPr>
            <a:r>
              <a:rPr lang="en"/>
              <a:t>We also calculated a spearman correlation and this showed a 77% p-value that predicted score was influencing the actual price difference</a:t>
            </a:r>
            <a:endParaRPr/>
          </a:p>
          <a:p>
            <a:pPr indent="-311150" lvl="0" marL="457200" rtl="0" algn="l">
              <a:spcBef>
                <a:spcPts val="0"/>
              </a:spcBef>
              <a:spcAft>
                <a:spcPts val="0"/>
              </a:spcAft>
              <a:buSzPts val="1300"/>
              <a:buChar char="●"/>
            </a:pPr>
            <a:r>
              <a:rPr lang="en"/>
              <a:t>This is not sufficient because this value shows there is a high likelihood that the price change of a stock was influenced by things other than the sentiment contained in the 10-K or 10-Q release.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75" name="Google Shape;175;p19"/>
          <p:cNvPicPr preferRelativeResize="0"/>
          <p:nvPr/>
        </p:nvPicPr>
        <p:blipFill>
          <a:blip r:embed="rId3">
            <a:alphaModFix/>
          </a:blip>
          <a:stretch>
            <a:fillRect/>
          </a:stretch>
        </p:blipFill>
        <p:spPr>
          <a:xfrm>
            <a:off x="239200" y="2791025"/>
            <a:ext cx="6087175" cy="1820824"/>
          </a:xfrm>
          <a:prstGeom prst="rect">
            <a:avLst/>
          </a:prstGeom>
          <a:noFill/>
          <a:ln>
            <a:noFill/>
          </a:ln>
        </p:spPr>
      </p:pic>
      <p:pic>
        <p:nvPicPr>
          <p:cNvPr id="176" name="Google Shape;176;p19"/>
          <p:cNvPicPr preferRelativeResize="0"/>
          <p:nvPr/>
        </p:nvPicPr>
        <p:blipFill>
          <a:blip r:embed="rId4">
            <a:alphaModFix/>
          </a:blip>
          <a:stretch>
            <a:fillRect/>
          </a:stretch>
        </p:blipFill>
        <p:spPr>
          <a:xfrm>
            <a:off x="6390597" y="1056576"/>
            <a:ext cx="2371100" cy="2365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Postmortem</a:t>
            </a:r>
            <a:endParaRPr/>
          </a:p>
        </p:txBody>
      </p:sp>
      <p:sp>
        <p:nvSpPr>
          <p:cNvPr id="182" name="Google Shape;182;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Extreme difficulty retrieving and cleaning the data. The only reason we had enough time is because we started the project early.</a:t>
            </a:r>
            <a:endParaRPr/>
          </a:p>
          <a:p>
            <a:pPr indent="-311150" lvl="0" marL="457200" rtl="0" algn="l">
              <a:spcBef>
                <a:spcPts val="0"/>
              </a:spcBef>
              <a:spcAft>
                <a:spcPts val="0"/>
              </a:spcAft>
              <a:buSzPts val="1300"/>
              <a:buChar char="●"/>
            </a:pPr>
            <a:r>
              <a:rPr lang="en"/>
              <a:t>The text we </a:t>
            </a:r>
            <a:r>
              <a:rPr lang="en"/>
              <a:t>received from the SEC site was UNICODE encoded, and a lot of extra characters had to be dropped in order to better process the data</a:t>
            </a:r>
            <a:endParaRPr/>
          </a:p>
          <a:p>
            <a:pPr indent="-311150" lvl="0" marL="457200" rtl="0" algn="l">
              <a:spcBef>
                <a:spcPts val="0"/>
              </a:spcBef>
              <a:spcAft>
                <a:spcPts val="0"/>
              </a:spcAft>
              <a:buSzPts val="1300"/>
              <a:buChar char="●"/>
            </a:pPr>
            <a:r>
              <a:rPr lang="en"/>
              <a:t>The model took an extremely long amount of time to train, and it was very difficult to run multiple iterations.</a:t>
            </a:r>
            <a:endParaRPr/>
          </a:p>
          <a:p>
            <a:pPr indent="-311150" lvl="0" marL="457200" rtl="0" algn="l">
              <a:spcBef>
                <a:spcPts val="0"/>
              </a:spcBef>
              <a:spcAft>
                <a:spcPts val="0"/>
              </a:spcAft>
              <a:buSzPts val="1300"/>
              <a:buChar char="●"/>
            </a:pPr>
            <a:r>
              <a:rPr lang="en"/>
              <a:t>We made arbitrary decision to truncate length of sentences and how many words we could look back on in order to speed up training, and these could probably be optimized.</a:t>
            </a:r>
            <a:endParaRPr/>
          </a:p>
          <a:p>
            <a:pPr indent="-311150" lvl="0" marL="457200" rtl="0" algn="l">
              <a:spcBef>
                <a:spcPts val="0"/>
              </a:spcBef>
              <a:spcAft>
                <a:spcPts val="0"/>
              </a:spcAft>
              <a:buSzPts val="1300"/>
              <a:buChar char="●"/>
            </a:pPr>
            <a:r>
              <a:rPr lang="en"/>
              <a:t>We could also change the size of the embeddings and add more data in order to further optimize the model.</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1"/>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Motivation and Summary for Time Series Analysis</a:t>
            </a:r>
            <a:endParaRPr/>
          </a:p>
        </p:txBody>
      </p:sp>
      <p:sp>
        <p:nvSpPr>
          <p:cNvPr id="188" name="Google Shape;188;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4325" lvl="0" marL="457200" rtl="0" algn="l">
              <a:spcBef>
                <a:spcPts val="0"/>
              </a:spcBef>
              <a:spcAft>
                <a:spcPts val="0"/>
              </a:spcAft>
              <a:buSzPts val="1350"/>
              <a:buChar char="●"/>
            </a:pPr>
            <a:r>
              <a:rPr lang="en" sz="1350"/>
              <a:t>We want to look at the contents of 10-K and 10-Q statements to determine if the contents of the Income Statement, Balance Sheet and Statement of Cash Flows will predict a shift in the prices on the dates the statements are published.</a:t>
            </a:r>
            <a:endParaRPr sz="1350"/>
          </a:p>
          <a:p>
            <a:pPr indent="-314325" lvl="0" marL="457200" rtl="0" algn="l">
              <a:spcBef>
                <a:spcPts val="0"/>
              </a:spcBef>
              <a:spcAft>
                <a:spcPts val="0"/>
              </a:spcAft>
              <a:buSzPts val="1350"/>
              <a:buChar char="●"/>
            </a:pPr>
            <a:r>
              <a:rPr lang="en" sz="1350"/>
              <a:t>If we can show that the Key Performance Indicators (KPIs) contained in the Financial Statements affect the price in a fashion different from the normal price movement, we  may be able to take advantage of that in an algorithmic trading signal in the future.</a:t>
            </a:r>
            <a:endParaRPr sz="1350"/>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