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16"/>
  </p:notesMasterIdLst>
  <p:sldIdLst>
    <p:sldId id="260" r:id="rId2"/>
    <p:sldId id="261" r:id="rId3"/>
    <p:sldId id="272" r:id="rId4"/>
    <p:sldId id="264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03" autoAdjust="0"/>
    <p:restoredTop sz="86462" autoAdjust="0"/>
  </p:normalViewPr>
  <p:slideViewPr>
    <p:cSldViewPr>
      <p:cViewPr varScale="1">
        <p:scale>
          <a:sx n="68" d="100"/>
          <a:sy n="68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u="sng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u="sng"/>
            </a:lvl1pPr>
          </a:lstStyle>
          <a:p>
            <a:pPr>
              <a:defRPr/>
            </a:pPr>
            <a:fld id="{5EF31D7E-32BA-4344-BEAE-8C76DEF2174E}" type="datetimeFigureOut">
              <a:rPr lang="pt-BR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u="sng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u="sng"/>
            </a:lvl1pPr>
          </a:lstStyle>
          <a:p>
            <a:pPr>
              <a:defRPr/>
            </a:pPr>
            <a:fld id="{EE57A187-F860-48CE-8FE3-0F3100B7DE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7A187-F860-48CE-8FE3-0F3100B7DE3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07576-5CF5-4EBA-911D-A49D76888E39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B3F6-4D98-41A0-9A2E-CC3534BA61D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CC24FC-B58A-4679-A17B-155A99374DAD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D4D52-D241-4674-BA7D-DCB1AFF82DB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57F3C9-B8EE-4E82-A7F3-FE20372CE081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304E9-DD8B-4335-BD2A-EFEF4EC0F7A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612B7-A9B0-48AC-B238-F440567A9B1E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814DE-5FE8-4E23-9915-4A562DEE2C8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BF058-6CAD-4E88-9267-182EC4EDC6E2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A50B7-549E-46B1-A553-A5879B25CC7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304DB-1185-4B9A-AD36-8F00FB1F8670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CDAA1-8C9F-4DF4-AFE8-96636B40B5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714356"/>
            <a:ext cx="7772400" cy="9144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0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Editoração de vídeos</a:t>
            </a:r>
            <a:br>
              <a:rPr lang="pt-BR" sz="40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</a:br>
            <a:r>
              <a:rPr lang="pt-BR" sz="40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COM DETECÇÃO DE TRANSIçÕES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928802"/>
            <a:ext cx="7772400" cy="442753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sz="2800" b="1" dirty="0" smtClean="0"/>
              <a:t>Integrantes: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Thiago Mizutani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Fabrício Lopes de Souza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Maurício </a:t>
            </a:r>
            <a:r>
              <a:rPr lang="pt-BR" sz="2800" dirty="0" err="1" smtClean="0"/>
              <a:t>Keniti</a:t>
            </a:r>
            <a:r>
              <a:rPr lang="pt-BR" sz="2800" dirty="0" smtClean="0"/>
              <a:t> </a:t>
            </a:r>
            <a:r>
              <a:rPr lang="pt-BR" sz="2800" dirty="0" err="1" smtClean="0"/>
              <a:t>Hirota</a:t>
            </a:r>
            <a:endParaRPr lang="pt-BR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sz="2800" dirty="0" smtClean="0"/>
              <a:t>Ivan </a:t>
            </a:r>
            <a:r>
              <a:rPr lang="pt-BR" sz="2800" dirty="0" err="1" smtClean="0"/>
              <a:t>Shiguenori</a:t>
            </a:r>
            <a:r>
              <a:rPr lang="pt-BR" sz="2800" dirty="0" smtClean="0"/>
              <a:t> </a:t>
            </a:r>
            <a:r>
              <a:rPr lang="pt-BR" sz="2800" dirty="0" err="1" smtClean="0"/>
              <a:t>Machida</a:t>
            </a:r>
            <a:endParaRPr lang="pt-BR" sz="2800" dirty="0" smtClean="0"/>
          </a:p>
          <a:p>
            <a:pPr eaLnBrk="1" hangingPunct="1">
              <a:buFont typeface="Wingdings" pitchFamily="2" charset="2"/>
              <a:buNone/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sz="2800" b="1" dirty="0" smtClean="0"/>
              <a:t>Orientador: </a:t>
            </a:r>
            <a:r>
              <a:rPr lang="pt-BR" sz="2800" dirty="0" smtClean="0"/>
              <a:t>Paulo Sérgio Silva Rodrigues</a:t>
            </a:r>
          </a:p>
        </p:txBody>
      </p:sp>
      <p:pic>
        <p:nvPicPr>
          <p:cNvPr id="4097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857496"/>
            <a:ext cx="3133692" cy="23640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4578" name="Picture 2" descr="C:\Documents and Settings\Mizu\Meus documentos\FEI\TCC\Expocom\edita transiçã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857364"/>
            <a:ext cx="6643734" cy="3991432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6429388" y="2143116"/>
            <a:ext cx="2214578" cy="1214446"/>
          </a:xfrm>
          <a:prstGeom prst="borderCallout1">
            <a:avLst>
              <a:gd name="adj1" fmla="val 53863"/>
              <a:gd name="adj2" fmla="val -2489"/>
              <a:gd name="adj3" fmla="val 96501"/>
              <a:gd name="adj4" fmla="val -295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Visto que podem ocorrer falhas no sistema, há a possibilidade de alterar a posição ou até mesmo remover uma transição detectada pelo sistema.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</a:p>
        </p:txBody>
      </p:sp>
      <p:pic>
        <p:nvPicPr>
          <p:cNvPr id="7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5604" name="Picture 4" descr="C:\Documents and Settings\Mizu\Meus documentos\FEI\TCC\Expocom\edito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857364"/>
            <a:ext cx="6658876" cy="4000528"/>
          </a:xfrm>
          <a:prstGeom prst="rect">
            <a:avLst/>
          </a:prstGeom>
          <a:noFill/>
        </p:spPr>
      </p:pic>
      <p:sp>
        <p:nvSpPr>
          <p:cNvPr id="9" name="Texto Explicativo 1 8"/>
          <p:cNvSpPr/>
          <p:nvPr/>
        </p:nvSpPr>
        <p:spPr>
          <a:xfrm>
            <a:off x="2285984" y="3929066"/>
            <a:ext cx="1714512" cy="1071570"/>
          </a:xfrm>
          <a:prstGeom prst="borderCallout1">
            <a:avLst>
              <a:gd name="adj1" fmla="val 55509"/>
              <a:gd name="adj2" fmla="val 104077"/>
              <a:gd name="adj3" fmla="val 104623"/>
              <a:gd name="adj4" fmla="val 132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Os efeitos aplicados ficam somente na tomada entre as transições que a delimitam.</a:t>
            </a:r>
            <a:endParaRPr lang="pt-BR" sz="1200" dirty="0">
              <a:latin typeface="Verdana" pitchFamily="34" charset="0"/>
            </a:endParaRPr>
          </a:p>
        </p:txBody>
      </p:sp>
      <p:sp>
        <p:nvSpPr>
          <p:cNvPr id="10" name="Texto Explicativo 1 9"/>
          <p:cNvSpPr/>
          <p:nvPr/>
        </p:nvSpPr>
        <p:spPr>
          <a:xfrm>
            <a:off x="7358082" y="2928934"/>
            <a:ext cx="1357322" cy="428628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Lista de efeitos.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Documents and Settings\Mizu\Meus documentos\FEI\TCC\Expocom\renderiz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715172" cy="4034350"/>
          </a:xfrm>
          <a:prstGeom prst="rect">
            <a:avLst/>
          </a:prstGeom>
          <a:noFill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2910" y="357167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</a:p>
        </p:txBody>
      </p:sp>
      <p:pic>
        <p:nvPicPr>
          <p:cNvPr id="6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14290"/>
            <a:ext cx="1714512" cy="1293403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5715008" y="2357430"/>
            <a:ext cx="2286016" cy="1071570"/>
          </a:xfrm>
          <a:prstGeom prst="borderCallout1">
            <a:avLst>
              <a:gd name="adj1" fmla="val 47632"/>
              <a:gd name="adj2" fmla="val -3410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Após a detecção, edição, ou no momento em que se desejar, é possível fazer a </a:t>
            </a:r>
            <a:r>
              <a:rPr lang="pt-BR" sz="1200" dirty="0" err="1" smtClean="0">
                <a:latin typeface="Verdana" pitchFamily="34" charset="0"/>
              </a:rPr>
              <a:t>renderização</a:t>
            </a:r>
            <a:r>
              <a:rPr lang="pt-BR" sz="1200" dirty="0" smtClean="0">
                <a:latin typeface="Verdana" pitchFamily="34" charset="0"/>
              </a:rPr>
              <a:t> (criação) do vídeo.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resultados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14289"/>
            <a:ext cx="1714512" cy="1293403"/>
          </a:xfrm>
          <a:prstGeom prst="rect">
            <a:avLst/>
          </a:prstGeom>
          <a:noFill/>
        </p:spPr>
      </p:pic>
      <p:graphicFrame>
        <p:nvGraphicFramePr>
          <p:cNvPr id="6" name="Group 902"/>
          <p:cNvGraphicFramePr>
            <a:graphicFrameLocks noGrp="1"/>
          </p:cNvGraphicFramePr>
          <p:nvPr/>
        </p:nvGraphicFramePr>
        <p:xfrm>
          <a:off x="785786" y="1928803"/>
          <a:ext cx="7534301" cy="3830797"/>
        </p:xfrm>
        <a:graphic>
          <a:graphicData uri="http://schemas.openxmlformats.org/drawingml/2006/table">
            <a:tbl>
              <a:tblPr/>
              <a:tblGrid>
                <a:gridCol w="2836929"/>
                <a:gridCol w="1356504"/>
                <a:gridCol w="1414334"/>
                <a:gridCol w="1026053"/>
                <a:gridCol w="900481"/>
              </a:tblGrid>
              <a:tr h="314860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Vídeo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Batman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IronMan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Teste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137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Nº de 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Frames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3859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3580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385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7824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137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Nº de </a:t>
                      </a: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Cortes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137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Nº de </a:t>
                      </a:r>
                      <a:r>
                        <a:rPr kumimoji="0" lang="pt-B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Fades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137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Nº de </a:t>
                      </a:r>
                      <a:r>
                        <a:rPr kumimoji="0" lang="pt-B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Dissolves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212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Total de Transições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852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Total Detectadas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5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Falsos Positivos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5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Taxa de acerto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55,56%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49,61%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100%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53,14%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75"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Precisão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88,89%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62,14%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100%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71,43%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CONCLUSÃO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14289"/>
            <a:ext cx="1714512" cy="1293403"/>
          </a:xfrm>
          <a:prstGeom prst="rect">
            <a:avLst/>
          </a:prstGeom>
          <a:noFill/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5786" y="1776535"/>
            <a:ext cx="7529513" cy="422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dirty="0">
                <a:latin typeface="Corbel" pitchFamily="34" charset="0"/>
              </a:rPr>
              <a:t>Detecções :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dirty="0">
                <a:latin typeface="Corbel" pitchFamily="34" charset="0"/>
              </a:rPr>
              <a:t>1. Corte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pt-BR" dirty="0">
                <a:latin typeface="Corbel" pitchFamily="34" charset="0"/>
              </a:rPr>
              <a:t>	</a:t>
            </a:r>
            <a:r>
              <a:rPr lang="pt-BR" dirty="0" smtClean="0">
                <a:latin typeface="Corbel" pitchFamily="34" charset="0"/>
              </a:rPr>
              <a:t>- Precisão: 83,90%	- Acerto: 60,47%</a:t>
            </a:r>
            <a:endParaRPr lang="pt-BR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pt-BR" dirty="0">
                <a:latin typeface="Corbel" pitchFamily="34" charset="0"/>
              </a:rPr>
              <a:t>	- Vulnerável quando a transição se dá entre tomadas de luminosidade muito baixa.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dirty="0">
                <a:latin typeface="Corbel" pitchFamily="34" charset="0"/>
              </a:rPr>
              <a:t>2. Fade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pt-BR" dirty="0">
                <a:latin typeface="Corbel" pitchFamily="34" charset="0"/>
              </a:rPr>
              <a:t>	- </a:t>
            </a:r>
            <a:r>
              <a:rPr lang="pt-BR" dirty="0" smtClean="0">
                <a:latin typeface="Corbel" pitchFamily="34" charset="0"/>
              </a:rPr>
              <a:t>Precisão: 98,13%	- Acerto: 89,39%</a:t>
            </a:r>
            <a:endParaRPr lang="pt-BR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pt-BR" dirty="0">
                <a:latin typeface="Corbel" pitchFamily="34" charset="0"/>
              </a:rPr>
              <a:t>	- Falho quando a transição tem baixa duração.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dirty="0">
                <a:latin typeface="Corbel" pitchFamily="34" charset="0"/>
              </a:rPr>
              <a:t>3.  Dissolve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pt-BR" dirty="0">
                <a:latin typeface="Corbel" pitchFamily="34" charset="0"/>
              </a:rPr>
              <a:t>	- </a:t>
            </a:r>
            <a:r>
              <a:rPr lang="pt-BR" dirty="0" smtClean="0">
                <a:latin typeface="Corbel" pitchFamily="34" charset="0"/>
              </a:rPr>
              <a:t>Precisão: 66,60%	- Acerto: 41,66%</a:t>
            </a:r>
            <a:endParaRPr lang="pt-BR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pt-BR" dirty="0">
                <a:latin typeface="Corbel" pitchFamily="34" charset="0"/>
              </a:rPr>
              <a:t>	- Falho quando as tomadas apresentam movimentação de câmera (zoom) ou rápida movimentação dos objetos em cena.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5643576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pt-BR" sz="48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2857496"/>
            <a:ext cx="7772400" cy="2071698"/>
          </a:xfrm>
        </p:spPr>
        <p:txBody>
          <a:bodyPr/>
          <a:lstStyle/>
          <a:p>
            <a:pPr eaLnBrk="1" hangingPunct="1"/>
            <a:r>
              <a:rPr lang="pt-BR" sz="2800" dirty="0" smtClean="0"/>
              <a:t>Mercado necessita de ferramentas de edição de vídeo</a:t>
            </a:r>
          </a:p>
          <a:p>
            <a:pPr eaLnBrk="1" hangingPunct="1"/>
            <a:r>
              <a:rPr lang="pt-BR" sz="2800" dirty="0" smtClean="0"/>
              <a:t>Número de vídeos cresce exponencialmente</a:t>
            </a:r>
          </a:p>
          <a:p>
            <a:pPr eaLnBrk="1" hangingPunct="1"/>
            <a:r>
              <a:rPr lang="pt-BR" sz="2800" dirty="0" smtClean="0"/>
              <a:t>Mas o que é um vídeo?</a:t>
            </a:r>
          </a:p>
        </p:txBody>
      </p:sp>
      <p:pic>
        <p:nvPicPr>
          <p:cNvPr id="5124" name="Picture 5" descr="C:\Users\ken\Desktop\youtu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5072074"/>
            <a:ext cx="1563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6" descr="C:\Users\ken\Desktop\googlefu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143116"/>
            <a:ext cx="180181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C:\Users\ken\Desktop\terrat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928802"/>
            <a:ext cx="1266825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4357694"/>
            <a:ext cx="10001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00042"/>
            <a:ext cx="646851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42938" y="5357813"/>
            <a:ext cx="7772400" cy="1285875"/>
          </a:xfrm>
          <a:prstGeom prst="rect">
            <a:avLst/>
          </a:prstGeom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/>
            </a:pPr>
            <a:endParaRPr lang="pt-BR" sz="2800" dirty="0">
              <a:latin typeface="+mn-lt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42910" y="4500570"/>
            <a:ext cx="7772400" cy="1228725"/>
          </a:xfrm>
          <a:prstGeom prst="rect">
            <a:avLst/>
          </a:prstGeom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/>
            </a:pPr>
            <a:r>
              <a:rPr lang="pt-BR" sz="2400" dirty="0">
                <a:latin typeface="+mn-lt"/>
              </a:rPr>
              <a:t>Tomadas são </a:t>
            </a:r>
            <a:r>
              <a:rPr lang="pt-BR" sz="2400" dirty="0" smtClean="0">
                <a:latin typeface="+mn-lt"/>
              </a:rPr>
              <a:t>delimitadas por transições</a:t>
            </a:r>
            <a:endParaRPr lang="pt-BR" sz="2400" dirty="0">
              <a:latin typeface="+mn-lt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/>
            </a:pPr>
            <a:r>
              <a:rPr lang="pt-BR" sz="2400" dirty="0">
                <a:latin typeface="+mn-lt"/>
              </a:rPr>
              <a:t>Transições devem ser detectadas automaticamente</a:t>
            </a:r>
            <a:endParaRPr lang="pt-BR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071670" y="571480"/>
            <a:ext cx="77724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Diferentes padrões para cada tipo de transição</a:t>
            </a:r>
          </a:p>
          <a:p>
            <a:pPr eaLnBrk="1" hangingPunct="1">
              <a:buFont typeface="Wingdings" pitchFamily="2" charset="2"/>
              <a:buNone/>
            </a:pPr>
            <a:endParaRPr lang="pt-BR" dirty="0" smtClean="0"/>
          </a:p>
        </p:txBody>
      </p:sp>
      <p:grpSp>
        <p:nvGrpSpPr>
          <p:cNvPr id="8" name="Grupo 7"/>
          <p:cNvGrpSpPr/>
          <p:nvPr/>
        </p:nvGrpSpPr>
        <p:grpSpPr>
          <a:xfrm>
            <a:off x="785786" y="1928802"/>
            <a:ext cx="7772400" cy="3638568"/>
            <a:chOff x="990600" y="1857364"/>
            <a:chExt cx="7772400" cy="3638568"/>
          </a:xfrm>
        </p:grpSpPr>
        <p:sp>
          <p:nvSpPr>
            <p:cNvPr id="1029" name="Espaço Reservado para Conteúdo 2"/>
            <p:cNvSpPr>
              <a:spLocks/>
            </p:cNvSpPr>
            <p:nvPr/>
          </p:nvSpPr>
          <p:spPr bwMode="auto">
            <a:xfrm>
              <a:off x="990600" y="1857364"/>
              <a:ext cx="7772400" cy="733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r>
                <a:rPr lang="pt-BR" sz="2000" dirty="0" smtClean="0">
                  <a:latin typeface="Corbel" pitchFamily="34" charset="0"/>
                </a:rPr>
                <a:t>Cortes</a:t>
              </a: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r>
                <a:rPr lang="pt-BR" sz="2000" dirty="0" smtClean="0">
                  <a:latin typeface="Corbel" pitchFamily="34" charset="0"/>
                </a:rPr>
                <a:t>Fades  </a:t>
              </a:r>
              <a:r>
                <a:rPr lang="pt-BR" sz="2000" dirty="0">
                  <a:latin typeface="Corbel" pitchFamily="34" charset="0"/>
                </a:rPr>
                <a:t>(</a:t>
              </a:r>
              <a:r>
                <a:rPr lang="pt-BR" sz="2000" i="1" dirty="0" err="1">
                  <a:latin typeface="Corbel" pitchFamily="34" charset="0"/>
                </a:rPr>
                <a:t>Fade-In</a:t>
              </a:r>
              <a:r>
                <a:rPr lang="pt-BR" sz="2000" dirty="0">
                  <a:latin typeface="Corbel" pitchFamily="34" charset="0"/>
                </a:rPr>
                <a:t> e </a:t>
              </a:r>
              <a:r>
                <a:rPr lang="pt-BR" sz="2000" i="1" dirty="0" err="1">
                  <a:latin typeface="Corbel" pitchFamily="34" charset="0"/>
                </a:rPr>
                <a:t>Fade-Out</a:t>
              </a:r>
              <a:r>
                <a:rPr lang="pt-BR" sz="2000" dirty="0">
                  <a:latin typeface="Corbel" pitchFamily="34" charset="0"/>
                </a:rPr>
                <a:t>)</a:t>
              </a: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r>
                <a:rPr lang="pt-BR" sz="2000" i="1" dirty="0" smtClean="0">
                  <a:latin typeface="Corbel" pitchFamily="34" charset="0"/>
                </a:rPr>
                <a:t>Dissolve</a:t>
              </a:r>
              <a:endParaRPr lang="pt-BR" sz="2000" i="1" dirty="0">
                <a:latin typeface="Corbel" pitchFamily="34" charset="0"/>
              </a:endParaRPr>
            </a:p>
          </p:txBody>
        </p:sp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1071538" y="4643446"/>
            <a:ext cx="7315200" cy="852486"/>
          </p:xfrm>
          <a:graphic>
            <a:graphicData uri="http://schemas.openxmlformats.org/presentationml/2006/ole">
              <p:oleObj spid="_x0000_s1026" name="Photo Editor Photo" r:id="rId3" imgW="5877745" imgH="733333" progId="">
                <p:embed/>
              </p:oleObj>
            </a:graphicData>
          </a:graphic>
        </p:graphicFrame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1071538" y="3429000"/>
            <a:ext cx="7315200" cy="857256"/>
          </p:xfrm>
          <a:graphic>
            <a:graphicData uri="http://schemas.openxmlformats.org/presentationml/2006/ole">
              <p:oleObj spid="_x0000_s1027" name="Photo Editor Photo" r:id="rId4" imgW="5838095" imgH="733333" progId="">
                <p:embed/>
              </p:oleObj>
            </a:graphicData>
          </a:graphic>
        </p:graphicFrame>
        <p:graphicFrame>
          <p:nvGraphicFramePr>
            <p:cNvPr id="1028" name="Object 7"/>
            <p:cNvGraphicFramePr>
              <a:graphicFrameLocks noChangeAspect="1"/>
            </p:cNvGraphicFramePr>
            <p:nvPr/>
          </p:nvGraphicFramePr>
          <p:xfrm>
            <a:off x="1071538" y="2214554"/>
            <a:ext cx="7286652" cy="809620"/>
          </p:xfrm>
          <a:graphic>
            <a:graphicData uri="http://schemas.openxmlformats.org/presentationml/2006/ole">
              <p:oleObj spid="_x0000_s1028" name="Photo Editor Photo" r:id="rId5" imgW="5877745" imgH="733333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2053" name="Espaço Reservado para Conteúdo 2"/>
          <p:cNvSpPr>
            <a:spLocks/>
          </p:cNvSpPr>
          <p:nvPr/>
        </p:nvSpPr>
        <p:spPr bwMode="auto">
          <a:xfrm>
            <a:off x="857224" y="1857364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400" dirty="0">
                <a:latin typeface="Corbel" pitchFamily="34" charset="0"/>
              </a:rPr>
              <a:t>Desenvolver uma ferramenta capaz de automatizar o processo de detecção de transições de um vídeo, facilitando a aplicação de efeitos no mesmo.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dirty="0">
              <a:latin typeface="Corbel" pitchFamily="34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214282" y="3071810"/>
            <a:ext cx="8715375" cy="2879725"/>
            <a:chOff x="252413" y="2965451"/>
            <a:chExt cx="8715375" cy="2879725"/>
          </a:xfrm>
        </p:grpSpPr>
        <p:pic>
          <p:nvPicPr>
            <p:cNvPr id="2051" name="Picture 634" descr="C:\Documents and Settings\Thiago Mizutani\Meus documentos\FEI\TCC\TCC Master\LATEX\imagens\fadeou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3822" y="3643314"/>
              <a:ext cx="428625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4643438" y="3643314"/>
            <a:ext cx="4286250" cy="714375"/>
          </p:xfrm>
          <a:graphic>
            <a:graphicData uri="http://schemas.openxmlformats.org/presentationml/2006/ole">
              <p:oleObj spid="_x0000_s2050" name="Photo Editor Photo" r:id="rId5" imgW="5877745" imgH="733333" progId="">
                <p:embed/>
              </p:oleObj>
            </a:graphicData>
          </a:graphic>
        </p:graphicFrame>
        <p:pic>
          <p:nvPicPr>
            <p:cNvPr id="2054" name="Picture 635" descr="C:\Documents and Settings\Thiago Mizutani\Meus documentos\FEI\TCC\TCC Master\LATEX\imagens\dissolve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2413" y="5092701"/>
              <a:ext cx="4357688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636" descr="C:\Documents and Settings\Thiago Mizutani\Meus documentos\FEI\TCC\TCC Master\LATEX\imagens\fadein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10101" y="5099051"/>
              <a:ext cx="4357687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56" name="Grupo 274"/>
            <p:cNvGrpSpPr>
              <a:grpSpLocks/>
            </p:cNvGrpSpPr>
            <p:nvPr/>
          </p:nvGrpSpPr>
          <p:grpSpPr bwMode="auto">
            <a:xfrm>
              <a:off x="4021138" y="4445001"/>
              <a:ext cx="1327150" cy="1400175"/>
              <a:chOff x="7143768" y="5357826"/>
              <a:chExt cx="1326849" cy="1400182"/>
            </a:xfrm>
          </p:grpSpPr>
          <p:sp>
            <p:nvSpPr>
              <p:cNvPr id="2069" name="Rectangle 628"/>
              <p:cNvSpPr>
                <a:spLocks noChangeArrowheads="1"/>
              </p:cNvSpPr>
              <p:nvPr/>
            </p:nvSpPr>
            <p:spPr bwMode="auto">
              <a:xfrm>
                <a:off x="8424898" y="5900752"/>
                <a:ext cx="45719" cy="857256"/>
              </a:xfrm>
              <a:prstGeom prst="rect">
                <a:avLst/>
              </a:prstGeom>
              <a:solidFill>
                <a:srgbClr val="0000FF">
                  <a:alpha val="50195"/>
                </a:srgbClr>
              </a:solidFill>
              <a:ln w="31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 Box 630"/>
              <p:cNvSpPr txBox="1">
                <a:spLocks noChangeArrowheads="1"/>
              </p:cNvSpPr>
              <p:nvPr/>
            </p:nvSpPr>
            <p:spPr bwMode="auto">
              <a:xfrm>
                <a:off x="7143768" y="5357826"/>
                <a:ext cx="1218923" cy="26193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pt-BR" sz="1100" i="1" dirty="0" err="1">
                    <a:solidFill>
                      <a:schemeClr val="tx1"/>
                    </a:solidFill>
                  </a:rPr>
                  <a:t>Fade-In</a:t>
                </a:r>
                <a:endParaRPr lang="pt-BR" sz="11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4" name="Conector reto 263"/>
              <p:cNvCxnSpPr>
                <a:stCxn id="2069" idx="0"/>
                <a:endCxn id="142" idx="3"/>
              </p:cNvCxnSpPr>
              <p:nvPr/>
            </p:nvCxnSpPr>
            <p:spPr>
              <a:xfrm rot="16200000" flipV="1">
                <a:off x="8199169" y="5651524"/>
                <a:ext cx="412752" cy="85706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7" name="Grupo 277"/>
            <p:cNvGrpSpPr>
              <a:grpSpLocks/>
            </p:cNvGrpSpPr>
            <p:nvPr/>
          </p:nvGrpSpPr>
          <p:grpSpPr bwMode="auto">
            <a:xfrm>
              <a:off x="2395538" y="4437064"/>
              <a:ext cx="1290638" cy="1400175"/>
              <a:chOff x="2571736" y="5357826"/>
              <a:chExt cx="1290638" cy="1400182"/>
            </a:xfrm>
          </p:grpSpPr>
          <p:sp>
            <p:nvSpPr>
              <p:cNvPr id="138" name="Text Box 630"/>
              <p:cNvSpPr txBox="1">
                <a:spLocks noChangeArrowheads="1"/>
              </p:cNvSpPr>
              <p:nvPr/>
            </p:nvSpPr>
            <p:spPr bwMode="auto">
              <a:xfrm>
                <a:off x="2643174" y="5357826"/>
                <a:ext cx="1219200" cy="2619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pt-BR" sz="1100" dirty="0">
                    <a:solidFill>
                      <a:schemeClr val="tx1"/>
                    </a:solidFill>
                  </a:rPr>
                  <a:t>Dissolve</a:t>
                </a:r>
              </a:p>
            </p:txBody>
          </p:sp>
          <p:sp>
            <p:nvSpPr>
              <p:cNvPr id="2067" name="Rectangle 628"/>
              <p:cNvSpPr>
                <a:spLocks noChangeArrowheads="1"/>
              </p:cNvSpPr>
              <p:nvPr/>
            </p:nvSpPr>
            <p:spPr bwMode="auto">
              <a:xfrm>
                <a:off x="2571736" y="5900752"/>
                <a:ext cx="45719" cy="857256"/>
              </a:xfrm>
              <a:prstGeom prst="rect">
                <a:avLst/>
              </a:prstGeom>
              <a:solidFill>
                <a:srgbClr val="0000FF">
                  <a:alpha val="50195"/>
                </a:srgbClr>
              </a:solidFill>
              <a:ln w="31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Conector reto 266"/>
              <p:cNvCxnSpPr>
                <a:stCxn id="2067" idx="0"/>
                <a:endCxn id="138" idx="1"/>
              </p:cNvCxnSpPr>
              <p:nvPr/>
            </p:nvCxnSpPr>
            <p:spPr>
              <a:xfrm rot="5400000" flipH="1" flipV="1">
                <a:off x="2412192" y="5669771"/>
                <a:ext cx="412752" cy="49213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8" name="Grupo 276"/>
            <p:cNvGrpSpPr>
              <a:grpSpLocks/>
            </p:cNvGrpSpPr>
            <p:nvPr/>
          </p:nvGrpSpPr>
          <p:grpSpPr bwMode="auto">
            <a:xfrm>
              <a:off x="6753226" y="2965451"/>
              <a:ext cx="1362121" cy="1400175"/>
              <a:chOff x="6929454" y="3886206"/>
              <a:chExt cx="1362122" cy="1400182"/>
            </a:xfrm>
          </p:grpSpPr>
          <p:cxnSp>
            <p:nvCxnSpPr>
              <p:cNvPr id="269" name="Conector reto 268"/>
              <p:cNvCxnSpPr>
                <a:stCxn id="2064" idx="0"/>
                <a:endCxn id="11894" idx="1"/>
              </p:cNvCxnSpPr>
              <p:nvPr/>
            </p:nvCxnSpPr>
            <p:spPr>
              <a:xfrm rot="5400000" flipH="1" flipV="1">
                <a:off x="6806366" y="4163124"/>
                <a:ext cx="411956" cy="120061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94" name="Text Box 630"/>
              <p:cNvSpPr txBox="1">
                <a:spLocks noChangeArrowheads="1"/>
              </p:cNvSpPr>
              <p:nvPr/>
            </p:nvSpPr>
            <p:spPr bwMode="auto">
              <a:xfrm>
                <a:off x="7072375" y="3886206"/>
                <a:ext cx="1219201" cy="26193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pt-BR" sz="1100" dirty="0">
                    <a:solidFill>
                      <a:schemeClr val="tx1"/>
                    </a:solidFill>
                  </a:rPr>
                  <a:t>Corte</a:t>
                </a:r>
              </a:p>
            </p:txBody>
          </p:sp>
          <p:sp>
            <p:nvSpPr>
              <p:cNvPr id="2064" name="Rectangle 628"/>
              <p:cNvSpPr>
                <a:spLocks noChangeArrowheads="1"/>
              </p:cNvSpPr>
              <p:nvPr/>
            </p:nvSpPr>
            <p:spPr bwMode="auto">
              <a:xfrm>
                <a:off x="6929454" y="4429132"/>
                <a:ext cx="45719" cy="857256"/>
              </a:xfrm>
              <a:prstGeom prst="rect">
                <a:avLst/>
              </a:prstGeom>
              <a:solidFill>
                <a:srgbClr val="0000FF">
                  <a:alpha val="50195"/>
                </a:srgbClr>
              </a:solidFill>
              <a:ln w="31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59" name="Grupo 275"/>
            <p:cNvGrpSpPr>
              <a:grpSpLocks/>
            </p:cNvGrpSpPr>
            <p:nvPr/>
          </p:nvGrpSpPr>
          <p:grpSpPr bwMode="auto">
            <a:xfrm>
              <a:off x="4610101" y="2965451"/>
              <a:ext cx="1290637" cy="1400175"/>
              <a:chOff x="4786314" y="3886146"/>
              <a:chExt cx="1290638" cy="1400242"/>
            </a:xfrm>
          </p:grpSpPr>
          <p:cxnSp>
            <p:nvCxnSpPr>
              <p:cNvPr id="271" name="Conector reto 270"/>
              <p:cNvCxnSpPr>
                <a:stCxn id="2062" idx="0"/>
                <a:endCxn id="128" idx="1"/>
              </p:cNvCxnSpPr>
              <p:nvPr/>
            </p:nvCxnSpPr>
            <p:spPr>
              <a:xfrm rot="5400000" flipH="1" flipV="1">
                <a:off x="4626760" y="4198106"/>
                <a:ext cx="412770" cy="49212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 Box 630"/>
              <p:cNvSpPr txBox="1">
                <a:spLocks noChangeArrowheads="1"/>
              </p:cNvSpPr>
              <p:nvPr/>
            </p:nvSpPr>
            <p:spPr bwMode="auto">
              <a:xfrm>
                <a:off x="4857751" y="3886146"/>
                <a:ext cx="1219201" cy="26195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pt-BR" sz="1100" i="1" dirty="0" err="1">
                    <a:solidFill>
                      <a:schemeClr val="tx1"/>
                    </a:solidFill>
                  </a:rPr>
                  <a:t>Fade-Out</a:t>
                </a:r>
                <a:endParaRPr lang="pt-BR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2" name="Rectangle 628"/>
              <p:cNvSpPr>
                <a:spLocks noChangeArrowheads="1"/>
              </p:cNvSpPr>
              <p:nvPr/>
            </p:nvSpPr>
            <p:spPr bwMode="auto">
              <a:xfrm>
                <a:off x="4786314" y="4429132"/>
                <a:ext cx="45719" cy="857256"/>
              </a:xfrm>
              <a:prstGeom prst="rect">
                <a:avLst/>
              </a:prstGeom>
              <a:solidFill>
                <a:srgbClr val="0000FF">
                  <a:alpha val="50195"/>
                </a:srgbClr>
              </a:solidFill>
              <a:ln w="31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6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Documents and Settings\Mizu\Meus documentos\FEI\TCC\Expocom\Sem-título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5302" y="3753516"/>
            <a:ext cx="4286280" cy="704850"/>
          </a:xfrm>
          <a:prstGeom prst="rect">
            <a:avLst/>
          </a:prstGeom>
          <a:noFill/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sp>
        <p:nvSpPr>
          <p:cNvPr id="6" name="Espaço Reservado para Conteúdo 2"/>
          <p:cNvSpPr>
            <a:spLocks/>
          </p:cNvSpPr>
          <p:nvPr/>
        </p:nvSpPr>
        <p:spPr bwMode="auto">
          <a:xfrm>
            <a:off x="857224" y="1857364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400" dirty="0" smtClean="0">
                <a:latin typeface="Corbel" pitchFamily="34" charset="0"/>
              </a:rPr>
              <a:t>Com as transições detectadas, um efeito pode ser aplicado a uma ou mais tomadas específicas.</a:t>
            </a:r>
            <a:endParaRPr lang="pt-BR" sz="2400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dirty="0">
              <a:latin typeface="Corbel" pitchFamily="34" charset="0"/>
            </a:endParaRPr>
          </a:p>
        </p:txBody>
      </p:sp>
      <p:pic>
        <p:nvPicPr>
          <p:cNvPr id="8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691" y="3749673"/>
            <a:ext cx="4286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199060"/>
            <a:ext cx="4357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1970" y="5205410"/>
            <a:ext cx="43576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628"/>
          <p:cNvSpPr>
            <a:spLocks noChangeArrowheads="1"/>
          </p:cNvSpPr>
          <p:nvPr/>
        </p:nvSpPr>
        <p:spPr bwMode="auto">
          <a:xfrm>
            <a:off x="5264358" y="5094283"/>
            <a:ext cx="45729" cy="857252"/>
          </a:xfrm>
          <a:prstGeom prst="rect">
            <a:avLst/>
          </a:prstGeom>
          <a:solidFill>
            <a:srgbClr val="0000FF">
              <a:alpha val="50195"/>
            </a:srgbClr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Rectangle 628"/>
          <p:cNvSpPr>
            <a:spLocks noChangeArrowheads="1"/>
          </p:cNvSpPr>
          <p:nvPr/>
        </p:nvSpPr>
        <p:spPr bwMode="auto">
          <a:xfrm>
            <a:off x="2357407" y="5086354"/>
            <a:ext cx="45719" cy="857253"/>
          </a:xfrm>
          <a:prstGeom prst="rect">
            <a:avLst/>
          </a:prstGeom>
          <a:solidFill>
            <a:srgbClr val="0000FF">
              <a:alpha val="50195"/>
            </a:srgbClr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" name="Rectangle 628"/>
          <p:cNvSpPr>
            <a:spLocks noChangeArrowheads="1"/>
          </p:cNvSpPr>
          <p:nvPr/>
        </p:nvSpPr>
        <p:spPr bwMode="auto">
          <a:xfrm>
            <a:off x="6715100" y="3614730"/>
            <a:ext cx="45719" cy="857251"/>
          </a:xfrm>
          <a:prstGeom prst="rect">
            <a:avLst/>
          </a:prstGeom>
          <a:solidFill>
            <a:srgbClr val="0000FF">
              <a:alpha val="50195"/>
            </a:srgbClr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" name="Rectangle 628"/>
          <p:cNvSpPr>
            <a:spLocks noChangeArrowheads="1"/>
          </p:cNvSpPr>
          <p:nvPr/>
        </p:nvSpPr>
        <p:spPr bwMode="auto">
          <a:xfrm>
            <a:off x="4571974" y="3614770"/>
            <a:ext cx="45719" cy="857215"/>
          </a:xfrm>
          <a:prstGeom prst="rect">
            <a:avLst/>
          </a:prstGeom>
          <a:solidFill>
            <a:srgbClr val="0000FF">
              <a:alpha val="50195"/>
            </a:srgbClr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" name="Seta para baixo 28"/>
          <p:cNvSpPr/>
          <p:nvPr/>
        </p:nvSpPr>
        <p:spPr>
          <a:xfrm>
            <a:off x="5572132" y="3500438"/>
            <a:ext cx="285752" cy="28575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357686" y="3000372"/>
            <a:ext cx="2786082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latin typeface="Verdana" pitchFamily="34" charset="0"/>
              </a:rPr>
              <a:t>Efeito aplicado somente na tomada entre as transições 1 e 2.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1506" name="Picture 2" descr="C:\Documents and Settings\Mizu\Meus documentos\FEI\TCC\Expocom\abriu_vide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857364"/>
            <a:ext cx="6705720" cy="4028671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5572132" y="2428868"/>
            <a:ext cx="2286016" cy="571504"/>
          </a:xfrm>
          <a:prstGeom prst="borderCallout1">
            <a:avLst>
              <a:gd name="adj1" fmla="val 47137"/>
              <a:gd name="adj2" fmla="val -2527"/>
              <a:gd name="adj3" fmla="val 192500"/>
              <a:gd name="adj4" fmla="val -325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Tem-se a opção de detectar as transições logo no carregamento do vídeo.</a:t>
            </a:r>
            <a:endParaRPr lang="pt-BR" sz="1200" dirty="0">
              <a:latin typeface="Verdana" pitchFamily="34" charset="0"/>
            </a:endParaRPr>
          </a:p>
        </p:txBody>
      </p:sp>
      <p:sp>
        <p:nvSpPr>
          <p:cNvPr id="8" name="Texto Explicativo 1 7"/>
          <p:cNvSpPr/>
          <p:nvPr/>
        </p:nvSpPr>
        <p:spPr>
          <a:xfrm>
            <a:off x="1285852" y="4429132"/>
            <a:ext cx="2428892" cy="571504"/>
          </a:xfrm>
          <a:prstGeom prst="borderCallout1">
            <a:avLst>
              <a:gd name="adj1" fmla="val 42149"/>
              <a:gd name="adj2" fmla="val 104741"/>
              <a:gd name="adj3" fmla="val 130391"/>
              <a:gd name="adj4" fmla="val 1381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Assim que o vídeo é carregado no sistema, é montada a sua </a:t>
            </a:r>
            <a:r>
              <a:rPr lang="pt-BR" sz="1200" i="1" dirty="0" err="1" smtClean="0">
                <a:latin typeface="Verdana" pitchFamily="34" charset="0"/>
              </a:rPr>
              <a:t>timeline</a:t>
            </a:r>
            <a:r>
              <a:rPr lang="pt-BR" sz="1200" dirty="0" smtClean="0">
                <a:latin typeface="Verdana" pitchFamily="34" charset="0"/>
              </a:rPr>
              <a:t>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2530" name="Picture 2" descr="C:\Documents and Settings\Mizu\Meus documentos\FEI\TCC\Expocom\detectand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854220"/>
            <a:ext cx="6672788" cy="4003672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5429256" y="2214554"/>
            <a:ext cx="2357454" cy="928694"/>
          </a:xfrm>
          <a:prstGeom prst="borderCallout1">
            <a:avLst>
              <a:gd name="adj1" fmla="val 47531"/>
              <a:gd name="adj2" fmla="val -3559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Durante o processo de detecção é mostrada uma janela indicando o progresso e qual a etapa do processo.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3554" name="Picture 2" descr="C:\Documents and Settings\Mizu\Meus documentos\FEI\TCC\Expocom\detectad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843523"/>
            <a:ext cx="6657406" cy="3999644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5072066" y="4000504"/>
            <a:ext cx="2500330" cy="1000132"/>
          </a:xfrm>
          <a:prstGeom prst="borderCallout1">
            <a:avLst>
              <a:gd name="adj1" fmla="val 50974"/>
              <a:gd name="adj2" fmla="val -4395"/>
              <a:gd name="adj3" fmla="val 106874"/>
              <a:gd name="adj4" fmla="val -293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Nota-se que a </a:t>
            </a:r>
            <a:r>
              <a:rPr lang="pt-BR" sz="1200" i="1" dirty="0" err="1" smtClean="0">
                <a:latin typeface="Verdana" pitchFamily="34" charset="0"/>
              </a:rPr>
              <a:t>timeline</a:t>
            </a:r>
            <a:r>
              <a:rPr lang="pt-BR" sz="1200" dirty="0" smtClean="0">
                <a:latin typeface="Verdana" pitchFamily="34" charset="0"/>
              </a:rPr>
              <a:t> passa a ser marcada por diversos traços coloridos. Onde cada cor representa um tipo de transição diferente.</a:t>
            </a:r>
            <a:endParaRPr lang="pt-BR" sz="1200" dirty="0">
              <a:latin typeface="Verdana" pitchFamily="34" charset="0"/>
            </a:endParaRPr>
          </a:p>
        </p:txBody>
      </p:sp>
      <p:sp>
        <p:nvSpPr>
          <p:cNvPr id="9" name="Texto Explicativo 1 8"/>
          <p:cNvSpPr/>
          <p:nvPr/>
        </p:nvSpPr>
        <p:spPr>
          <a:xfrm>
            <a:off x="3214678" y="1714488"/>
            <a:ext cx="2071702" cy="857256"/>
          </a:xfrm>
          <a:prstGeom prst="borderCallout1">
            <a:avLst>
              <a:gd name="adj1" fmla="val 45006"/>
              <a:gd name="adj2" fmla="val -3580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Terminado o processo de detecção estarão listadas as transições encontradas.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</TotalTime>
  <Words>369</Words>
  <Application>Microsoft Office PowerPoint</Application>
  <PresentationFormat>Apresentação na tela 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Tema do Office</vt:lpstr>
      <vt:lpstr>Photo Editor Photo</vt:lpstr>
      <vt:lpstr>Editoração de vídeos COM DETECÇÃO DE TRANSIçÕES</vt:lpstr>
      <vt:lpstr>INTRODUÇÃO</vt:lpstr>
      <vt:lpstr>Slide 3</vt:lpstr>
      <vt:lpstr>Slide 4</vt:lpstr>
      <vt:lpstr>Objetivo</vt:lpstr>
      <vt:lpstr>Objetivo</vt:lpstr>
      <vt:lpstr>O sistema</vt:lpstr>
      <vt:lpstr>O sistema</vt:lpstr>
      <vt:lpstr>O sistema</vt:lpstr>
      <vt:lpstr>O sistema</vt:lpstr>
      <vt:lpstr>O sistema</vt:lpstr>
      <vt:lpstr>O sistema</vt:lpstr>
      <vt:lpstr>resultados</vt:lpstr>
      <vt:lpstr>CONCLUSÃO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187</cp:revision>
  <dcterms:created xsi:type="dcterms:W3CDTF">2008-02-29T02:27:49Z</dcterms:created>
  <dcterms:modified xsi:type="dcterms:W3CDTF">2008-12-16T13:50:01Z</dcterms:modified>
</cp:coreProperties>
</file>