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601200" cy="12801600" type="A3"/>
  <p:notesSz cx="6735763" cy="98694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29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8E733-498F-4030-9F57-2CA234CA9246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4188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4763" y="9374188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3E8DE-219B-41FE-AABE-CCDA35B787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80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07CE8-5A31-4924-BAC4-B855A213E43A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19313" y="1233488"/>
            <a:ext cx="249713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100" y="4749800"/>
            <a:ext cx="5389563" cy="3886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4188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4763" y="9374188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B91BD-3D9C-4940-877B-728D1F08B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750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119313" y="1233488"/>
            <a:ext cx="2497137" cy="33305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B91BD-3D9C-4940-877B-728D1F08B65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69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0C3-61E1-46A8-9825-0DA89D358DA7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15E-23D2-4782-AD6E-7E22E2B25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08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0C3-61E1-46A8-9825-0DA89D358DA7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15E-23D2-4782-AD6E-7E22E2B25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11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0C3-61E1-46A8-9825-0DA89D358DA7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15E-23D2-4782-AD6E-7E22E2B25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46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0C3-61E1-46A8-9825-0DA89D358DA7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15E-23D2-4782-AD6E-7E22E2B25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59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0C3-61E1-46A8-9825-0DA89D358DA7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15E-23D2-4782-AD6E-7E22E2B25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25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0C3-61E1-46A8-9825-0DA89D358DA7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15E-23D2-4782-AD6E-7E22E2B25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63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0C3-61E1-46A8-9825-0DA89D358DA7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15E-23D2-4782-AD6E-7E22E2B25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32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0C3-61E1-46A8-9825-0DA89D358DA7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15E-23D2-4782-AD6E-7E22E2B25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00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0C3-61E1-46A8-9825-0DA89D358DA7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15E-23D2-4782-AD6E-7E22E2B25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967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0C3-61E1-46A8-9825-0DA89D358DA7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15E-23D2-4782-AD6E-7E22E2B25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18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0C3-61E1-46A8-9825-0DA89D358DA7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15E-23D2-4782-AD6E-7E22E2B25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67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D90C3-61E1-46A8-9825-0DA89D358DA7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7115E-23D2-4782-AD6E-7E22E2B25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6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kumimoji="1"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5" Type="http://schemas.microsoft.com/office/2007/relationships/hdphoto" Target="../media/hdphoto3.wdp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図 3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776" y="794967"/>
            <a:ext cx="2767824" cy="285317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72" y="555132"/>
            <a:ext cx="3975646" cy="5735696"/>
          </a:xfrm>
          <a:prstGeom prst="rect">
            <a:avLst/>
          </a:prstGeom>
        </p:spPr>
      </p:pic>
      <p:grpSp>
        <p:nvGrpSpPr>
          <p:cNvPr id="23" name="グループ化 22"/>
          <p:cNvGrpSpPr/>
          <p:nvPr/>
        </p:nvGrpSpPr>
        <p:grpSpPr>
          <a:xfrm>
            <a:off x="509000" y="6741511"/>
            <a:ext cx="8583200" cy="1806171"/>
            <a:chOff x="1" y="5043757"/>
            <a:chExt cx="6858000" cy="2222834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5043757"/>
              <a:ext cx="6858000" cy="2138094"/>
            </a:xfrm>
            <a:prstGeom prst="rect">
              <a:avLst/>
            </a:prstGeom>
          </p:spPr>
        </p:pic>
        <p:sp>
          <p:nvSpPr>
            <p:cNvPr id="22" name="テキスト ボックス 21"/>
            <p:cNvSpPr txBox="1"/>
            <p:nvPr/>
          </p:nvSpPr>
          <p:spPr>
            <a:xfrm>
              <a:off x="1354221" y="6546915"/>
              <a:ext cx="5124463" cy="719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b="1" dirty="0">
                  <a:solidFill>
                    <a:srgbClr val="FF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-</a:t>
              </a:r>
              <a:r>
                <a:rPr kumimoji="1" lang="ja-JP" altLang="en-US" sz="3200" b="1" dirty="0">
                  <a:solidFill>
                    <a:srgbClr val="FF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デビル・ティー・レックス</a:t>
              </a:r>
              <a:r>
                <a:rPr kumimoji="1" lang="en-US" altLang="ja-JP" sz="3200" b="1" dirty="0">
                  <a:solidFill>
                    <a:srgbClr val="FF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-</a:t>
              </a:r>
              <a:endParaRPr kumimoji="1" lang="ja-JP" altLang="en-US" sz="3200" b="1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</p:grpSp>
      <p:sp>
        <p:nvSpPr>
          <p:cNvPr id="26" name="テキスト ボックス 25"/>
          <p:cNvSpPr txBox="1"/>
          <p:nvPr/>
        </p:nvSpPr>
        <p:spPr>
          <a:xfrm>
            <a:off x="2439464" y="11666030"/>
            <a:ext cx="51494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>
                <a:solidFill>
                  <a:srgbClr val="FF0000"/>
                </a:solidFill>
                <a:latin typeface="AR Pゴシック体S" panose="020B0A00000000000000" pitchFamily="50" charset="-128"/>
                <a:ea typeface="AR Pゴシック体S" panose="020B0A00000000000000" pitchFamily="50" charset="-128"/>
              </a:rPr>
              <a:t>2024.1.17wed</a:t>
            </a:r>
            <a:r>
              <a:rPr kumimoji="1" lang="en-US" altLang="ja-JP" sz="3200" b="1" dirty="0">
                <a:solidFill>
                  <a:srgbClr val="FF0000"/>
                </a:solidFill>
                <a:latin typeface="AR Pゴシック体S" panose="020B0A00000000000000" pitchFamily="50" charset="-128"/>
                <a:ea typeface="AR Pゴシック体S" panose="020B0A00000000000000" pitchFamily="50" charset="-128"/>
              </a:rPr>
              <a:t> </a:t>
            </a:r>
            <a:endParaRPr kumimoji="1" lang="ja-JP" altLang="en-US" sz="3200" b="1" dirty="0">
              <a:solidFill>
                <a:srgbClr val="FF0000"/>
              </a:solidFill>
              <a:latin typeface="AR Pゴシック体S" panose="020B0A00000000000000" pitchFamily="50" charset="-128"/>
              <a:ea typeface="AR Pゴシック体S" panose="020B0A00000000000000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53259" y="8591575"/>
            <a:ext cx="5732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Written by </a:t>
            </a:r>
            <a:r>
              <a:rPr kumimoji="1" lang="en-US" altLang="ja-JP" sz="2000" b="1" dirty="0">
                <a:solidFill>
                  <a:srgbClr val="FF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</a:t>
            </a:r>
            <a:r>
              <a:rPr kumimoji="1" lang="ja-JP" altLang="en-US" sz="2000" b="1" dirty="0">
                <a:solidFill>
                  <a:srgbClr val="FF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・</a:t>
            </a:r>
            <a:r>
              <a:rPr kumimoji="1" lang="en-US" altLang="ja-JP" sz="2000" b="1" dirty="0" err="1">
                <a:solidFill>
                  <a:srgbClr val="FF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Kousei</a:t>
            </a:r>
            <a:r>
              <a:rPr kumimoji="1" lang="en-US" altLang="ja-JP" sz="2000" b="1" dirty="0">
                <a:solidFill>
                  <a:srgbClr val="FF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kumimoji="1" lang="en-US" altLang="ja-JP" sz="20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&amp;</a:t>
            </a:r>
            <a:r>
              <a:rPr kumimoji="1" lang="en-US" altLang="ja-JP" sz="2000" b="1" dirty="0">
                <a:solidFill>
                  <a:srgbClr val="FF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M</a:t>
            </a:r>
            <a:r>
              <a:rPr kumimoji="1" lang="ja-JP" altLang="en-US" sz="2000" b="1" dirty="0">
                <a:solidFill>
                  <a:srgbClr val="FF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・</a:t>
            </a:r>
            <a:r>
              <a:rPr kumimoji="1" lang="en-US" altLang="ja-JP" sz="2000" b="1" dirty="0">
                <a:solidFill>
                  <a:srgbClr val="FF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Hiroki</a:t>
            </a:r>
            <a:endParaRPr kumimoji="1" lang="ja-JP" altLang="en-US" sz="2000" b="1" dirty="0">
              <a:solidFill>
                <a:srgbClr val="FF0000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460365" y="9596541"/>
            <a:ext cx="4852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對馬健人　髙塚功成　森田裕生</a:t>
            </a:r>
            <a:endParaRPr kumimoji="1" lang="ja-JP" altLang="en-US" sz="24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9581" y="11481364"/>
            <a:ext cx="27037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令和</a:t>
            </a:r>
            <a:r>
              <a:rPr kumimoji="1" lang="en-US" altLang="ja-JP" sz="2800" dirty="0"/>
              <a:t>5</a:t>
            </a:r>
            <a:r>
              <a:rPr kumimoji="1" lang="ja-JP" altLang="en-US" sz="2800" dirty="0"/>
              <a:t>年度</a:t>
            </a:r>
            <a:endParaRPr kumimoji="1" lang="en-US" altLang="ja-JP" sz="2800" dirty="0"/>
          </a:p>
          <a:p>
            <a:r>
              <a:rPr kumimoji="1" lang="ja-JP" altLang="en-US" sz="2800" dirty="0"/>
              <a:t>卒業</a:t>
            </a:r>
            <a:r>
              <a:rPr kumimoji="1" lang="ja-JP" altLang="en-US" sz="2800" dirty="0"/>
              <a:t>制作作品</a:t>
            </a:r>
            <a:endParaRPr kumimoji="1" lang="ja-JP" altLang="en-US" sz="28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791431" y="9037643"/>
            <a:ext cx="6271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Production by </a:t>
            </a:r>
            <a:r>
              <a:rPr kumimoji="1" lang="en-US" altLang="ja-JP" sz="3200" b="1" dirty="0">
                <a:solidFill>
                  <a:schemeClr val="accent5"/>
                </a:solidFill>
              </a:rPr>
              <a:t>Good Natural Person</a:t>
            </a:r>
            <a:endParaRPr kumimoji="1" lang="ja-JP" alt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-216016" y="10058206"/>
            <a:ext cx="7255432" cy="1346156"/>
            <a:chOff x="14818" y="9764188"/>
            <a:chExt cx="6843182" cy="1132108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1687806" y="9764188"/>
              <a:ext cx="5170194" cy="1132108"/>
              <a:chOff x="1687806" y="10177708"/>
              <a:chExt cx="5170194" cy="791267"/>
            </a:xfrm>
          </p:grpSpPr>
          <p:pic>
            <p:nvPicPr>
              <p:cNvPr id="36" name="図 3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7806" y="10180175"/>
                <a:ext cx="1735312" cy="786337"/>
              </a:xfrm>
              <a:prstGeom prst="rect">
                <a:avLst/>
              </a:prstGeom>
            </p:spPr>
          </p:pic>
          <p:pic>
            <p:nvPicPr>
              <p:cNvPr id="37" name="図 36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5247" y="10180173"/>
                <a:ext cx="1735312" cy="783875"/>
              </a:xfrm>
              <a:prstGeom prst="rect">
                <a:avLst/>
              </a:prstGeom>
            </p:spPr>
          </p:pic>
          <p:pic>
            <p:nvPicPr>
              <p:cNvPr id="39" name="図 3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0559" y="10177708"/>
                <a:ext cx="1717441" cy="791267"/>
              </a:xfrm>
              <a:prstGeom prst="rect">
                <a:avLst/>
              </a:prstGeom>
            </p:spPr>
          </p:pic>
        </p:grpSp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8" y="9764188"/>
              <a:ext cx="1687806" cy="1110145"/>
            </a:xfrm>
            <a:prstGeom prst="rect">
              <a:avLst/>
            </a:prstGeom>
          </p:spPr>
        </p:pic>
      </p:grpSp>
      <p:sp>
        <p:nvSpPr>
          <p:cNvPr id="8" name="テキスト ボックス 7"/>
          <p:cNvSpPr txBox="1"/>
          <p:nvPr/>
        </p:nvSpPr>
        <p:spPr>
          <a:xfrm>
            <a:off x="1421262" y="458271"/>
            <a:ext cx="671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i="1" dirty="0">
                <a:solidFill>
                  <a:schemeClr val="bg1"/>
                </a:solidFill>
                <a:latin typeface="AR P明朝体U" panose="02020A00000000000000" pitchFamily="18" charset="-128"/>
                <a:ea typeface="AR P明朝体U" panose="02020A00000000000000" pitchFamily="18" charset="-128"/>
              </a:rPr>
              <a:t>新座総合モチーフの</a:t>
            </a:r>
            <a:r>
              <a:rPr kumimoji="1" lang="en-US" altLang="ja-JP" sz="2800" b="1" i="1" dirty="0">
                <a:solidFill>
                  <a:schemeClr val="bg1"/>
                </a:solidFill>
                <a:latin typeface="AR P明朝体U" panose="02020A00000000000000" pitchFamily="18" charset="-128"/>
                <a:ea typeface="AR P明朝体U" panose="02020A00000000000000" pitchFamily="18" charset="-128"/>
              </a:rPr>
              <a:t>”</a:t>
            </a:r>
            <a:r>
              <a:rPr kumimoji="1" lang="ja-JP" altLang="en-US" sz="2800" b="1" i="1" dirty="0">
                <a:solidFill>
                  <a:schemeClr val="bg1"/>
                </a:solidFill>
                <a:latin typeface="AR P明朝体U" panose="02020A00000000000000" pitchFamily="18" charset="-128"/>
                <a:ea typeface="AR P明朝体U" panose="02020A00000000000000" pitchFamily="18" charset="-128"/>
              </a:rPr>
              <a:t>３Ｄホラーゲーム</a:t>
            </a:r>
            <a:r>
              <a:rPr kumimoji="1" lang="en-US" altLang="ja-JP" sz="2800" b="1" i="1" dirty="0">
                <a:solidFill>
                  <a:schemeClr val="bg1"/>
                </a:solidFill>
                <a:latin typeface="AR P明朝体U" panose="02020A00000000000000" pitchFamily="18" charset="-128"/>
                <a:ea typeface="AR P明朝体U" panose="02020A00000000000000" pitchFamily="18" charset="-128"/>
              </a:rPr>
              <a:t>”</a:t>
            </a:r>
            <a:endParaRPr kumimoji="1" lang="ja-JP" altLang="en-US" sz="2800" b="1" i="1" dirty="0">
              <a:solidFill>
                <a:schemeClr val="bg1"/>
              </a:solidFill>
              <a:latin typeface="AR P明朝体U" panose="02020A00000000000000" pitchFamily="18" charset="-128"/>
              <a:ea typeface="AR P明朝体U" panose="02020A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013581" y="344284"/>
            <a:ext cx="58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i="1" u="sng" dirty="0">
                <a:ln>
                  <a:solidFill>
                    <a:schemeClr val="tx1"/>
                  </a:solidFill>
                </a:ln>
                <a:latin typeface="HGP明朝B" panose="02020800000000000000" pitchFamily="18" charset="-128"/>
                <a:ea typeface="HGP明朝B" panose="02020800000000000000" pitchFamily="18" charset="-128"/>
              </a:rPr>
              <a:t>新座総合モチーフの３Ｄホラーゲーム</a:t>
            </a:r>
            <a:endParaRPr kumimoji="1" lang="ja-JP" altLang="en-US" sz="2800" b="1" i="1" u="sng" dirty="0">
              <a:ln>
                <a:solidFill>
                  <a:schemeClr val="tx1"/>
                </a:solidFill>
              </a:ln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1581593" y="3256441"/>
            <a:ext cx="6620389" cy="4713956"/>
            <a:chOff x="280782" y="1147884"/>
            <a:chExt cx="6620389" cy="4713956"/>
          </a:xfrm>
        </p:grpSpPr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86971" flipH="1">
              <a:off x="629690" y="1323066"/>
              <a:ext cx="6271481" cy="4538774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82" y="1147884"/>
              <a:ext cx="3657607" cy="3657607"/>
            </a:xfrm>
            <a:prstGeom prst="rect">
              <a:avLst/>
            </a:prstGeom>
          </p:spPr>
        </p:pic>
      </p:grpSp>
      <p:sp>
        <p:nvSpPr>
          <p:cNvPr id="6" name="テキスト ボックス 1"/>
          <p:cNvSpPr txBox="1"/>
          <p:nvPr/>
        </p:nvSpPr>
        <p:spPr>
          <a:xfrm>
            <a:off x="8734013" y="935356"/>
            <a:ext cx="775970" cy="70275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ea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altLang="en-US" sz="6600" b="1" kern="100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血みどろ</a:t>
            </a:r>
            <a:r>
              <a:rPr lang="ja-JP" altLang="en-US" sz="6600" b="1" kern="100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新総から</a:t>
            </a:r>
            <a:endParaRPr lang="ja-JP" altLang="en-US" sz="6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 rot="20436403">
            <a:off x="2204287" y="1429578"/>
            <a:ext cx="512157" cy="899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/>
          <p:cNvGrpSpPr/>
          <p:nvPr/>
        </p:nvGrpSpPr>
        <p:grpSpPr>
          <a:xfrm>
            <a:off x="-1093131" y="744271"/>
            <a:ext cx="6920494" cy="3763990"/>
            <a:chOff x="-1898722" y="382098"/>
            <a:chExt cx="6358798" cy="3630116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98722" y="435390"/>
              <a:ext cx="6358798" cy="3576824"/>
            </a:xfrm>
            <a:prstGeom prst="rect">
              <a:avLst/>
            </a:prstGeom>
          </p:spPr>
        </p:pic>
        <p:grpSp>
          <p:nvGrpSpPr>
            <p:cNvPr id="15" name="グループ化 14"/>
            <p:cNvGrpSpPr/>
            <p:nvPr/>
          </p:nvGrpSpPr>
          <p:grpSpPr>
            <a:xfrm>
              <a:off x="380474" y="382098"/>
              <a:ext cx="1642540" cy="1455209"/>
              <a:chOff x="247243" y="407863"/>
              <a:chExt cx="1642540" cy="1455209"/>
            </a:xfrm>
          </p:grpSpPr>
          <p:pic>
            <p:nvPicPr>
              <p:cNvPr id="12" name="図 11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311725" flipH="1">
                <a:off x="247243" y="511350"/>
                <a:ext cx="1351722" cy="1351722"/>
              </a:xfrm>
              <a:prstGeom prst="rect">
                <a:avLst/>
              </a:prstGeom>
            </p:spPr>
          </p:pic>
          <p:pic>
            <p:nvPicPr>
              <p:cNvPr id="31" name="図 30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311725" flipH="1">
                <a:off x="538061" y="407863"/>
                <a:ext cx="1351722" cy="1351722"/>
              </a:xfrm>
              <a:prstGeom prst="rect">
                <a:avLst/>
              </a:prstGeom>
            </p:spPr>
          </p:pic>
        </p:grpSp>
      </p:grpSp>
      <p:sp>
        <p:nvSpPr>
          <p:cNvPr id="25" name="テキスト ボックス 1"/>
          <p:cNvSpPr txBox="1"/>
          <p:nvPr/>
        </p:nvSpPr>
        <p:spPr>
          <a:xfrm>
            <a:off x="445114" y="981491"/>
            <a:ext cx="775970" cy="595816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ea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ja-JP" altLang="en-US" sz="7200" b="1" kern="100" dirty="0" smtClean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生き延びろ</a:t>
            </a:r>
            <a:r>
              <a:rPr lang="en-US" altLang="ja-JP" sz="7200" b="1" kern="100" dirty="0" smtClean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…</a:t>
            </a:r>
            <a:endParaRPr lang="ja-JP" altLang="en-US" sz="7200" b="1" kern="100" dirty="0">
              <a:solidFill>
                <a:srgbClr val="FF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30" y="11591243"/>
            <a:ext cx="2007178" cy="1310888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16" y="10058206"/>
            <a:ext cx="2561784" cy="1446992"/>
          </a:xfrm>
          <a:prstGeom prst="rect">
            <a:avLst/>
          </a:prstGeom>
        </p:spPr>
      </p:pic>
      <p:grpSp>
        <p:nvGrpSpPr>
          <p:cNvPr id="38" name="グループ化 37"/>
          <p:cNvGrpSpPr/>
          <p:nvPr/>
        </p:nvGrpSpPr>
        <p:grpSpPr>
          <a:xfrm>
            <a:off x="-216016" y="10159996"/>
            <a:ext cx="7255432" cy="1346156"/>
            <a:chOff x="14818" y="9764188"/>
            <a:chExt cx="6843182" cy="1132108"/>
          </a:xfrm>
        </p:grpSpPr>
        <p:grpSp>
          <p:nvGrpSpPr>
            <p:cNvPr id="40" name="グループ化 39"/>
            <p:cNvGrpSpPr/>
            <p:nvPr/>
          </p:nvGrpSpPr>
          <p:grpSpPr>
            <a:xfrm>
              <a:off x="1687806" y="9764188"/>
              <a:ext cx="5170194" cy="1132108"/>
              <a:chOff x="1687806" y="10177708"/>
              <a:chExt cx="5170194" cy="791267"/>
            </a:xfrm>
          </p:grpSpPr>
          <p:pic>
            <p:nvPicPr>
              <p:cNvPr id="42" name="図 4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7806" y="10180175"/>
                <a:ext cx="1735312" cy="786337"/>
              </a:xfrm>
              <a:prstGeom prst="rect">
                <a:avLst/>
              </a:prstGeom>
            </p:spPr>
          </p:pic>
          <p:pic>
            <p:nvPicPr>
              <p:cNvPr id="43" name="図 42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5247" y="10180173"/>
                <a:ext cx="1735312" cy="783875"/>
              </a:xfrm>
              <a:prstGeom prst="rect">
                <a:avLst/>
              </a:prstGeom>
            </p:spPr>
          </p:pic>
          <p:pic>
            <p:nvPicPr>
              <p:cNvPr id="44" name="図 43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0559" y="10177708"/>
                <a:ext cx="1717441" cy="791267"/>
              </a:xfrm>
              <a:prstGeom prst="rect">
                <a:avLst/>
              </a:prstGeom>
            </p:spPr>
          </p:pic>
        </p:grpSp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8" y="9764188"/>
              <a:ext cx="1687806" cy="1110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38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482</TotalTime>
  <Words>58</Words>
  <Application>Microsoft Office PowerPoint</Application>
  <PresentationFormat>A3 297x420 mm</PresentationFormat>
  <Paragraphs>12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4" baseType="lpstr">
      <vt:lpstr>Adobe Myungjo Std M</vt:lpstr>
      <vt:lpstr>AR Pゴシック体S</vt:lpstr>
      <vt:lpstr>AR P明朝体U</vt:lpstr>
      <vt:lpstr>HGP明朝B</vt:lpstr>
      <vt:lpstr>ＭＳ 明朝</vt:lpstr>
      <vt:lpstr>游ゴシック</vt:lpstr>
      <vt:lpstr>游ゴシック Light</vt:lpstr>
      <vt:lpstr>游明朝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>埼玉県教育委員会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埼玉県教育委員会</dc:creator>
  <cp:lastModifiedBy>埼玉県教育委員会</cp:lastModifiedBy>
  <cp:revision>34</cp:revision>
  <dcterms:created xsi:type="dcterms:W3CDTF">2023-11-09T05:10:04Z</dcterms:created>
  <dcterms:modified xsi:type="dcterms:W3CDTF">2023-11-24T05:26:11Z</dcterms:modified>
</cp:coreProperties>
</file>