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5A5D-66CB-4FE8-99EA-44F260ACE480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5BA7-2E1E-47FD-9965-659EA7B60D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09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5A5D-66CB-4FE8-99EA-44F260ACE480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5BA7-2E1E-47FD-9965-659EA7B60D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0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5A5D-66CB-4FE8-99EA-44F260ACE480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5BA7-2E1E-47FD-9965-659EA7B60D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3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5A5D-66CB-4FE8-99EA-44F260ACE480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5BA7-2E1E-47FD-9965-659EA7B60D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702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5A5D-66CB-4FE8-99EA-44F260ACE480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5BA7-2E1E-47FD-9965-659EA7B60D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27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5A5D-66CB-4FE8-99EA-44F260ACE480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5BA7-2E1E-47FD-9965-659EA7B60D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05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5A5D-66CB-4FE8-99EA-44F260ACE480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5BA7-2E1E-47FD-9965-659EA7B60D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50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5A5D-66CB-4FE8-99EA-44F260ACE480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5BA7-2E1E-47FD-9965-659EA7B60D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1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5A5D-66CB-4FE8-99EA-44F260ACE480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5BA7-2E1E-47FD-9965-659EA7B60D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56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5A5D-66CB-4FE8-99EA-44F260ACE480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5BA7-2E1E-47FD-9965-659EA7B60D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18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5A5D-66CB-4FE8-99EA-44F260ACE480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5BA7-2E1E-47FD-9965-659EA7B60D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36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5A5D-66CB-4FE8-99EA-44F260ACE480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75BA7-2E1E-47FD-9965-659EA7B60D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09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82969" y="-17585"/>
            <a:ext cx="9144000" cy="1617818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kumimoji="1" lang="ja-JP" altLang="en-US" dirty="0" smtClean="0">
                <a:latin typeface="AR P黒丸ＰＯＰ体H" panose="020F0A00000000000000" pitchFamily="50" charset="-128"/>
                <a:ea typeface="AR P黒丸ＰＯＰ体H" panose="020F0A00000000000000" pitchFamily="50" charset="-128"/>
              </a:rPr>
              <a:t>チーム名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グットナチュラルパーソン！</a:t>
            </a:r>
            <a:endParaRPr kumimoji="1" lang="ja-JP" altLang="en-US" dirty="0">
              <a:solidFill>
                <a:srgbClr val="FF00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2" name="サブタイトル 5"/>
          <p:cNvSpPr>
            <a:spLocks noGrp="1"/>
          </p:cNvSpPr>
          <p:nvPr>
            <p:ph type="subTitle" idx="1"/>
          </p:nvPr>
        </p:nvSpPr>
        <p:spPr>
          <a:xfrm>
            <a:off x="1192823" y="4980189"/>
            <a:ext cx="9724292" cy="3037591"/>
          </a:xfrm>
        </p:spPr>
        <p:txBody>
          <a:bodyPr>
            <a:normAutofit/>
          </a:bodyPr>
          <a:lstStyle/>
          <a:p>
            <a:r>
              <a:rPr kumimoji="1" lang="ja-JP" altLang="en-US" sz="6600" dirty="0" smtClean="0">
                <a:latin typeface="AR P悠々ゴシック体E" panose="040B0900000000000000" pitchFamily="50" charset="-128"/>
                <a:ea typeface="AR P悠々ゴシック体E" panose="040B0900000000000000" pitchFamily="50" charset="-128"/>
              </a:rPr>
              <a:t>ゲーム名</a:t>
            </a:r>
            <a:r>
              <a:rPr lang="en-US" altLang="ja-JP" sz="6600" dirty="0">
                <a:latin typeface="AR P悠々ゴシック体E" panose="040B0900000000000000" pitchFamily="50" charset="-128"/>
                <a:ea typeface="AR P悠々ゴシック体E" panose="040B0900000000000000" pitchFamily="50" charset="-128"/>
              </a:rPr>
              <a:t/>
            </a:r>
            <a:br>
              <a:rPr lang="en-US" altLang="ja-JP" sz="6600" dirty="0">
                <a:latin typeface="AR P悠々ゴシック体E" panose="040B0900000000000000" pitchFamily="50" charset="-128"/>
                <a:ea typeface="AR P悠々ゴシック体E" panose="040B0900000000000000" pitchFamily="50" charset="-128"/>
              </a:rPr>
            </a:br>
            <a:r>
              <a:rPr lang="en-US" altLang="ja-JP" sz="6600" dirty="0" err="1" smtClean="0">
                <a:solidFill>
                  <a:srgbClr val="FF0000"/>
                </a:solidFill>
                <a:latin typeface="AR P悠々ゴシック体E" panose="040B0900000000000000" pitchFamily="50" charset="-128"/>
                <a:ea typeface="AR P悠々ゴシック体E" panose="040B0900000000000000" pitchFamily="50" charset="-128"/>
              </a:rPr>
              <a:t>Devile</a:t>
            </a:r>
            <a:r>
              <a:rPr lang="ja-JP" altLang="en-US" sz="6600" dirty="0" smtClean="0">
                <a:solidFill>
                  <a:srgbClr val="FF0000"/>
                </a:solidFill>
                <a:latin typeface="AR P悠々ゴシック体E" panose="040B0900000000000000" pitchFamily="50" charset="-128"/>
                <a:ea typeface="AR P悠々ゴシック体E" panose="040B0900000000000000" pitchFamily="50" charset="-128"/>
              </a:rPr>
              <a:t>・</a:t>
            </a:r>
            <a:r>
              <a:rPr lang="en-US" altLang="ja-JP" sz="6600" dirty="0" err="1" smtClean="0">
                <a:solidFill>
                  <a:srgbClr val="FF0000"/>
                </a:solidFill>
                <a:latin typeface="AR P悠々ゴシック体E" panose="040B0900000000000000" pitchFamily="50" charset="-128"/>
                <a:ea typeface="AR P悠々ゴシック体E" panose="040B0900000000000000" pitchFamily="50" charset="-128"/>
              </a:rPr>
              <a:t>Trex</a:t>
            </a:r>
            <a:endParaRPr kumimoji="1" lang="ja-JP" altLang="en-US" sz="6600" dirty="0">
              <a:solidFill>
                <a:srgbClr val="FF0000"/>
              </a:solidFill>
              <a:latin typeface="AR P悠々ゴシック体E" panose="040B0900000000000000" pitchFamily="50" charset="-128"/>
              <a:ea typeface="AR P悠々ゴシック体E" panose="040B0900000000000000" pitchFamily="50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969" y="1600233"/>
            <a:ext cx="2461256" cy="3280934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225" y="1600233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9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9539" y="280709"/>
            <a:ext cx="11702142" cy="1325563"/>
          </a:xfrm>
        </p:spPr>
        <p:txBody>
          <a:bodyPr>
            <a:normAutofit fontScale="90000"/>
          </a:bodyPr>
          <a:lstStyle/>
          <a:p>
            <a:r>
              <a:rPr lang="ja-JP" altLang="ja-JP" sz="6000" dirty="0">
                <a:latin typeface="AR P悠々ゴシック体E" panose="040B0900000000000000" pitchFamily="50" charset="-128"/>
                <a:ea typeface="AR P悠々ゴシック体E" panose="040B0900000000000000" pitchFamily="50" charset="-128"/>
              </a:rPr>
              <a:t>動作・操作</a:t>
            </a:r>
            <a:r>
              <a:rPr lang="ja-JP" altLang="ja-JP" sz="6000" dirty="0" smtClean="0">
                <a:latin typeface="AR P悠々ゴシック体E" panose="040B0900000000000000" pitchFamily="50" charset="-128"/>
                <a:ea typeface="AR P悠々ゴシック体E" panose="040B0900000000000000" pitchFamily="50" charset="-128"/>
              </a:rPr>
              <a:t>説明</a:t>
            </a:r>
            <a:r>
              <a:rPr kumimoji="0" lang="ja-JP" altLang="ja-JP" sz="6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 P黒丸ＰＯＰ体H" panose="020F0A00000000000000" pitchFamily="50" charset="-128"/>
                <a:ea typeface="AR P黒丸ＰＯＰ体H" panose="020F0A00000000000000" pitchFamily="50" charset="-128"/>
                <a:cs typeface="Times New Roman" panose="02020603050405020304" pitchFamily="18" charset="0"/>
              </a:rPr>
              <a:t>プレイヤーの操作</a:t>
            </a:r>
            <a:r>
              <a:rPr kumimoji="0" lang="ja-JP" altLang="en-US" sz="6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 P黒丸ＰＯＰ体H" panose="020F0A00000000000000" pitchFamily="50" charset="-128"/>
                <a:ea typeface="AR P黒丸ＰＯＰ体H" panose="020F0A00000000000000" pitchFamily="50" charset="-128"/>
                <a:cs typeface="Times New Roman" panose="02020603050405020304" pitchFamily="18" charset="0"/>
              </a:rPr>
              <a:t>①</a:t>
            </a:r>
            <a:r>
              <a:rPr kumimoji="0" lang="ja-JP" altLang="ja-JP" sz="6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 P黒丸ＰＯＰ体H" panose="020F0A00000000000000" pitchFamily="50" charset="-128"/>
                <a:ea typeface="AR P黒丸ＰＯＰ体H" panose="020F0A00000000000000" pitchFamily="50" charset="-128"/>
              </a:rPr>
              <a:t/>
            </a:r>
            <a:br>
              <a:rPr kumimoji="0" lang="ja-JP" altLang="ja-JP" sz="6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 P黒丸ＰＯＰ体H" panose="020F0A00000000000000" pitchFamily="50" charset="-128"/>
                <a:ea typeface="AR P黒丸ＰＯＰ体H" panose="020F0A00000000000000" pitchFamily="50" charset="-128"/>
              </a:rPr>
            </a:br>
            <a:endParaRPr kumimoji="1" lang="ja-JP" altLang="en-US" sz="6000" dirty="0">
              <a:solidFill>
                <a:srgbClr val="FF0000"/>
              </a:solidFill>
              <a:latin typeface="AR P黒丸ＰＯＰ体H" panose="020F0A00000000000000" pitchFamily="50" charset="-128"/>
              <a:ea typeface="AR P黒丸ＰＯＰ体H" panose="020F0A00000000000000" pitchFamily="50" charset="-128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33245" y="1215994"/>
            <a:ext cx="10125509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Times New Roman" panose="02020603050405020304" pitchFamily="18" charset="0"/>
              </a:rPr>
              <a:t>「</a:t>
            </a:r>
            <a:r>
              <a:rPr kumimoji="0" lang="en-US" altLang="ja-JP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Times New Roman" panose="02020603050405020304" pitchFamily="18" charset="0"/>
              </a:rPr>
              <a:t>A</a:t>
            </a:r>
            <a:r>
              <a:rPr kumimoji="0" lang="ja-JP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Times New Roman" panose="02020603050405020304" pitchFamily="18" charset="0"/>
              </a:rPr>
              <a:t>キーで左に移動　Ｄキーで右に移動　</a:t>
            </a:r>
            <a:r>
              <a:rPr kumimoji="0" lang="en-US" altLang="ja-JP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Times New Roman" panose="02020603050405020304" pitchFamily="18" charset="0"/>
              </a:rPr>
              <a:t/>
            </a:r>
            <a:br>
              <a:rPr kumimoji="0" lang="en-US" altLang="ja-JP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Times New Roman" panose="02020603050405020304" pitchFamily="18" charset="0"/>
              </a:rPr>
            </a:br>
            <a:r>
              <a:rPr kumimoji="0" lang="en-US" altLang="ja-JP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Times New Roman" panose="02020603050405020304" pitchFamily="18" charset="0"/>
              </a:rPr>
              <a:t>S</a:t>
            </a:r>
            <a:r>
              <a:rPr kumimoji="0" lang="ja-JP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Times New Roman" panose="02020603050405020304" pitchFamily="18" charset="0"/>
              </a:rPr>
              <a:t>キーで後ろに移動　</a:t>
            </a:r>
            <a:r>
              <a:rPr kumimoji="0" lang="en-US" altLang="ja-JP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Times New Roman" panose="02020603050405020304" pitchFamily="18" charset="0"/>
              </a:rPr>
              <a:t>W</a:t>
            </a:r>
            <a:r>
              <a:rPr kumimoji="0" lang="ja-JP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Times New Roman" panose="02020603050405020304" pitchFamily="18" charset="0"/>
              </a:rPr>
              <a:t>前に移動」</a:t>
            </a:r>
            <a:endParaRPr kumimoji="0" lang="ja-JP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1" descr="図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282" y="3183211"/>
            <a:ext cx="8091436" cy="367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15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ja-JP" altLang="ja-JP" sz="5400" dirty="0">
                <a:latin typeface="AR P悠々ゴシック体E" panose="040B0900000000000000" pitchFamily="50" charset="-128"/>
                <a:ea typeface="AR P悠々ゴシック体E" panose="040B0900000000000000" pitchFamily="50" charset="-128"/>
              </a:rPr>
              <a:t>動作・操作</a:t>
            </a:r>
            <a:r>
              <a:rPr lang="ja-JP" altLang="ja-JP" sz="5400" dirty="0" smtClean="0">
                <a:latin typeface="AR P悠々ゴシック体E" panose="040B0900000000000000" pitchFamily="50" charset="-128"/>
                <a:ea typeface="AR P悠々ゴシック体E" panose="040B0900000000000000" pitchFamily="50" charset="-128"/>
              </a:rPr>
              <a:t>説明</a:t>
            </a:r>
            <a:r>
              <a:rPr lang="ja-JP" altLang="ja-JP" sz="5400" dirty="0">
                <a:solidFill>
                  <a:srgbClr val="FF0000"/>
                </a:solidFill>
                <a:latin typeface="AR P黒丸ＰＯＰ体H" panose="020F0A00000000000000" pitchFamily="50" charset="-128"/>
                <a:ea typeface="AR P黒丸ＰＯＰ体H" panose="020F0A00000000000000" pitchFamily="50" charset="-128"/>
              </a:rPr>
              <a:t>アイテムのゲット＆</a:t>
            </a:r>
            <a:r>
              <a:rPr lang="ja-JP" altLang="ja-JP" sz="5400" dirty="0" smtClean="0">
                <a:solidFill>
                  <a:srgbClr val="FF0000"/>
                </a:solidFill>
                <a:latin typeface="AR P黒丸ＰＯＰ体H" panose="020F0A00000000000000" pitchFamily="50" charset="-128"/>
                <a:ea typeface="AR P黒丸ＰＯＰ体H" panose="020F0A00000000000000" pitchFamily="50" charset="-128"/>
              </a:rPr>
              <a:t>使用</a:t>
            </a:r>
            <a:r>
              <a:rPr lang="ja-JP" altLang="en-US" sz="5400" dirty="0" smtClean="0">
                <a:solidFill>
                  <a:srgbClr val="FF0000"/>
                </a:solidFill>
                <a:latin typeface="AR P黒丸ＰＯＰ体H" panose="020F0A00000000000000" pitchFamily="50" charset="-128"/>
                <a:ea typeface="AR P黒丸ＰＯＰ体H" panose="020F0A00000000000000" pitchFamily="50" charset="-128"/>
              </a:rPr>
              <a:t>②</a:t>
            </a:r>
            <a:endParaRPr kumimoji="1" lang="ja-JP" altLang="en-US" sz="5400" dirty="0">
              <a:solidFill>
                <a:srgbClr val="FF0000"/>
              </a:solidFill>
              <a:latin typeface="AR P黒丸ＰＯＰ体H" panose="020F0A00000000000000" pitchFamily="50" charset="-128"/>
              <a:ea typeface="AR P黒丸ＰＯＰ体H" panose="020F0A00000000000000" pitchFamily="50" charset="-128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33245" y="1139050"/>
            <a:ext cx="1012550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ja-JP" sz="5400" dirty="0">
                <a:latin typeface="AR P悠々ゴシック体E" panose="040B0900000000000000" pitchFamily="50" charset="-128"/>
                <a:ea typeface="AR P悠々ゴシック体E" panose="040B0900000000000000" pitchFamily="50" charset="-128"/>
              </a:rPr>
              <a:t>・</a:t>
            </a:r>
            <a:r>
              <a:rPr lang="en-US" altLang="ja-JP" sz="5400" dirty="0">
                <a:latin typeface="AR P悠々ゴシック体E" panose="040B0900000000000000" pitchFamily="50" charset="-128"/>
                <a:ea typeface="AR P悠々ゴシック体E" panose="040B0900000000000000" pitchFamily="50" charset="-128"/>
              </a:rPr>
              <a:t>E</a:t>
            </a:r>
            <a:r>
              <a:rPr lang="ja-JP" altLang="ja-JP" sz="5400" dirty="0">
                <a:latin typeface="AR P悠々ゴシック体E" panose="040B0900000000000000" pitchFamily="50" charset="-128"/>
                <a:ea typeface="AR P悠々ゴシック体E" panose="040B0900000000000000" pitchFamily="50" charset="-128"/>
              </a:rPr>
              <a:t>キーを</a:t>
            </a:r>
            <a:r>
              <a:rPr lang="ja-JP" altLang="ja-JP" sz="5400" dirty="0" smtClean="0">
                <a:latin typeface="AR P悠々ゴシック体E" panose="040B0900000000000000" pitchFamily="50" charset="-128"/>
                <a:ea typeface="AR P悠々ゴシック体E" panose="040B0900000000000000" pitchFamily="50" charset="-128"/>
              </a:rPr>
              <a:t>クリックで</a:t>
            </a:r>
            <a:endParaRPr lang="en-US" altLang="ja-JP" sz="5400" dirty="0" smtClean="0">
              <a:latin typeface="AR P悠々ゴシック体E" panose="040B0900000000000000" pitchFamily="50" charset="-128"/>
              <a:ea typeface="AR P悠々ゴシック体E" panose="040B0900000000000000" pitchFamily="50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ja-JP" sz="5400" dirty="0" smtClean="0">
                <a:latin typeface="AR P悠々ゴシック体E" panose="040B0900000000000000" pitchFamily="50" charset="-128"/>
                <a:ea typeface="AR P悠々ゴシック体E" panose="040B0900000000000000" pitchFamily="50" charset="-128"/>
              </a:rPr>
              <a:t>ゲット</a:t>
            </a:r>
            <a:r>
              <a:rPr lang="ja-JP" altLang="ja-JP" sz="5400" dirty="0">
                <a:latin typeface="AR P悠々ゴシック体E" panose="040B0900000000000000" pitchFamily="50" charset="-128"/>
                <a:ea typeface="AR P悠々ゴシック体E" panose="040B0900000000000000" pitchFamily="50" charset="-128"/>
              </a:rPr>
              <a:t>したアイテムを見られる</a:t>
            </a:r>
            <a:endParaRPr kumimoji="0" lang="ja-JP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 P悠々ゴシック体E" panose="040B0900000000000000" pitchFamily="50" charset="-128"/>
              <a:ea typeface="AR P悠々ゴシック体E" panose="040B0900000000000000" pitchFamily="50" charset="-128"/>
            </a:endParaRPr>
          </a:p>
        </p:txBody>
      </p:sp>
      <p:pic>
        <p:nvPicPr>
          <p:cNvPr id="5" name="図 4" descr="C:\Users\c0324\AppData\Local\Microsoft\Windows\INetCache\Content.Word\スクリーンショット (8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522" y="2893376"/>
            <a:ext cx="8866894" cy="5186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5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199" y="0"/>
            <a:ext cx="10732477" cy="1325563"/>
          </a:xfrm>
        </p:spPr>
        <p:txBody>
          <a:bodyPr>
            <a:normAutofit fontScale="90000"/>
          </a:bodyPr>
          <a:lstStyle/>
          <a:p>
            <a:r>
              <a:rPr lang="ja-JP" altLang="ja-JP" sz="6000" dirty="0" smtClean="0">
                <a:latin typeface="小塚ゴシック Pro H" panose="020B0800000000000000" pitchFamily="34" charset="-128"/>
                <a:ea typeface="小塚ゴシック Pro H" panose="020B0800000000000000" pitchFamily="34" charset="-128"/>
              </a:rPr>
              <a:t>動作・操作説明</a:t>
            </a:r>
            <a:r>
              <a:rPr lang="ja-JP" altLang="ja-JP" sz="6000" dirty="0" smtClean="0">
                <a:solidFill>
                  <a:srgbClr val="FF0000"/>
                </a:solidFill>
                <a:latin typeface="AR P黒丸ＰＯＰ体H" panose="020F0A00000000000000" pitchFamily="50" charset="-128"/>
                <a:ea typeface="AR P黒丸ＰＯＰ体H" panose="020F0A00000000000000" pitchFamily="50" charset="-128"/>
              </a:rPr>
              <a:t>ロッカー</a:t>
            </a:r>
            <a:r>
              <a:rPr lang="ja-JP" altLang="ja-JP" sz="6000" dirty="0">
                <a:solidFill>
                  <a:srgbClr val="FF0000"/>
                </a:solidFill>
                <a:latin typeface="AR P黒丸ＰＯＰ体H" panose="020F0A00000000000000" pitchFamily="50" charset="-128"/>
                <a:ea typeface="AR P黒丸ＰＯＰ体H" panose="020F0A00000000000000" pitchFamily="50" charset="-128"/>
              </a:rPr>
              <a:t>に</a:t>
            </a:r>
            <a:r>
              <a:rPr lang="ja-JP" altLang="ja-JP" sz="6000" dirty="0" smtClean="0">
                <a:solidFill>
                  <a:srgbClr val="FF0000"/>
                </a:solidFill>
                <a:latin typeface="AR P黒丸ＰＯＰ体H" panose="020F0A00000000000000" pitchFamily="50" charset="-128"/>
                <a:ea typeface="AR P黒丸ＰＯＰ体H" panose="020F0A00000000000000" pitchFamily="50" charset="-128"/>
              </a:rPr>
              <a:t>隠れる</a:t>
            </a:r>
            <a:r>
              <a:rPr lang="ja-JP" altLang="en-US" sz="6000" dirty="0">
                <a:solidFill>
                  <a:srgbClr val="FF0000"/>
                </a:solidFill>
                <a:latin typeface="AR P黒丸ＰＯＰ体H" panose="020F0A00000000000000" pitchFamily="50" charset="-128"/>
                <a:ea typeface="AR P黒丸ＰＯＰ体H" panose="020F0A00000000000000" pitchFamily="50" charset="-128"/>
              </a:rPr>
              <a:t>③</a:t>
            </a:r>
            <a:endParaRPr kumimoji="1" lang="ja-JP" altLang="en-US" sz="6000" dirty="0">
              <a:solidFill>
                <a:srgbClr val="FF0000"/>
              </a:solidFill>
              <a:latin typeface="AR P黒丸ＰＯＰ体H" panose="020F0A00000000000000" pitchFamily="50" charset="-128"/>
              <a:ea typeface="AR P黒丸ＰＯＰ体H" panose="020F0A00000000000000" pitchFamily="50" charset="-128"/>
            </a:endParaRPr>
          </a:p>
        </p:txBody>
      </p:sp>
      <p:pic>
        <p:nvPicPr>
          <p:cNvPr id="3075" name="Picture 3" descr="スクリーンショット (16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637" y="1768398"/>
            <a:ext cx="12339637" cy="6954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141682" y="891235"/>
            <a:ext cx="1012550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ja-JP" sz="5400" dirty="0" smtClean="0">
                <a:latin typeface="AR P悠々ゴシック体E" panose="040B0900000000000000" pitchFamily="50" charset="-128"/>
                <a:ea typeface="AR P悠々ゴシック体E" panose="040B0900000000000000" pitchFamily="50" charset="-128"/>
              </a:rPr>
              <a:t>・</a:t>
            </a:r>
            <a:r>
              <a:rPr lang="ja-JP" altLang="en-US" sz="5400" dirty="0" smtClean="0">
                <a:latin typeface="AR P悠々ゴシック体E" panose="040B0900000000000000" pitchFamily="50" charset="-128"/>
                <a:ea typeface="AR P悠々ゴシック体E" panose="040B0900000000000000" pitchFamily="50" charset="-128"/>
              </a:rPr>
              <a:t>スペースキーで隠れられる！</a:t>
            </a:r>
            <a:endParaRPr lang="en-US" altLang="ja-JP" sz="5400" dirty="0" smtClean="0">
              <a:latin typeface="AR P悠々ゴシック体E" panose="040B0900000000000000" pitchFamily="50" charset="-128"/>
              <a:ea typeface="AR P悠々ゴシック体E" panose="040B0900000000000000" pitchFamily="50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 P悠々ゴシック体E" panose="040B0900000000000000" pitchFamily="50" charset="-128"/>
              <a:ea typeface="AR P悠々ゴシック体E" panose="04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20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199" y="0"/>
            <a:ext cx="10732477" cy="1325563"/>
          </a:xfrm>
        </p:spPr>
        <p:txBody>
          <a:bodyPr>
            <a:normAutofit fontScale="90000"/>
          </a:bodyPr>
          <a:lstStyle/>
          <a:p>
            <a:r>
              <a:rPr lang="ja-JP" altLang="ja-JP" sz="6000" dirty="0" smtClean="0">
                <a:latin typeface="小塚ゴシック Pro H" panose="020B0800000000000000" pitchFamily="34" charset="-128"/>
                <a:ea typeface="小塚ゴシック Pro H" panose="020B0800000000000000" pitchFamily="34" charset="-128"/>
              </a:rPr>
              <a:t>動作・操作説明</a:t>
            </a:r>
            <a:r>
              <a:rPr lang="ja-JP" altLang="en-US" sz="6000" dirty="0" smtClean="0">
                <a:solidFill>
                  <a:srgbClr val="FF0000"/>
                </a:solidFill>
                <a:latin typeface="小塚ゴシック Pro H" panose="020B0800000000000000" pitchFamily="34" charset="-128"/>
                <a:ea typeface="小塚ゴシック Pro H" panose="020B0800000000000000" pitchFamily="34" charset="-128"/>
              </a:rPr>
              <a:t>ゲーム進行方法④</a:t>
            </a:r>
            <a:endParaRPr kumimoji="1" lang="ja-JP" altLang="en-US" sz="6000" dirty="0">
              <a:solidFill>
                <a:srgbClr val="FF0000"/>
              </a:solidFill>
              <a:latin typeface="AR P黒丸ＰＯＰ体H" panose="020F0A00000000000000" pitchFamily="50" charset="-128"/>
              <a:ea typeface="AR P黒丸ＰＯＰ体H" panose="020F0A00000000000000" pitchFamily="50" charset="-128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141682" y="798902"/>
            <a:ext cx="1012550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5400" dirty="0">
                <a:latin typeface="AR P悠々ゴシック体E" panose="040B0900000000000000" pitchFamily="50" charset="-128"/>
                <a:ea typeface="AR P悠々ゴシック体E" panose="040B0900000000000000" pitchFamily="50" charset="-128"/>
              </a:rPr>
              <a:t>目標</a:t>
            </a:r>
            <a:r>
              <a:rPr lang="ja-JP" altLang="en-US" sz="5400" dirty="0" smtClean="0">
                <a:latin typeface="AR P悠々ゴシック体E" panose="040B0900000000000000" pitchFamily="50" charset="-128"/>
                <a:ea typeface="AR P悠々ゴシック体E" panose="040B0900000000000000" pitchFamily="50" charset="-128"/>
              </a:rPr>
              <a:t>に従って探索すれば</a:t>
            </a:r>
            <a:r>
              <a:rPr lang="ja-JP" altLang="en-US" sz="6600" dirty="0" smtClean="0">
                <a:solidFill>
                  <a:srgbClr val="FF0000"/>
                </a:solidFill>
                <a:latin typeface="AR P悠々ゴシック体E" panose="040B0900000000000000" pitchFamily="50" charset="-128"/>
                <a:ea typeface="AR P悠々ゴシック体E" panose="040B0900000000000000" pitchFamily="50" charset="-128"/>
              </a:rPr>
              <a:t>ＯＫ！</a:t>
            </a:r>
            <a:endParaRPr lang="en-US" altLang="ja-JP" sz="6600" dirty="0" smtClean="0">
              <a:solidFill>
                <a:srgbClr val="FF0000"/>
              </a:solidFill>
              <a:latin typeface="AR P悠々ゴシック体E" panose="040B0900000000000000" pitchFamily="50" charset="-128"/>
              <a:ea typeface="AR P悠々ゴシック体E" panose="040B0900000000000000" pitchFamily="50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 P悠々ゴシック体E" panose="040B0900000000000000" pitchFamily="50" charset="-128"/>
              <a:ea typeface="AR P悠々ゴシック体E" panose="040B0900000000000000" pitchFamily="50" charset="-128"/>
            </a:endParaRPr>
          </a:p>
        </p:txBody>
      </p:sp>
      <p:pic>
        <p:nvPicPr>
          <p:cNvPr id="4098" name="Picture 2" descr="スクリーンショット (1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37" y="1865701"/>
            <a:ext cx="11698317" cy="659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381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54723" y="875079"/>
            <a:ext cx="10515600" cy="1325563"/>
          </a:xfrm>
        </p:spPr>
        <p:txBody>
          <a:bodyPr>
            <a:noAutofit/>
          </a:bodyPr>
          <a:lstStyle/>
          <a:p>
            <a:r>
              <a:rPr kumimoji="1" lang="ja-JP" altLang="en-US" sz="6000" dirty="0" smtClean="0">
                <a:latin typeface="AR P悠々ゴシック体E" panose="040B0900000000000000" pitchFamily="50" charset="-128"/>
                <a:ea typeface="AR P悠々ゴシック体E" panose="040B0900000000000000" pitchFamily="50" charset="-128"/>
              </a:rPr>
              <a:t>ゲームを進めるごとに</a:t>
            </a:r>
            <a:r>
              <a:rPr kumimoji="1" lang="en-US" altLang="ja-JP" sz="6000" dirty="0" smtClean="0">
                <a:latin typeface="AR P悠々ゴシック体E" panose="040B0900000000000000" pitchFamily="50" charset="-128"/>
                <a:ea typeface="AR P悠々ゴシック体E" panose="040B0900000000000000" pitchFamily="50" charset="-128"/>
              </a:rPr>
              <a:t/>
            </a:r>
            <a:br>
              <a:rPr kumimoji="1" lang="en-US" altLang="ja-JP" sz="6000" dirty="0" smtClean="0">
                <a:latin typeface="AR P悠々ゴシック体E" panose="040B0900000000000000" pitchFamily="50" charset="-128"/>
                <a:ea typeface="AR P悠々ゴシック体E" panose="040B0900000000000000" pitchFamily="50" charset="-128"/>
              </a:rPr>
            </a:br>
            <a:r>
              <a:rPr kumimoji="1" lang="ja-JP" altLang="en-US" sz="6000" dirty="0" smtClean="0">
                <a:solidFill>
                  <a:srgbClr val="FF0000"/>
                </a:solidFill>
                <a:latin typeface="AR P悠々ゴシック体E" panose="040B0900000000000000" pitchFamily="50" charset="-128"/>
                <a:ea typeface="AR P悠々ゴシック体E" panose="040B0900000000000000" pitchFamily="50" charset="-128"/>
              </a:rPr>
              <a:t>キャラクターのセリフも表示</a:t>
            </a:r>
            <a:r>
              <a:rPr kumimoji="1" lang="ja-JP" altLang="en-US" sz="6000" dirty="0" smtClean="0">
                <a:latin typeface="AR P悠々ゴシック体E" panose="040B0900000000000000" pitchFamily="50" charset="-128"/>
                <a:ea typeface="AR P悠々ゴシック体E" panose="040B0900000000000000" pitchFamily="50" charset="-128"/>
              </a:rPr>
              <a:t>されてストーリが進む！！</a:t>
            </a:r>
            <a:endParaRPr kumimoji="1" lang="ja-JP" altLang="en-US" sz="6000" dirty="0">
              <a:latin typeface="AR P悠々ゴシック体E" panose="040B0900000000000000" pitchFamily="50" charset="-128"/>
              <a:ea typeface="AR P悠々ゴシック体E" panose="040B0900000000000000" pitchFamily="50" charset="-128"/>
            </a:endParaRPr>
          </a:p>
        </p:txBody>
      </p:sp>
      <p:pic>
        <p:nvPicPr>
          <p:cNvPr id="5" name="図 4" descr="C:\Users\c0324\AppData\Local\Microsoft\Windows\INetCache\Content.Word\スクリーンショット (7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56" y="2760785"/>
            <a:ext cx="10246005" cy="58232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28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6077" y="38271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ja-JP" altLang="ja-JP" sz="8000" dirty="0" smtClean="0">
                <a:latin typeface="AR P悠々ゴシック体E" panose="040B0900000000000000" pitchFamily="50" charset="-128"/>
                <a:ea typeface="AR P悠々ゴシック体E" panose="040B0900000000000000" pitchFamily="50" charset="-128"/>
              </a:rPr>
              <a:t>考察</a:t>
            </a:r>
            <a:r>
              <a:rPr lang="ja-JP" altLang="ja-JP" sz="8000" dirty="0">
                <a:latin typeface="AR P悠々ゴシック体E" panose="040B0900000000000000" pitchFamily="50" charset="-128"/>
                <a:ea typeface="AR P悠々ゴシック体E" panose="040B0900000000000000" pitchFamily="50" charset="-128"/>
              </a:rPr>
              <a:t>・発展</a:t>
            </a:r>
            <a:r>
              <a:rPr lang="ja-JP" altLang="ja-JP" dirty="0"/>
              <a:t/>
            </a:r>
            <a:br>
              <a:rPr lang="ja-JP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78169" y="1473932"/>
            <a:ext cx="103573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400" dirty="0" smtClean="0"/>
              <a:t>主に</a:t>
            </a:r>
            <a:endParaRPr lang="en-US" altLang="ja-JP" sz="4400" dirty="0" smtClean="0"/>
          </a:p>
          <a:p>
            <a:pPr marL="0" indent="0">
              <a:buNone/>
            </a:pPr>
            <a:r>
              <a:rPr lang="ja-JP" altLang="en-US" sz="4400" dirty="0" smtClean="0"/>
              <a:t>・もっといい作り方はあったのでは？</a:t>
            </a:r>
            <a:endParaRPr lang="en-US" altLang="ja-JP" sz="4400" dirty="0" smtClean="0"/>
          </a:p>
          <a:p>
            <a:pPr marL="0" indent="0">
              <a:buNone/>
            </a:pPr>
            <a:r>
              <a:rPr lang="ja-JP" altLang="en-US" sz="4400" dirty="0"/>
              <a:t>・</a:t>
            </a:r>
            <a:r>
              <a:rPr lang="ja-JP" altLang="en-US" sz="4400" dirty="0" smtClean="0"/>
              <a:t>もっとクオリティを上げれたのでは？</a:t>
            </a:r>
            <a:endParaRPr lang="en-US" altLang="ja-JP" sz="4400" dirty="0" smtClean="0"/>
          </a:p>
          <a:p>
            <a:pPr marL="0" indent="0">
              <a:buNone/>
            </a:pPr>
            <a:r>
              <a:rPr lang="ja-JP" altLang="en-US" sz="4400" dirty="0" smtClean="0"/>
              <a:t>・ＡＩの機能をさらに上手に活用できなかったか？</a:t>
            </a:r>
            <a:endParaRPr lang="en-US" altLang="ja-JP" sz="4400" dirty="0" smtClean="0"/>
          </a:p>
          <a:p>
            <a:pPr marL="0" indent="0">
              <a:buNone/>
            </a:pPr>
            <a:r>
              <a:rPr lang="ja-JP" altLang="en-US" sz="4400" dirty="0" smtClean="0"/>
              <a:t>　　　　　　　　　　などなど・・・</a:t>
            </a:r>
            <a:endParaRPr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95527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94627" y="2636768"/>
            <a:ext cx="13106400" cy="1325563"/>
          </a:xfrm>
        </p:spPr>
        <p:txBody>
          <a:bodyPr>
            <a:noAutofit/>
          </a:bodyPr>
          <a:lstStyle/>
          <a:p>
            <a:r>
              <a:rPr lang="ja-JP" altLang="ja-JP" sz="50000" dirty="0">
                <a:latin typeface="AR P悠々ゴシック体E" panose="040B0900000000000000" pitchFamily="50" charset="-128"/>
                <a:ea typeface="AR P悠々ゴシック体E" panose="040B0900000000000000" pitchFamily="50" charset="-128"/>
              </a:rPr>
              <a:t>感想</a:t>
            </a:r>
            <a:endParaRPr kumimoji="1" lang="ja-JP" altLang="en-US" sz="50000" dirty="0">
              <a:latin typeface="AR P悠々ゴシック体E" panose="040B0900000000000000" pitchFamily="50" charset="-128"/>
              <a:ea typeface="AR P悠々ゴシック体E" panose="04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497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8600" y="1843210"/>
            <a:ext cx="119634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30000" dirty="0" smtClean="0"/>
              <a:t>ＥＮＤ</a:t>
            </a:r>
            <a:endParaRPr kumimoji="1" lang="ja-JP" altLang="en-US" sz="30000" dirty="0"/>
          </a:p>
        </p:txBody>
      </p:sp>
    </p:spTree>
    <p:extLst>
      <p:ext uri="{BB962C8B-B14F-4D97-AF65-F5344CB8AC3E}">
        <p14:creationId xmlns:p14="http://schemas.microsoft.com/office/powerpoint/2010/main" val="270659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6000" dirty="0">
                <a:latin typeface="AR P悠々ゴシック体E" panose="040B0900000000000000" pitchFamily="50" charset="-128"/>
                <a:ea typeface="AR P悠々ゴシック体E" panose="040B0900000000000000" pitchFamily="50" charset="-128"/>
              </a:rPr>
              <a:t>1 </a:t>
            </a:r>
            <a:r>
              <a:rPr lang="ja-JP" altLang="ja-JP" sz="6000" dirty="0">
                <a:latin typeface="AR P悠々ゴシック体E" panose="040B0900000000000000" pitchFamily="50" charset="-128"/>
                <a:ea typeface="AR P悠々ゴシック体E" panose="040B0900000000000000" pitchFamily="50" charset="-128"/>
              </a:rPr>
              <a:t>作成目的、背景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4800" dirty="0" smtClean="0"/>
              <a:t>AI</a:t>
            </a:r>
            <a:r>
              <a:rPr kumimoji="1" lang="ja-JP" altLang="en-US" sz="4800" dirty="0" smtClean="0"/>
              <a:t>の機能や</a:t>
            </a:r>
            <a:r>
              <a:rPr kumimoji="1" lang="en-US" altLang="ja-JP" sz="4800" dirty="0" smtClean="0"/>
              <a:t>Unity</a:t>
            </a:r>
            <a:r>
              <a:rPr kumimoji="1" lang="ja-JP" altLang="en-US" sz="4800" dirty="0" smtClean="0"/>
              <a:t>を扱い</a:t>
            </a:r>
            <a:endParaRPr kumimoji="1" lang="en-US" altLang="ja-JP" sz="4800" dirty="0" smtClean="0"/>
          </a:p>
          <a:p>
            <a:pPr marL="0" indent="0">
              <a:buNone/>
            </a:pPr>
            <a:r>
              <a:rPr kumimoji="1" lang="ja-JP" altLang="en-US" sz="4800" dirty="0" smtClean="0"/>
              <a:t>３Ｄの</a:t>
            </a:r>
            <a:r>
              <a:rPr lang="ja-JP" altLang="en-US" sz="4800" dirty="0"/>
              <a:t>脱出</a:t>
            </a:r>
            <a:r>
              <a:rPr lang="ja-JP" altLang="en-US" sz="4800" dirty="0" smtClean="0"/>
              <a:t>ホラーゲームを</a:t>
            </a:r>
            <a:endParaRPr lang="en-US" altLang="ja-JP" sz="4800" dirty="0" smtClean="0"/>
          </a:p>
          <a:p>
            <a:pPr marL="0" indent="0">
              <a:buNone/>
            </a:pPr>
            <a:r>
              <a:rPr lang="ja-JP" altLang="en-US" sz="4800" dirty="0" smtClean="0"/>
              <a:t>作ろうと考えた</a:t>
            </a:r>
            <a:endParaRPr kumimoji="1" lang="ja-JP" altLang="en-US" sz="48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126" y="2198373"/>
            <a:ext cx="4659627" cy="465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8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6700" dirty="0">
                <a:latin typeface="AR P悠々ゴシック体E" panose="040B0900000000000000" pitchFamily="50" charset="-128"/>
                <a:ea typeface="AR P悠々ゴシック体E" panose="040B0900000000000000" pitchFamily="50" charset="-128"/>
              </a:rPr>
              <a:t>2 </a:t>
            </a:r>
            <a:r>
              <a:rPr lang="ja-JP" altLang="ja-JP" sz="6700" dirty="0">
                <a:latin typeface="AR P悠々ゴシック体E" panose="040B0900000000000000" pitchFamily="50" charset="-128"/>
                <a:ea typeface="AR P悠々ゴシック体E" panose="040B0900000000000000" pitchFamily="50" charset="-128"/>
              </a:rPr>
              <a:t>作品の概要と特徴</a:t>
            </a:r>
            <a:r>
              <a:rPr lang="ja-JP" altLang="ja-JP" dirty="0"/>
              <a:t/>
            </a:r>
            <a:br>
              <a:rPr lang="ja-JP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787" y="1184281"/>
            <a:ext cx="12192000" cy="847237"/>
          </a:xfrm>
        </p:spPr>
        <p:txBody>
          <a:bodyPr>
            <a:noAutofit/>
          </a:bodyPr>
          <a:lstStyle/>
          <a:p>
            <a:r>
              <a:rPr kumimoji="1" lang="ja-JP" altLang="en-US" sz="6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学校からの脱出を目指すゲーム！</a:t>
            </a:r>
            <a:endParaRPr kumimoji="1" lang="ja-JP" altLang="en-US" sz="6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012507" y="1852036"/>
            <a:ext cx="1034129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en-US" sz="8800" kern="100" dirty="0" smtClean="0">
                <a:solidFill>
                  <a:srgbClr val="FF0000"/>
                </a:solidFill>
                <a:latin typeface="小塚ゴシック Pro B" panose="020B0800000000000000" pitchFamily="34" charset="-128"/>
                <a:ea typeface="小塚ゴシック Pro B" panose="020B0800000000000000" pitchFamily="34" charset="-128"/>
                <a:cs typeface="Times New Roman" panose="02020603050405020304" pitchFamily="18" charset="0"/>
              </a:rPr>
              <a:t>ティラノがいる！？</a:t>
            </a:r>
            <a:endParaRPr lang="ja-JP" altLang="ja-JP" sz="8800" kern="100" dirty="0">
              <a:solidFill>
                <a:srgbClr val="FF0000"/>
              </a:solidFill>
              <a:latin typeface="小塚ゴシック Pro B" panose="020B0800000000000000" pitchFamily="34" charset="-128"/>
              <a:ea typeface="小塚ゴシック Pro B" panose="020B08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671716" y="3273680"/>
            <a:ext cx="64328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en-US" sz="4800" kern="100" dirty="0" smtClean="0">
                <a:latin typeface="小塚ゴシック Pro H" panose="020B0800000000000000" pitchFamily="34" charset="-128"/>
                <a:ea typeface="小塚ゴシック Pro H" panose="020B0800000000000000" pitchFamily="34" charset="-128"/>
                <a:cs typeface="Times New Roman" panose="02020603050405020304" pitchFamily="18" charset="0"/>
              </a:rPr>
              <a:t>←しかもティラノには</a:t>
            </a:r>
            <a:r>
              <a:rPr lang="en-US" altLang="ja-JP" sz="4800" kern="100" dirty="0" smtClean="0">
                <a:latin typeface="小塚ゴシック Pro H" panose="020B0800000000000000" pitchFamily="34" charset="-128"/>
                <a:ea typeface="小塚ゴシック Pro H" panose="020B0800000000000000" pitchFamily="34" charset="-128"/>
                <a:cs typeface="Times New Roman" panose="02020603050405020304" pitchFamily="18" charset="0"/>
              </a:rPr>
              <a:t/>
            </a:r>
            <a:br>
              <a:rPr lang="en-US" altLang="ja-JP" sz="4800" kern="100" dirty="0" smtClean="0">
                <a:latin typeface="小塚ゴシック Pro H" panose="020B0800000000000000" pitchFamily="34" charset="-128"/>
                <a:ea typeface="小塚ゴシック Pro H" panose="020B0800000000000000" pitchFamily="34" charset="-128"/>
                <a:cs typeface="Times New Roman" panose="02020603050405020304" pitchFamily="18" charset="0"/>
              </a:rPr>
            </a:br>
            <a:r>
              <a:rPr lang="ja-JP" altLang="en-US" sz="7200" kern="100" dirty="0" smtClean="0">
                <a:solidFill>
                  <a:srgbClr val="FF0000"/>
                </a:solidFill>
                <a:latin typeface="小塚ゴシック Pro H" panose="020B0800000000000000" pitchFamily="34" charset="-128"/>
                <a:ea typeface="小塚ゴシック Pro H" panose="020B0800000000000000" pitchFamily="34" charset="-128"/>
                <a:cs typeface="Times New Roman" panose="02020603050405020304" pitchFamily="18" charset="0"/>
              </a:rPr>
              <a:t>ＡＩ</a:t>
            </a:r>
            <a:r>
              <a:rPr lang="ja-JP" altLang="en-US" sz="4800" kern="100" dirty="0" smtClean="0">
                <a:solidFill>
                  <a:srgbClr val="FF0000"/>
                </a:solidFill>
                <a:latin typeface="小塚ゴシック Pro H" panose="020B0800000000000000" pitchFamily="34" charset="-128"/>
                <a:ea typeface="小塚ゴシック Pro H" panose="020B0800000000000000" pitchFamily="34" charset="-128"/>
                <a:cs typeface="Times New Roman" panose="02020603050405020304" pitchFamily="18" charset="0"/>
              </a:rPr>
              <a:t>機能</a:t>
            </a:r>
            <a:r>
              <a:rPr lang="ja-JP" altLang="en-US" sz="4800" kern="100" dirty="0">
                <a:latin typeface="小塚ゴシック Pro H" panose="020B0800000000000000" pitchFamily="34" charset="-128"/>
                <a:ea typeface="小塚ゴシック Pro H" panose="020B0800000000000000" pitchFamily="34" charset="-128"/>
                <a:cs typeface="Times New Roman" panose="02020603050405020304" pitchFamily="18" charset="0"/>
              </a:rPr>
              <a:t>が</a:t>
            </a:r>
            <a:r>
              <a:rPr lang="ja-JP" altLang="en-US" sz="4800" kern="100" dirty="0" smtClean="0">
                <a:latin typeface="小塚ゴシック Pro H" panose="020B0800000000000000" pitchFamily="34" charset="-128"/>
                <a:ea typeface="小塚ゴシック Pro H" panose="020B0800000000000000" pitchFamily="34" charset="-128"/>
                <a:cs typeface="Times New Roman" panose="02020603050405020304" pitchFamily="18" charset="0"/>
              </a:rPr>
              <a:t>搭載</a:t>
            </a:r>
            <a:r>
              <a:rPr lang="en-US" altLang="ja-JP" sz="4800" kern="100" dirty="0" smtClean="0">
                <a:latin typeface="小塚ゴシック Pro H" panose="020B0800000000000000" pitchFamily="34" charset="-128"/>
                <a:ea typeface="小塚ゴシック Pro H" panose="020B0800000000000000" pitchFamily="34" charset="-128"/>
                <a:cs typeface="Times New Roman" panose="02020603050405020304" pitchFamily="18" charset="0"/>
              </a:rPr>
              <a:t/>
            </a:r>
            <a:br>
              <a:rPr lang="en-US" altLang="ja-JP" sz="4800" kern="100" dirty="0" smtClean="0">
                <a:latin typeface="小塚ゴシック Pro H" panose="020B0800000000000000" pitchFamily="34" charset="-128"/>
                <a:ea typeface="小塚ゴシック Pro H" panose="020B0800000000000000" pitchFamily="34" charset="-128"/>
                <a:cs typeface="Times New Roman" panose="02020603050405020304" pitchFamily="18" charset="0"/>
              </a:rPr>
            </a:br>
            <a:r>
              <a:rPr lang="ja-JP" altLang="en-US" sz="4800" kern="100" dirty="0" smtClean="0">
                <a:latin typeface="小塚ゴシック Pro H" panose="020B0800000000000000" pitchFamily="34" charset="-128"/>
                <a:ea typeface="小塚ゴシック Pro H" panose="020B0800000000000000" pitchFamily="34" charset="-128"/>
                <a:cs typeface="Times New Roman" panose="02020603050405020304" pitchFamily="18" charset="0"/>
              </a:rPr>
              <a:t>されている！！！</a:t>
            </a:r>
            <a:r>
              <a:rPr lang="en-US" altLang="ja-JP" sz="4800" kern="100" dirty="0" smtClean="0">
                <a:latin typeface="小塚ゴシック Pro H" panose="020B0800000000000000" pitchFamily="34" charset="-128"/>
                <a:ea typeface="小塚ゴシック Pro H" panose="020B0800000000000000" pitchFamily="34" charset="-128"/>
                <a:cs typeface="Times New Roman" panose="02020603050405020304" pitchFamily="18" charset="0"/>
              </a:rPr>
              <a:t/>
            </a:r>
            <a:br>
              <a:rPr lang="en-US" altLang="ja-JP" sz="4800" kern="100" dirty="0" smtClean="0">
                <a:latin typeface="小塚ゴシック Pro H" panose="020B0800000000000000" pitchFamily="34" charset="-128"/>
                <a:ea typeface="小塚ゴシック Pro H" panose="020B0800000000000000" pitchFamily="34" charset="-128"/>
                <a:cs typeface="Times New Roman" panose="02020603050405020304" pitchFamily="18" charset="0"/>
              </a:rPr>
            </a:br>
            <a:r>
              <a:rPr lang="ja-JP" altLang="en-US" sz="4800" kern="100" dirty="0" smtClean="0">
                <a:latin typeface="小塚ゴシック Pro H" panose="020B0800000000000000" pitchFamily="34" charset="-128"/>
                <a:ea typeface="小塚ゴシック Pro H" panose="020B0800000000000000" pitchFamily="34" charset="-128"/>
                <a:cs typeface="Times New Roman" panose="02020603050405020304" pitchFamily="18" charset="0"/>
              </a:rPr>
              <a:t>　　　</a:t>
            </a:r>
            <a:endParaRPr lang="ja-JP" altLang="ja-JP" sz="4800" kern="100" dirty="0">
              <a:latin typeface="小塚ゴシック Pro H" panose="020B0800000000000000" pitchFamily="34" charset="-128"/>
              <a:ea typeface="小塚ゴシック Pro H" panose="020B08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850674"/>
            <a:ext cx="5625315" cy="316424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408" y="3459934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7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ja-JP" sz="8800" dirty="0" smtClean="0">
                <a:latin typeface="AR P悠々ゴシック体E" panose="040B0900000000000000" pitchFamily="50" charset="-128"/>
                <a:ea typeface="AR P悠々ゴシック体E" panose="040B0900000000000000" pitchFamily="50" charset="-128"/>
              </a:rPr>
              <a:t>構成図</a:t>
            </a:r>
            <a:r>
              <a:rPr lang="ja-JP" altLang="en-US" sz="8800" dirty="0" smtClean="0">
                <a:latin typeface="AR P悠々ゴシック体E" panose="040B0900000000000000" pitchFamily="50" charset="-128"/>
                <a:ea typeface="AR P悠々ゴシック体E" panose="040B0900000000000000" pitchFamily="50" charset="-128"/>
              </a:rPr>
              <a:t>！！！！！！↓</a:t>
            </a:r>
            <a:r>
              <a:rPr lang="ja-JP" altLang="ja-JP" dirty="0"/>
              <a:t/>
            </a:r>
            <a:br>
              <a:rPr lang="ja-JP" altLang="ja-JP" dirty="0"/>
            </a:br>
            <a:endParaRPr kumimoji="1" lang="ja-JP" altLang="en-US" dirty="0"/>
          </a:p>
        </p:txBody>
      </p:sp>
      <p:pic>
        <p:nvPicPr>
          <p:cNvPr id="1026" name="Picture 2" descr="構成図(未完成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28" y="1302543"/>
            <a:ext cx="11302144" cy="539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093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1292" y="20686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ja-JP" altLang="ja-JP" sz="6600" dirty="0" smtClean="0">
                <a:latin typeface="AR P悠々ゴシック体E" panose="040B0900000000000000" pitchFamily="50" charset="-128"/>
                <a:ea typeface="AR P悠々ゴシック体E" panose="040B0900000000000000" pitchFamily="50" charset="-128"/>
              </a:rPr>
              <a:t>ハードウェアソフトウェア</a:t>
            </a:r>
            <a:r>
              <a:rPr lang="ja-JP" altLang="ja-JP" sz="6600" dirty="0">
                <a:latin typeface="AR P悠々ゴシック体E" panose="040B0900000000000000" pitchFamily="50" charset="-128"/>
                <a:ea typeface="AR P悠々ゴシック体E" panose="040B0900000000000000" pitchFamily="50" charset="-128"/>
              </a:rPr>
              <a:t>構成</a:t>
            </a:r>
            <a:r>
              <a:rPr lang="ja-JP" altLang="ja-JP" dirty="0"/>
              <a:t/>
            </a:r>
            <a:br>
              <a:rPr lang="ja-JP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25415"/>
            <a:ext cx="11353800" cy="5051548"/>
          </a:xfrm>
        </p:spPr>
        <p:txBody>
          <a:bodyPr>
            <a:normAutofit lnSpcReduction="10000"/>
          </a:bodyPr>
          <a:lstStyle/>
          <a:p>
            <a:r>
              <a:rPr lang="en-US" altLang="ja-JP" sz="4800" dirty="0" smtClean="0"/>
              <a:t>-</a:t>
            </a:r>
            <a:r>
              <a:rPr lang="ja-JP" altLang="ja-JP" sz="4800" dirty="0">
                <a:latin typeface="AR P悠々ゴシック体E" panose="040B0900000000000000" pitchFamily="50" charset="-128"/>
                <a:ea typeface="AR P悠々ゴシック体E" panose="040B0900000000000000" pitchFamily="50" charset="-128"/>
              </a:rPr>
              <a:t>使用情報機器</a:t>
            </a:r>
          </a:p>
          <a:p>
            <a:r>
              <a:rPr lang="ja-JP" altLang="ja-JP" sz="4800" dirty="0"/>
              <a:t>・</a:t>
            </a:r>
            <a:r>
              <a:rPr lang="en-US" altLang="ja-JP" sz="4800" dirty="0"/>
              <a:t>Microsoft Windows 10</a:t>
            </a:r>
            <a:endParaRPr lang="ja-JP" altLang="ja-JP" sz="4800" dirty="0"/>
          </a:p>
          <a:p>
            <a:r>
              <a:rPr lang="en-US" altLang="ja-JP" sz="4800" dirty="0" smtClean="0">
                <a:latin typeface="AR P悠々ゴシック体E" panose="040B0900000000000000" pitchFamily="50" charset="-128"/>
                <a:ea typeface="AR P悠々ゴシック体E" panose="040B0900000000000000" pitchFamily="50" charset="-128"/>
              </a:rPr>
              <a:t>-</a:t>
            </a:r>
            <a:r>
              <a:rPr lang="ja-JP" altLang="ja-JP" sz="4800" dirty="0">
                <a:latin typeface="AR P悠々ゴシック体E" panose="040B0900000000000000" pitchFamily="50" charset="-128"/>
                <a:ea typeface="AR P悠々ゴシック体E" panose="040B0900000000000000" pitchFamily="50" charset="-128"/>
              </a:rPr>
              <a:t>使用ソフト等</a:t>
            </a:r>
          </a:p>
          <a:p>
            <a:r>
              <a:rPr lang="ja-JP" altLang="ja-JP" sz="4800" dirty="0"/>
              <a:t>・</a:t>
            </a:r>
            <a:r>
              <a:rPr lang="en-US" altLang="ja-JP" sz="4800" dirty="0" smtClean="0"/>
              <a:t>unity</a:t>
            </a:r>
            <a:r>
              <a:rPr lang="ja-JP" altLang="ja-JP" sz="4800" dirty="0" smtClean="0"/>
              <a:t>・</a:t>
            </a:r>
            <a:r>
              <a:rPr lang="en-US" altLang="ja-JP" sz="4800" dirty="0" smtClean="0"/>
              <a:t>Blender</a:t>
            </a:r>
            <a:r>
              <a:rPr lang="ja-JP" altLang="ja-JP" sz="4800" dirty="0" smtClean="0"/>
              <a:t>・</a:t>
            </a:r>
            <a:r>
              <a:rPr lang="en-US" altLang="ja-JP" sz="4800" dirty="0" smtClean="0"/>
              <a:t>Visual Studio</a:t>
            </a:r>
            <a:r>
              <a:rPr lang="ja-JP" altLang="ja-JP" sz="4800" dirty="0" smtClean="0"/>
              <a:t>・</a:t>
            </a:r>
            <a:r>
              <a:rPr lang="en-US" altLang="ja-JP" sz="4800" dirty="0" err="1" smtClean="0"/>
              <a:t>Aviutl</a:t>
            </a:r>
            <a:r>
              <a:rPr lang="ja-JP" altLang="ja-JP" sz="4800" dirty="0" smtClean="0"/>
              <a:t>・</a:t>
            </a:r>
            <a:r>
              <a:rPr lang="en-US" altLang="ja-JP" sz="4800" dirty="0" err="1"/>
              <a:t>Github</a:t>
            </a:r>
            <a:r>
              <a:rPr lang="en-US" altLang="ja-JP" sz="4800" dirty="0"/>
              <a:t> </a:t>
            </a:r>
            <a:r>
              <a:rPr lang="en-US" altLang="ja-JP" sz="4800" dirty="0" smtClean="0"/>
              <a:t>desktop</a:t>
            </a:r>
            <a:r>
              <a:rPr lang="ja-JP" altLang="ja-JP" sz="4800" dirty="0" smtClean="0"/>
              <a:t>・</a:t>
            </a:r>
            <a:r>
              <a:rPr lang="en-US" altLang="ja-JP" sz="4800" dirty="0"/>
              <a:t>Micro Paint</a:t>
            </a:r>
            <a:endParaRPr lang="ja-JP" altLang="ja-JP" sz="4800" dirty="0"/>
          </a:p>
          <a:p>
            <a:r>
              <a:rPr lang="en-US" altLang="ja-JP" sz="4800" dirty="0" smtClean="0">
                <a:latin typeface="AR P悠々ゴシック体E" panose="040B0900000000000000" pitchFamily="50" charset="-128"/>
                <a:ea typeface="AR P悠々ゴシック体E" panose="040B0900000000000000" pitchFamily="50" charset="-128"/>
              </a:rPr>
              <a:t>-</a:t>
            </a:r>
            <a:r>
              <a:rPr lang="ja-JP" altLang="ja-JP" sz="4800" dirty="0">
                <a:latin typeface="AR P悠々ゴシック体E" panose="040B0900000000000000" pitchFamily="50" charset="-128"/>
                <a:ea typeface="AR P悠々ゴシック体E" panose="040B0900000000000000" pitchFamily="50" charset="-128"/>
              </a:rPr>
              <a:t>使用プログラミング言語</a:t>
            </a:r>
          </a:p>
          <a:p>
            <a:r>
              <a:rPr lang="ja-JP" altLang="ja-JP" sz="4800" dirty="0"/>
              <a:t>・</a:t>
            </a:r>
            <a:r>
              <a:rPr lang="en-US" altLang="ja-JP" sz="4800" dirty="0"/>
              <a:t>C#</a:t>
            </a:r>
            <a:r>
              <a:rPr lang="ja-JP" altLang="ja-JP" sz="4800" dirty="0" smtClean="0"/>
              <a:t>言語・</a:t>
            </a:r>
            <a:r>
              <a:rPr lang="en-US" altLang="ja-JP" sz="4800" dirty="0" err="1" smtClean="0"/>
              <a:t>VisualBasic</a:t>
            </a:r>
            <a:r>
              <a:rPr lang="ja-JP" altLang="ja-JP" sz="4800" dirty="0" smtClean="0"/>
              <a:t>言語</a:t>
            </a:r>
            <a:endParaRPr lang="ja-JP" altLang="ja-JP" sz="48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71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13471" y="140677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8800" dirty="0" smtClean="0">
                <a:latin typeface="AR P黒丸ＰＯＰ体H" panose="020F0A00000000000000" pitchFamily="50" charset="-128"/>
                <a:ea typeface="AR P黒丸ＰＯＰ体H" panose="020F0A00000000000000" pitchFamily="50" charset="-128"/>
              </a:rPr>
              <a:t>ＤＦＤ↓</a:t>
            </a:r>
            <a:endParaRPr kumimoji="1" lang="ja-JP" altLang="en-US" sz="8800" dirty="0">
              <a:latin typeface="AR P黒丸ＰＯＰ体H" panose="020F0A00000000000000" pitchFamily="50" charset="-128"/>
              <a:ea typeface="AR P黒丸ＰＯＰ体H" panose="020F0A00000000000000" pitchFamily="50" charset="-128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23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森田説明スライド！（仮配置スライド）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08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高塚説明スライド！（仮配置スライド）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16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対馬説明スライド！（仮配置スライド）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72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303</Words>
  <Application>Microsoft Office PowerPoint</Application>
  <PresentationFormat>ワイド画面</PresentationFormat>
  <Paragraphs>41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9" baseType="lpstr">
      <vt:lpstr>Adobe Gothic Std B</vt:lpstr>
      <vt:lpstr>AR P黒丸ＰＯＰ体H</vt:lpstr>
      <vt:lpstr>AR P悠々ゴシック体E</vt:lpstr>
      <vt:lpstr>UD デジタル 教科書体 NK-B</vt:lpstr>
      <vt:lpstr>小塚ゴシック Pro B</vt:lpstr>
      <vt:lpstr>小塚ゴシック Pro H</vt:lpstr>
      <vt:lpstr>游ゴシック</vt:lpstr>
      <vt:lpstr>游ゴシック Light</vt:lpstr>
      <vt:lpstr>游明朝</vt:lpstr>
      <vt:lpstr>Arial</vt:lpstr>
      <vt:lpstr>Times New Roman</vt:lpstr>
      <vt:lpstr>Office テーマ</vt:lpstr>
      <vt:lpstr>チーム名 グットナチュラルパーソン！</vt:lpstr>
      <vt:lpstr>1 作成目的、背景</vt:lpstr>
      <vt:lpstr>2 作品の概要と特徴 </vt:lpstr>
      <vt:lpstr>構成図！！！！！！↓ </vt:lpstr>
      <vt:lpstr>ハードウェアソフトウェア構成 </vt:lpstr>
      <vt:lpstr>ＤＦＤ↓</vt:lpstr>
      <vt:lpstr>森田説明スライド！（仮配置スライド）</vt:lpstr>
      <vt:lpstr>高塚説明スライド！（仮配置スライド）</vt:lpstr>
      <vt:lpstr>対馬説明スライド！（仮配置スライド）</vt:lpstr>
      <vt:lpstr>動作・操作説明プレイヤーの操作① </vt:lpstr>
      <vt:lpstr>動作・操作説明アイテムのゲット＆使用②</vt:lpstr>
      <vt:lpstr>動作・操作説明ロッカーに隠れる③</vt:lpstr>
      <vt:lpstr>動作・操作説明ゲーム進行方法④</vt:lpstr>
      <vt:lpstr>ゲームを進めるごとに キャラクターのセリフも表示されてストーリが進む！！</vt:lpstr>
      <vt:lpstr>考察・発展 </vt:lpstr>
      <vt:lpstr>感想</vt:lpstr>
      <vt:lpstr>PowerPoint プレゼンテーション</vt:lpstr>
    </vt:vector>
  </TitlesOfParts>
  <Company>埼玉県教育委員会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チーム名 グットナチュラルパーソン！</dc:title>
  <dc:creator>埼玉県教育委員会</dc:creator>
  <cp:lastModifiedBy>埼玉県教育委員会</cp:lastModifiedBy>
  <cp:revision>9</cp:revision>
  <dcterms:created xsi:type="dcterms:W3CDTF">2023-11-20T01:28:01Z</dcterms:created>
  <dcterms:modified xsi:type="dcterms:W3CDTF">2023-11-20T02:31:44Z</dcterms:modified>
</cp:coreProperties>
</file>