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handoutMasterIdLst>
    <p:handoutMasterId r:id="rId45"/>
  </p:handoutMasterIdLst>
  <p:sldIdLst>
    <p:sldId id="256" r:id="rId2"/>
    <p:sldId id="257" r:id="rId3"/>
    <p:sldId id="259" r:id="rId4"/>
    <p:sldId id="260" r:id="rId5"/>
    <p:sldId id="268" r:id="rId6"/>
    <p:sldId id="272" r:id="rId7"/>
    <p:sldId id="275" r:id="rId8"/>
    <p:sldId id="279" r:id="rId9"/>
    <p:sldId id="280" r:id="rId10"/>
    <p:sldId id="278" r:id="rId11"/>
    <p:sldId id="297" r:id="rId12"/>
    <p:sldId id="276" r:id="rId13"/>
    <p:sldId id="277" r:id="rId14"/>
    <p:sldId id="282" r:id="rId15"/>
    <p:sldId id="283" r:id="rId16"/>
    <p:sldId id="285" r:id="rId17"/>
    <p:sldId id="286" r:id="rId18"/>
    <p:sldId id="289" r:id="rId19"/>
    <p:sldId id="287" r:id="rId20"/>
    <p:sldId id="288" r:id="rId21"/>
    <p:sldId id="290" r:id="rId22"/>
    <p:sldId id="291" r:id="rId23"/>
    <p:sldId id="293" r:id="rId24"/>
    <p:sldId id="292" r:id="rId25"/>
    <p:sldId id="295" r:id="rId26"/>
    <p:sldId id="298" r:id="rId27"/>
    <p:sldId id="294" r:id="rId28"/>
    <p:sldId id="299" r:id="rId29"/>
    <p:sldId id="300" r:id="rId30"/>
    <p:sldId id="301" r:id="rId31"/>
    <p:sldId id="302" r:id="rId32"/>
    <p:sldId id="315" r:id="rId33"/>
    <p:sldId id="304" r:id="rId34"/>
    <p:sldId id="305" r:id="rId35"/>
    <p:sldId id="306" r:id="rId36"/>
    <p:sldId id="307" r:id="rId37"/>
    <p:sldId id="308" r:id="rId38"/>
    <p:sldId id="309" r:id="rId39"/>
    <p:sldId id="310" r:id="rId40"/>
    <p:sldId id="311" r:id="rId41"/>
    <p:sldId id="312" r:id="rId42"/>
    <p:sldId id="313" r:id="rId43"/>
    <p:sldId id="314" r:id="rId44"/>
  </p:sldIdLst>
  <p:sldSz cx="12192000" cy="6858000"/>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oisomz@outlook.jp" initials="k" lastIdx="1" clrIdx="0">
    <p:extLst>
      <p:ext uri="{19B8F6BF-5375-455C-9EA6-DF929625EA0E}">
        <p15:presenceInfo xmlns:p15="http://schemas.microsoft.com/office/powerpoint/2012/main" userId="9a7cfc4e2fbfa3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188"/>
          </a:xfrm>
          <a:prstGeom prst="rect">
            <a:avLst/>
          </a:prstGeom>
        </p:spPr>
        <p:txBody>
          <a:bodyPr vert="horz" lIns="91440" tIns="45720" rIns="91440" bIns="45720" rtlCol="0"/>
          <a:lstStyle>
            <a:lvl1pPr algn="r">
              <a:defRPr sz="1200"/>
            </a:lvl1pPr>
          </a:lstStyle>
          <a:p>
            <a:fld id="{79B8470A-CCC7-429E-B47A-9B37F688D30D}" type="datetimeFigureOut">
              <a:rPr kumimoji="1" lang="ja-JP" altLang="en-US" smtClean="0"/>
              <a:t>2023/4/19</a:t>
            </a:fld>
            <a:endParaRPr kumimoji="1" lang="ja-JP" altLang="en-US"/>
          </a:p>
        </p:txBody>
      </p:sp>
      <p:sp>
        <p:nvSpPr>
          <p:cNvPr id="4" name="フッター プレースホルダー 3"/>
          <p:cNvSpPr>
            <a:spLocks noGrp="1"/>
          </p:cNvSpPr>
          <p:nvPr>
            <p:ph type="ftr" sz="quarter" idx="2"/>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4301"/>
            <a:ext cx="2918831" cy="495187"/>
          </a:xfrm>
          <a:prstGeom prst="rect">
            <a:avLst/>
          </a:prstGeom>
        </p:spPr>
        <p:txBody>
          <a:bodyPr vert="horz" lIns="91440" tIns="45720" rIns="91440" bIns="45720" rtlCol="0" anchor="b"/>
          <a:lstStyle>
            <a:lvl1pPr algn="r">
              <a:defRPr sz="1200"/>
            </a:lvl1pPr>
          </a:lstStyle>
          <a:p>
            <a:fld id="{04858900-38B6-4340-8989-5B3BE69DEA7B}" type="slidenum">
              <a:rPr kumimoji="1" lang="ja-JP" altLang="en-US" smtClean="0"/>
              <a:t>‹#›</a:t>
            </a:fld>
            <a:endParaRPr kumimoji="1" lang="ja-JP" altLang="en-US"/>
          </a:p>
        </p:txBody>
      </p:sp>
    </p:spTree>
    <p:extLst>
      <p:ext uri="{BB962C8B-B14F-4D97-AF65-F5344CB8AC3E}">
        <p14:creationId xmlns:p14="http://schemas.microsoft.com/office/powerpoint/2010/main" val="4272490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E0818B-64F2-453E-A49A-21DDA408DCC0}"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439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6645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86010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803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9003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53279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13949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29995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5270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402609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85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084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52405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91336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6085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74535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0573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0C6C76F-C4A7-4373-BA7A-36974ECD09C7}" type="datetimeFigureOut">
              <a:rPr kumimoji="1" lang="ja-JP" altLang="en-US" smtClean="0"/>
              <a:t>2023/4/19</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405628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21420000">
            <a:off x="-15100" y="761347"/>
            <a:ext cx="11642837" cy="2943999"/>
          </a:xfrm>
        </p:spPr>
        <p:txBody>
          <a:bodyPr>
            <a:noAutofit/>
          </a:bodyPr>
          <a:lstStyle/>
          <a:p>
            <a:r>
              <a:rPr kumimoji="1" lang="en-US" altLang="ja-JP" sz="9600" cap="none" dirty="0" smtClean="0">
                <a:latin typeface="FOT-スキップ Std E" panose="02020800000000000000" pitchFamily="18" charset="-128"/>
                <a:ea typeface="FOT-スキップ Std E" panose="02020800000000000000" pitchFamily="18" charset="-128"/>
              </a:rPr>
              <a:t>Web</a:t>
            </a:r>
            <a:r>
              <a:rPr lang="ja-JP" altLang="en-US" sz="9600" cap="none" dirty="0">
                <a:latin typeface="FOT-スキップ Std E" panose="02020800000000000000" pitchFamily="18" charset="-128"/>
                <a:ea typeface="FOT-スキップ Std E" panose="02020800000000000000" pitchFamily="18" charset="-128"/>
              </a:rPr>
              <a:t>プログラミング</a:t>
            </a:r>
            <a:endParaRPr kumimoji="1" lang="ja-JP" altLang="en-US" sz="9600" cap="none" dirty="0">
              <a:latin typeface="FOT-スキップ Std E" panose="02020800000000000000" pitchFamily="18" charset="-128"/>
              <a:ea typeface="FOT-スキップ Std E" panose="02020800000000000000" pitchFamily="18" charset="-128"/>
            </a:endParaRPr>
          </a:p>
        </p:txBody>
      </p:sp>
      <p:sp>
        <p:nvSpPr>
          <p:cNvPr id="3" name="サブタイトル 2"/>
          <p:cNvSpPr>
            <a:spLocks noGrp="1"/>
          </p:cNvSpPr>
          <p:nvPr>
            <p:ph type="subTitle" idx="1"/>
          </p:nvPr>
        </p:nvSpPr>
        <p:spPr>
          <a:xfrm rot="21420000">
            <a:off x="4684428" y="4987889"/>
            <a:ext cx="1833213" cy="94995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加藤大輔</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94511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04800" y="1550777"/>
            <a:ext cx="11111345" cy="5473477"/>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ちなみに、ハイパーテキストの機能を</a:t>
            </a:r>
            <a:r>
              <a:rPr lang="ja-JP" altLang="en-US" sz="2800" u="sng" cap="none" dirty="0" smtClean="0">
                <a:latin typeface="FOT-スキップ Std E" panose="02020800000000000000" pitchFamily="18" charset="-128"/>
                <a:ea typeface="FOT-スキップ Std E" panose="02020800000000000000" pitchFamily="18" charset="-128"/>
              </a:rPr>
              <a:t>メディア</a:t>
            </a:r>
            <a:r>
              <a:rPr lang="en-US" altLang="ja-JP" sz="2800" u="sng" cap="none" dirty="0" smtClean="0">
                <a:latin typeface="FOT-スキップ Std E" panose="02020800000000000000" pitchFamily="18" charset="-128"/>
                <a:ea typeface="FOT-スキップ Std E" panose="02020800000000000000" pitchFamily="18" charset="-128"/>
              </a:rPr>
              <a:t>(</a:t>
            </a:r>
            <a:r>
              <a:rPr lang="ja-JP" altLang="en-US" sz="2800" u="sng" cap="none" dirty="0" smtClean="0">
                <a:latin typeface="FOT-スキップ Std E" panose="02020800000000000000" pitchFamily="18" charset="-128"/>
                <a:ea typeface="FOT-スキップ Std E" panose="02020800000000000000" pitchFamily="18" charset="-128"/>
              </a:rPr>
              <a:t>音声、動画像など</a:t>
            </a:r>
            <a:r>
              <a:rPr lang="en-US" altLang="ja-JP" sz="2800" u="sng" cap="none" dirty="0" smtClean="0">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に持たせたものを</a:t>
            </a:r>
            <a:r>
              <a:rPr kumimoji="1" lang="en-US" altLang="ja-JP" sz="2800" b="1" u="sng" cap="none" dirty="0" err="1"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HyperMedia</a:t>
            </a:r>
            <a:r>
              <a:rPr kumimoji="1"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kumimoji="1"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ハイパーメディア</a:t>
            </a:r>
            <a:r>
              <a:rPr kumimoji="1"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と呼ぶ</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kumimoji="1" lang="en-US" altLang="ja-JP" cap="none" dirty="0" smtClean="0">
                <a:latin typeface="FOT-スキップ Std E" panose="02020800000000000000" pitchFamily="18" charset="-128"/>
                <a:ea typeface="FOT-スキップ Std E" panose="02020800000000000000" pitchFamily="18" charset="-128"/>
              </a:rPr>
              <a:t>(</a:t>
            </a:r>
            <a:r>
              <a:rPr kumimoji="1" lang="ja-JP" altLang="en-US" cap="none" dirty="0" smtClean="0">
                <a:latin typeface="FOT-スキップ Std E" panose="02020800000000000000" pitchFamily="18" charset="-128"/>
                <a:ea typeface="FOT-スキップ Std E" panose="02020800000000000000" pitchFamily="18" charset="-128"/>
              </a:rPr>
              <a:t>画像や動画を押したら別のページに飛ぶやつ</a:t>
            </a:r>
            <a:r>
              <a:rPr kumimoji="1"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13070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ML(</a:t>
            </a:r>
            <a:r>
              <a:rPr lang="ja-JP" altLang="en-US" dirty="0" smtClean="0">
                <a:latin typeface="FOT-スキップ Std E" panose="02020800000000000000" pitchFamily="18" charset="-128"/>
                <a:ea typeface="FOT-スキップ Std E" panose="02020800000000000000" pitchFamily="18" charset="-128"/>
              </a:rPr>
              <a:t>マークアップ言語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文章</a:t>
            </a:r>
            <a:r>
              <a:rPr lang="ja-JP" altLang="en-US" sz="2800" cap="none" dirty="0" smtClean="0">
                <a:latin typeface="FOT-スキップ Std E" panose="02020800000000000000" pitchFamily="18" charset="-128"/>
                <a:ea typeface="FOT-スキップ Std E" panose="02020800000000000000" pitchFamily="18" charset="-128"/>
              </a:rPr>
              <a:t>を構造化するための言語</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基本的にはテキストデータだが、バイナリデータの場合もある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文章</a:t>
            </a:r>
            <a:r>
              <a:rPr lang="ja-JP" altLang="en-US" sz="2800" cap="none" dirty="0">
                <a:latin typeface="FOT-スキップ Std E" panose="02020800000000000000" pitchFamily="18" charset="-128"/>
                <a:ea typeface="FOT-スキップ Std E" panose="02020800000000000000" pitchFamily="18" charset="-128"/>
              </a:rPr>
              <a:t>の意味合いを「タグ」と呼ばれる要素で記述して分類し、装飾を行います</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93628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82732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言語の基本的な記述は</a:t>
            </a:r>
            <a:endParaRPr kumimoji="1"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&lt;html&gt;~&lt;/html&gt;</a:t>
            </a:r>
            <a:r>
              <a:rPr lang="ja-JP" altLang="en-US" sz="2800" cap="none" dirty="0" smtClean="0">
                <a:latin typeface="FOT-スキップ Std E" panose="02020800000000000000" pitchFamily="18" charset="-128"/>
                <a:ea typeface="FOT-スキップ Std E" panose="02020800000000000000" pitchFamily="18" charset="-128"/>
              </a:rPr>
              <a:t>　や</a:t>
            </a:r>
            <a:r>
              <a:rPr lang="en-US" altLang="ja-JP" sz="2800" cap="none" dirty="0" smtClean="0">
                <a:latin typeface="FOT-スキップ Std E" panose="02020800000000000000" pitchFamily="18" charset="-128"/>
                <a:ea typeface="FOT-スキップ Std E" panose="02020800000000000000" pitchFamily="18" charset="-128"/>
              </a:rPr>
              <a:t>&lt;p align=“center”&gt;~&lt;p&gt;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br</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というような形式のタグによって記述される</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後述</a:t>
            </a:r>
            <a:r>
              <a:rPr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言語で書かれたファイル名の拡張子は</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u="sng" cap="none" dirty="0" smtClean="0">
                <a:solidFill>
                  <a:srgbClr val="FF0000"/>
                </a:solidFill>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または、</a:t>
            </a:r>
            <a:r>
              <a:rPr lang="en-US" altLang="ja-JP" sz="2800" u="sng" cap="none" dirty="0" smtClean="0">
                <a:solidFill>
                  <a:srgbClr val="FF0000"/>
                </a:solidFill>
                <a:latin typeface="FOT-スキップ Std E" panose="02020800000000000000" pitchFamily="18" charset="-128"/>
                <a:ea typeface="FOT-スキップ Std E" panose="02020800000000000000" pitchFamily="18" charset="-128"/>
              </a:rPr>
              <a:t>.</a:t>
            </a:r>
            <a:r>
              <a:rPr lang="en-US" altLang="ja-JP" sz="2800" u="sng" cap="none" dirty="0" err="1" smtClean="0">
                <a:solidFill>
                  <a:srgbClr val="FF0000"/>
                </a:solidFill>
                <a:latin typeface="FOT-スキップ Std E" panose="02020800000000000000" pitchFamily="18" charset="-128"/>
                <a:ea typeface="FOT-スキップ Std E" panose="02020800000000000000" pitchFamily="18" charset="-128"/>
              </a:rPr>
              <a:t>htm</a:t>
            </a:r>
            <a:r>
              <a:rPr lang="ja-JP" altLang="en-US" sz="2800" cap="none" dirty="0" smtClean="0">
                <a:latin typeface="FOT-スキップ Std E" panose="02020800000000000000" pitchFamily="18" charset="-128"/>
                <a:ea typeface="FOT-スキップ Std E" panose="02020800000000000000" pitchFamily="18" charset="-128"/>
              </a:rPr>
              <a:t>としなければならない</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73420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7"/>
            <a:ext cx="10827327" cy="4780749"/>
          </a:xfrm>
        </p:spPr>
        <p:txBody>
          <a:bodyPr anchor="t">
            <a:normAutofit/>
          </a:bodyPr>
          <a:lstStyle/>
          <a:p>
            <a:r>
              <a:rPr kumimoji="1" lang="ja-JP" altLang="en-US" sz="2800" cap="none" dirty="0" smtClean="0">
                <a:latin typeface="FOT-スキップ Std E" panose="02020800000000000000" pitchFamily="18" charset="-128"/>
                <a:ea typeface="FOT-スキップ Std E" panose="02020800000000000000" pitchFamily="18" charset="-128"/>
              </a:rPr>
              <a:t>ファイル形式</a:t>
            </a:r>
            <a:r>
              <a:rPr lang="ja-JP" altLang="en-US" sz="2800" cap="none" dirty="0" smtClean="0">
                <a:latin typeface="FOT-スキップ Std E" panose="02020800000000000000" pitchFamily="18" charset="-128"/>
                <a:ea typeface="FOT-スキップ Std E" panose="02020800000000000000" pitchFamily="18" charset="-128"/>
              </a:rPr>
              <a:t>の</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と</a:t>
            </a:r>
            <a:r>
              <a:rPr lang="en-US" altLang="ja-JP" sz="2800" cap="none" dirty="0" err="1" smtClean="0">
                <a:latin typeface="FOT-スキップ Std E" panose="02020800000000000000" pitchFamily="18" charset="-128"/>
                <a:ea typeface="FOT-スキップ Std E" panose="02020800000000000000" pitchFamily="18" charset="-128"/>
              </a:rPr>
              <a:t>htm</a:t>
            </a:r>
            <a:r>
              <a:rPr lang="ja-JP" altLang="en-US" sz="2800" cap="none" dirty="0" smtClean="0">
                <a:latin typeface="FOT-スキップ Std E" panose="02020800000000000000" pitchFamily="18" charset="-128"/>
                <a:ea typeface="FOT-スキップ Std E" panose="02020800000000000000" pitchFamily="18" charset="-128"/>
              </a:rPr>
              <a:t>の違いは</a:t>
            </a:r>
            <a:r>
              <a:rPr lang="en-US" altLang="ja-JP" sz="2800" cap="none" dirty="0" smtClean="0">
                <a:latin typeface="FOT-スキップ Std E" panose="02020800000000000000" pitchFamily="18" charset="-128"/>
                <a:ea typeface="FOT-スキップ Std E" panose="02020800000000000000" pitchFamily="18" charset="-128"/>
              </a:rPr>
              <a:t>...</a:t>
            </a:r>
          </a:p>
          <a:p>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r>
              <a:rPr lang="ja-JP" altLang="en-US" sz="5400" cap="none" dirty="0" smtClean="0">
                <a:latin typeface="FOT-スキップ Std E" panose="02020800000000000000" pitchFamily="18" charset="-128"/>
                <a:ea typeface="FOT-スキップ Std E" panose="02020800000000000000" pitchFamily="18" charset="-128"/>
              </a:rPr>
              <a:t>ぶっちゃけない</a:t>
            </a:r>
            <a:r>
              <a:rPr lang="en-US" altLang="ja-JP" sz="5400" cap="none" dirty="0" smtClean="0">
                <a:latin typeface="FOT-スキップ Std E" panose="02020800000000000000" pitchFamily="18" charset="-128"/>
                <a:ea typeface="FOT-スキップ Std E" panose="02020800000000000000" pitchFamily="18" charset="-128"/>
              </a:rPr>
              <a:t>!!</a:t>
            </a:r>
          </a:p>
          <a:p>
            <a:pPr marL="0" indent="0" algn="ctr">
              <a:buNone/>
            </a:pPr>
            <a:endParaRPr lang="en-US" altLang="ja-JP" sz="5400" cap="none" dirty="0" smtClean="0">
              <a:latin typeface="FOT-スキップ Std E" panose="02020800000000000000" pitchFamily="18" charset="-128"/>
              <a:ea typeface="FOT-スキップ Std E" panose="02020800000000000000" pitchFamily="18" charset="-128"/>
            </a:endParaRPr>
          </a:p>
          <a:p>
            <a:pPr marL="0" indent="0" algn="ctr">
              <a:buNone/>
            </a:pPr>
            <a:r>
              <a:rPr lang="ja-JP" altLang="en-US" sz="1600" cap="none" dirty="0">
                <a:solidFill>
                  <a:schemeClr val="bg1"/>
                </a:solidFill>
                <a:latin typeface="FOT-スキップ Std E" panose="02020800000000000000" pitchFamily="18" charset="-128"/>
                <a:ea typeface="FOT-スキップ Std E" panose="02020800000000000000" pitchFamily="18" charset="-128"/>
              </a:rPr>
              <a:t>昔</a:t>
            </a:r>
            <a:r>
              <a:rPr lang="ja-JP" altLang="en-US" sz="1600" cap="none" dirty="0" smtClean="0">
                <a:solidFill>
                  <a:schemeClr val="bg1"/>
                </a:solidFill>
                <a:latin typeface="FOT-スキップ Std E" panose="02020800000000000000" pitchFamily="18" charset="-128"/>
                <a:ea typeface="FOT-スキップ Std E" panose="02020800000000000000" pitchFamily="18" charset="-128"/>
              </a:rPr>
              <a:t>はファイル形式は</a:t>
            </a:r>
            <a:r>
              <a:rPr lang="en-US" altLang="ja-JP" sz="1600" cap="none" dirty="0" smtClean="0">
                <a:solidFill>
                  <a:schemeClr val="bg1"/>
                </a:solidFill>
                <a:latin typeface="FOT-スキップ Std E" panose="02020800000000000000" pitchFamily="18" charset="-128"/>
                <a:ea typeface="FOT-スキップ Std E" panose="02020800000000000000" pitchFamily="18" charset="-128"/>
              </a:rPr>
              <a:t>3</a:t>
            </a:r>
            <a:r>
              <a:rPr lang="ja-JP" altLang="en-US" sz="1600" cap="none" dirty="0" smtClean="0">
                <a:solidFill>
                  <a:schemeClr val="bg1"/>
                </a:solidFill>
                <a:latin typeface="FOT-スキップ Std E" panose="02020800000000000000" pitchFamily="18" charset="-128"/>
                <a:ea typeface="FOT-スキップ Std E" panose="02020800000000000000" pitchFamily="18" charset="-128"/>
              </a:rPr>
              <a:t>文字にするのが主流だったから</a:t>
            </a:r>
            <a:r>
              <a:rPr lang="en-US" altLang="ja-JP" sz="1600" cap="none" dirty="0" smtClean="0">
                <a:solidFill>
                  <a:schemeClr val="bg1"/>
                </a:solidFill>
                <a:latin typeface="FOT-スキップ Std E" panose="02020800000000000000" pitchFamily="18" charset="-128"/>
                <a:ea typeface="FOT-スキップ Std E" panose="02020800000000000000" pitchFamily="18" charset="-128"/>
              </a:rPr>
              <a:t>…</a:t>
            </a:r>
            <a:endParaRPr lang="en-US" altLang="ja-JP" sz="900" cap="none" dirty="0">
              <a:solidFill>
                <a:schemeClr val="bg1"/>
              </a:solidFill>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8781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0C9E8-FD2A-4BEB-AE91-B9BBEED1DB1D}"/>
              </a:ext>
            </a:extLst>
          </p:cNvPr>
          <p:cNvSpPr>
            <a:spLocks noGrp="1"/>
          </p:cNvSpPr>
          <p:nvPr>
            <p:ph type="title"/>
          </p:nvPr>
        </p:nvSpPr>
        <p:spPr>
          <a:xfrm>
            <a:off x="685800" y="253621"/>
            <a:ext cx="10396882" cy="1151965"/>
          </a:xfrm>
        </p:spPr>
        <p:txBody>
          <a:bodyPr/>
          <a:lstStyle/>
          <a:p>
            <a:r>
              <a:rPr kumimoji="1" lang="en-US" altLang="ja-JP" dirty="0">
                <a:latin typeface="FOT-スキップ Std E" panose="02020800000000000000" pitchFamily="18" charset="-128"/>
                <a:ea typeface="FOT-スキップ Std E" panose="02020800000000000000" pitchFamily="18" charset="-128"/>
              </a:rPr>
              <a:t>HTML</a:t>
            </a:r>
            <a:r>
              <a:rPr kumimoji="1" lang="ja-JP" altLang="en-US" dirty="0">
                <a:latin typeface="FOT-スキップ Std E" panose="02020800000000000000" pitchFamily="18" charset="-128"/>
                <a:ea typeface="FOT-スキップ Std E" panose="02020800000000000000" pitchFamily="18" charset="-128"/>
              </a:rPr>
              <a:t>の主な作成方法</a:t>
            </a:r>
          </a:p>
        </p:txBody>
      </p:sp>
      <p:sp>
        <p:nvSpPr>
          <p:cNvPr id="3" name="コンテンツ プレースホルダー 2">
            <a:extLst>
              <a:ext uri="{FF2B5EF4-FFF2-40B4-BE49-F238E27FC236}">
                <a16:creationId xmlns:a16="http://schemas.microsoft.com/office/drawing/2014/main" id="{3B0C9A6B-99DF-4A08-B31B-1BF0A3253257}"/>
              </a:ext>
            </a:extLst>
          </p:cNvPr>
          <p:cNvSpPr>
            <a:spLocks noGrp="1"/>
          </p:cNvSpPr>
          <p:nvPr>
            <p:ph sz="quarter" idx="13"/>
          </p:nvPr>
        </p:nvSpPr>
        <p:spPr>
          <a:xfrm>
            <a:off x="200891" y="1405585"/>
            <a:ext cx="10394707" cy="3452377"/>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プログラムをメモ帳に書き込み、ファイル拡張子を「</a:t>
            </a:r>
            <a:r>
              <a:rPr kumimoji="1" lang="en-US" altLang="ja-JP" sz="2800" cap="none" dirty="0">
                <a:latin typeface="FOT-スキップ Std E" panose="02020800000000000000" pitchFamily="18" charset="-128"/>
                <a:ea typeface="FOT-スキップ Std E" panose="02020800000000000000" pitchFamily="18" charset="-128"/>
              </a:rPr>
              <a:t>.txt</a:t>
            </a:r>
            <a:r>
              <a:rPr kumimoji="1" lang="ja-JP" altLang="en-US" sz="2800" cap="none" dirty="0">
                <a:latin typeface="FOT-スキップ Std E" panose="02020800000000000000" pitchFamily="18" charset="-128"/>
                <a:ea typeface="FOT-スキップ Std E" panose="02020800000000000000" pitchFamily="18" charset="-128"/>
              </a:rPr>
              <a:t>」から「</a:t>
            </a:r>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」に変更することで作成することができる。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今回は「</a:t>
            </a:r>
            <a:r>
              <a:rPr lang="en-US" altLang="ja-JP" sz="2800" cap="none" dirty="0" err="1" smtClean="0">
                <a:latin typeface="FOT-スキップ Std E" panose="02020800000000000000" pitchFamily="18" charset="-128"/>
                <a:ea typeface="FOT-スキップ Std E" panose="02020800000000000000" pitchFamily="18" charset="-128"/>
              </a:rPr>
              <a:t>TeraPad</a:t>
            </a:r>
            <a:r>
              <a:rPr lang="ja-JP" altLang="en-US" sz="2800" cap="none" dirty="0" smtClean="0">
                <a:latin typeface="FOT-スキップ Std E" panose="02020800000000000000" pitchFamily="18" charset="-128"/>
                <a:ea typeface="FOT-スキップ Std E" panose="02020800000000000000" pitchFamily="18" charset="-128"/>
              </a:rPr>
              <a:t>」を利用して作成する</a:t>
            </a:r>
            <a:endParaRPr kumimoji="1" lang="en-US" altLang="ja-JP" dirty="0">
              <a:latin typeface="FOT-スキップ Std E" panose="02020800000000000000" pitchFamily="18" charset="-128"/>
              <a:ea typeface="FOT-スキップ Std E" panose="02020800000000000000" pitchFamily="18" charset="-128"/>
            </a:endParaRPr>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23D12F82-F226-449E-9373-567A11F7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866" y="3957418"/>
            <a:ext cx="6626749" cy="2568073"/>
          </a:xfrm>
          <a:prstGeom prst="rect">
            <a:avLst/>
          </a:prstGeom>
        </p:spPr>
      </p:pic>
    </p:spTree>
    <p:extLst>
      <p:ext uri="{BB962C8B-B14F-4D97-AF65-F5344CB8AC3E}">
        <p14:creationId xmlns:p14="http://schemas.microsoft.com/office/powerpoint/2010/main" val="196386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2898" y="2722417"/>
            <a:ext cx="10396882" cy="1151965"/>
          </a:xfrm>
        </p:spPr>
        <p:txBody>
          <a:bodyPr/>
          <a:lstStyle/>
          <a:p>
            <a:pPr algn="ctr"/>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44169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01</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827327" cy="3894058"/>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個人ドライブに、</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プログラミング用のフォルダを作成して</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メモ帳を作成する</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名前は</a:t>
            </a:r>
            <a:r>
              <a:rPr lang="en-US" altLang="ja-JP" sz="2800" cap="none" dirty="0" smtClean="0">
                <a:latin typeface="FOT-スキップ Std E" panose="02020800000000000000" pitchFamily="18" charset="-128"/>
                <a:ea typeface="FOT-スキップ Std E" panose="02020800000000000000" pitchFamily="18" charset="-128"/>
              </a:rPr>
              <a:t>index.html</a:t>
            </a:r>
            <a:r>
              <a:rPr lang="ja-JP" altLang="en-US" sz="2800" cap="none" dirty="0" smtClean="0">
                <a:latin typeface="FOT-スキップ Std E" panose="02020800000000000000" pitchFamily="18" charset="-128"/>
                <a:ea typeface="FOT-スキップ Std E" panose="02020800000000000000" pitchFamily="18" charset="-128"/>
              </a:rPr>
              <a:t>と入力</a:t>
            </a:r>
            <a:r>
              <a:rPr lang="en-US" altLang="ja-JP" sz="2800" cap="none" dirty="0" smtClean="0">
                <a:latin typeface="FOT-スキップ Std E" panose="02020800000000000000" pitchFamily="18" charset="-128"/>
                <a:ea typeface="FOT-スキップ Std E" panose="02020800000000000000" pitchFamily="18" charset="-128"/>
              </a:rPr>
              <a:t>)</a:t>
            </a:r>
          </a:p>
          <a:p>
            <a:r>
              <a:rPr lang="ja-JP" altLang="en-US" sz="2800" cap="none" dirty="0" smtClean="0">
                <a:latin typeface="FOT-スキップ Std E" panose="02020800000000000000" pitchFamily="18" charset="-128"/>
                <a:ea typeface="FOT-スキップ Std E" panose="02020800000000000000" pitchFamily="18" charset="-128"/>
              </a:rPr>
              <a:t>作成できたら</a:t>
            </a:r>
            <a:r>
              <a:rPr lang="en-US" altLang="ja-JP" sz="2800" cap="none" dirty="0" err="1" smtClean="0">
                <a:latin typeface="FOT-スキップ Std E" panose="02020800000000000000" pitchFamily="18" charset="-128"/>
                <a:ea typeface="FOT-スキップ Std E" panose="02020800000000000000" pitchFamily="18" charset="-128"/>
              </a:rPr>
              <a:t>TeraPad</a:t>
            </a:r>
            <a:r>
              <a:rPr lang="ja-JP" altLang="en-US" sz="2800" cap="none" dirty="0" smtClean="0">
                <a:latin typeface="FOT-スキップ Std E" panose="02020800000000000000" pitchFamily="18" charset="-128"/>
                <a:ea typeface="FOT-スキップ Std E" panose="02020800000000000000" pitchFamily="18" charset="-128"/>
              </a:rPr>
              <a:t>を起動して、</a:t>
            </a:r>
            <a:r>
              <a:rPr lang="en-US" altLang="ja-JP" sz="2800" cap="none" dirty="0" smtClean="0">
                <a:latin typeface="FOT-スキップ Std E" panose="02020800000000000000" pitchFamily="18" charset="-128"/>
                <a:ea typeface="FOT-スキップ Std E" panose="02020800000000000000" pitchFamily="18" charset="-128"/>
              </a:rPr>
              <a:t>index.html</a:t>
            </a:r>
            <a:r>
              <a:rPr lang="ja-JP" altLang="en-US" sz="2800" cap="none" dirty="0" smtClean="0">
                <a:latin typeface="FOT-スキップ Std E" panose="02020800000000000000" pitchFamily="18" charset="-128"/>
                <a:ea typeface="FOT-スキップ Std E" panose="02020800000000000000" pitchFamily="18" charset="-128"/>
              </a:rPr>
              <a:t>を開く</a:t>
            </a:r>
            <a:endParaRPr lang="en-US" altLang="ja-JP"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328" y="3747188"/>
            <a:ext cx="4934592" cy="2986120"/>
          </a:xfrm>
          <a:prstGeom prst="rect">
            <a:avLst/>
          </a:prstGeom>
        </p:spPr>
      </p:pic>
    </p:spTree>
    <p:extLst>
      <p:ext uri="{BB962C8B-B14F-4D97-AF65-F5344CB8AC3E}">
        <p14:creationId xmlns:p14="http://schemas.microsoft.com/office/powerpoint/2010/main" val="231488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3625" y="978783"/>
            <a:ext cx="3680557" cy="3463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02</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69724" y="978783"/>
            <a:ext cx="11383684" cy="4590745"/>
          </a:xfrm>
        </p:spPr>
        <p:txBody>
          <a:bodyPr anchor="t">
            <a:normAutofit fontScale="77500" lnSpcReduction="20000"/>
          </a:bodyPr>
          <a:lstStyle/>
          <a:p>
            <a:r>
              <a:rPr lang="ja-JP" altLang="en-US" sz="2800" cap="none" dirty="0" smtClean="0">
                <a:latin typeface="FOT-スキップ Std E" panose="02020800000000000000" pitchFamily="18" charset="-128"/>
                <a:ea typeface="FOT-スキップ Std E" panose="02020800000000000000" pitchFamily="18" charset="-128"/>
              </a:rPr>
              <a:t>以下のプログラムを入力する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&lt;!DOCTYPE html&gt;</a:t>
            </a:r>
          </a:p>
          <a:p>
            <a:r>
              <a:rPr lang="en-US" altLang="ja-JP" sz="2800" cap="none" dirty="0">
                <a:latin typeface="FOT-スキップ Std E" panose="02020800000000000000" pitchFamily="18" charset="-128"/>
                <a:ea typeface="FOT-スキップ Std E" panose="02020800000000000000" pitchFamily="18" charset="-128"/>
              </a:rPr>
              <a:t>&lt;head&gt;</a:t>
            </a:r>
          </a:p>
          <a:p>
            <a:r>
              <a:rPr lang="en-US" altLang="ja-JP" sz="2800" cap="none" dirty="0">
                <a:latin typeface="FOT-スキップ Std E" panose="02020800000000000000" pitchFamily="18" charset="-128"/>
                <a:ea typeface="FOT-スキップ Std E" panose="02020800000000000000" pitchFamily="18" charset="-128"/>
              </a:rPr>
              <a:t>&lt;meta charset=“utf-8”&gt;</a:t>
            </a:r>
          </a:p>
          <a:p>
            <a:r>
              <a:rPr lang="en-US" altLang="ja-JP" sz="2800" cap="none" dirty="0">
                <a:latin typeface="FOT-スキップ Std E" panose="02020800000000000000" pitchFamily="18" charset="-128"/>
                <a:ea typeface="FOT-スキップ Std E" panose="02020800000000000000" pitchFamily="18" charset="-128"/>
              </a:rPr>
              <a:t>&lt;title&gt;</a:t>
            </a:r>
            <a:r>
              <a:rPr lang="ja-JP" altLang="en-US" sz="2800" cap="none" dirty="0">
                <a:latin typeface="FOT-スキップ Std E" panose="02020800000000000000" pitchFamily="18" charset="-128"/>
                <a:ea typeface="FOT-スキップ Std E" panose="02020800000000000000" pitchFamily="18" charset="-128"/>
              </a:rPr>
              <a:t>実習</a:t>
            </a:r>
            <a:r>
              <a:rPr lang="en-US" altLang="ja-JP" sz="2800" cap="none" dirty="0">
                <a:latin typeface="FOT-スキップ Std E" panose="02020800000000000000" pitchFamily="18" charset="-128"/>
                <a:ea typeface="FOT-スキップ Std E" panose="02020800000000000000" pitchFamily="18" charset="-128"/>
              </a:rPr>
              <a:t>html</a:t>
            </a:r>
            <a:r>
              <a:rPr lang="ja-JP" altLang="en-US" sz="2800" cap="none" dirty="0">
                <a:latin typeface="FOT-スキップ Std E" panose="02020800000000000000" pitchFamily="18" charset="-128"/>
                <a:ea typeface="FOT-スキップ Std E" panose="02020800000000000000" pitchFamily="18" charset="-128"/>
              </a:rPr>
              <a:t>その</a:t>
            </a:r>
            <a:r>
              <a:rPr lang="en-US" altLang="ja-JP" sz="2800" cap="none" dirty="0">
                <a:latin typeface="FOT-スキップ Std E" panose="02020800000000000000" pitchFamily="18" charset="-128"/>
                <a:ea typeface="FOT-スキップ Std E" panose="02020800000000000000" pitchFamily="18" charset="-128"/>
              </a:rPr>
              <a:t>01&lt;/title&gt;</a:t>
            </a:r>
          </a:p>
          <a:p>
            <a:r>
              <a:rPr lang="en-US" altLang="ja-JP" sz="2800" cap="none" dirty="0">
                <a:latin typeface="FOT-スキップ Std E" panose="02020800000000000000" pitchFamily="18" charset="-128"/>
                <a:ea typeface="FOT-スキップ Std E" panose="02020800000000000000" pitchFamily="18" charset="-128"/>
              </a:rPr>
              <a:t>&lt;/head&gt;</a:t>
            </a:r>
          </a:p>
          <a:p>
            <a:r>
              <a:rPr lang="en-US" altLang="ja-JP" sz="2800" cap="none" dirty="0">
                <a:latin typeface="FOT-スキップ Std E" panose="02020800000000000000" pitchFamily="18" charset="-128"/>
                <a:ea typeface="FOT-スキップ Std E" panose="02020800000000000000" pitchFamily="18" charset="-128"/>
              </a:rPr>
              <a:t>&lt;body&gt;</a:t>
            </a:r>
          </a:p>
          <a:p>
            <a:r>
              <a:rPr lang="ja-JP" altLang="en-US" sz="2800" cap="none" dirty="0" smtClean="0">
                <a:latin typeface="FOT-スキップ Std E" panose="02020800000000000000" pitchFamily="18" charset="-128"/>
                <a:ea typeface="FOT-スキップ Std E" panose="02020800000000000000" pitchFamily="18" charset="-128"/>
              </a:rPr>
              <a:t>新座</a:t>
            </a:r>
            <a:r>
              <a:rPr lang="ja-JP" altLang="en-US" sz="2800" cap="none" dirty="0">
                <a:latin typeface="FOT-スキップ Std E" panose="02020800000000000000" pitchFamily="18" charset="-128"/>
                <a:ea typeface="FOT-スキップ Std E" panose="02020800000000000000" pitchFamily="18" charset="-128"/>
              </a:rPr>
              <a:t>総合技術高等</a:t>
            </a:r>
            <a:r>
              <a:rPr lang="ja-JP" altLang="en-US" sz="2800" cap="none" dirty="0" smtClean="0">
                <a:latin typeface="FOT-スキップ Std E" panose="02020800000000000000" pitchFamily="18" charset="-128"/>
                <a:ea typeface="FOT-スキップ Std E" panose="02020800000000000000" pitchFamily="18" charset="-128"/>
              </a:rPr>
              <a:t>学校　○</a:t>
            </a:r>
            <a:r>
              <a:rPr lang="ja-JP" altLang="en-US" sz="2800" cap="none" dirty="0">
                <a:latin typeface="FOT-スキップ Std E" panose="02020800000000000000" pitchFamily="18" charset="-128"/>
                <a:ea typeface="FOT-スキップ Std E" panose="02020800000000000000" pitchFamily="18" charset="-128"/>
              </a:rPr>
              <a:t>○科　○○年○○組○○番　氏名</a:t>
            </a:r>
          </a:p>
          <a:p>
            <a:r>
              <a:rPr lang="en-US" altLang="ja-JP" sz="2800" cap="none" dirty="0">
                <a:latin typeface="FOT-スキップ Std E" panose="02020800000000000000" pitchFamily="18" charset="-128"/>
                <a:ea typeface="FOT-スキップ Std E" panose="02020800000000000000" pitchFamily="18" charset="-128"/>
              </a:rPr>
              <a:t>&lt;/body&gt;</a:t>
            </a:r>
          </a:p>
          <a:p>
            <a:r>
              <a:rPr lang="en-US" altLang="ja-JP" sz="2800" cap="none" dirty="0">
                <a:latin typeface="FOT-スキップ Std E" panose="02020800000000000000" pitchFamily="18" charset="-128"/>
                <a:ea typeface="FOT-スキップ Std E" panose="02020800000000000000" pitchFamily="18" charset="-128"/>
              </a:rPr>
              <a:t>&lt;/html&gt;</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7557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0" y="1006491"/>
            <a:ext cx="11383684" cy="4964818"/>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&lt;!DOCTYPE html</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a:latin typeface="FOT-スキップ Std E" panose="02020800000000000000" pitchFamily="18" charset="-128"/>
                <a:ea typeface="FOT-スキップ Std E" panose="02020800000000000000" pitchFamily="18" charset="-128"/>
              </a:rPr>
              <a:t> </a:t>
            </a:r>
            <a:r>
              <a:rPr lang="en-US" altLang="ja-JP" sz="2800" cap="none" dirty="0">
                <a:latin typeface="FOT-スキップ Std E" panose="02020800000000000000" pitchFamily="18" charset="-128"/>
                <a:ea typeface="FOT-スキップ Std E" panose="02020800000000000000" pitchFamily="18" charset="-128"/>
              </a:rPr>
              <a:t>HTML </a:t>
            </a:r>
            <a:r>
              <a:rPr lang="ja-JP" altLang="en-US" sz="2800" cap="none" dirty="0">
                <a:latin typeface="FOT-スキップ Std E" panose="02020800000000000000" pitchFamily="18" charset="-128"/>
                <a:ea typeface="FOT-スキップ Std E" panose="02020800000000000000" pitchFamily="18" charset="-128"/>
              </a:rPr>
              <a:t>文書ファイルの先頭に記述し</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HTML </a:t>
            </a:r>
            <a:r>
              <a:rPr lang="ja-JP" altLang="en-US" sz="2800" cap="none" dirty="0">
                <a:latin typeface="FOT-スキップ Std E" panose="02020800000000000000" pitchFamily="18" charset="-128"/>
                <a:ea typeface="FOT-スキップ Std E" panose="02020800000000000000" pitchFamily="18" charset="-128"/>
              </a:rPr>
              <a:t>のバージョンを</a:t>
            </a:r>
            <a:r>
              <a:rPr lang="ja-JP" altLang="en-US" sz="2800" cap="none" dirty="0" smtClean="0">
                <a:latin typeface="FOT-スキップ Std E" panose="02020800000000000000" pitchFamily="18" charset="-128"/>
                <a:ea typeface="FOT-スキップ Std E" panose="02020800000000000000" pitchFamily="18" charset="-128"/>
              </a:rPr>
              <a:t>宣言する際に必要</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smtClean="0">
                <a:latin typeface="FOT-スキップ Std E" panose="02020800000000000000" pitchFamily="18" charset="-128"/>
                <a:ea typeface="FOT-スキップ Std E" panose="02020800000000000000" pitchFamily="18" charset="-128"/>
              </a:rPr>
              <a:t>head&gt;~&lt;/head&gt;...   </a:t>
            </a:r>
            <a:r>
              <a:rPr lang="ja-JP" altLang="en-US" sz="2800" cap="none" dirty="0" smtClean="0">
                <a:latin typeface="FOT-スキップ Std E" panose="02020800000000000000" pitchFamily="18" charset="-128"/>
                <a:ea typeface="FOT-スキップ Std E" panose="02020800000000000000" pitchFamily="18" charset="-128"/>
              </a:rPr>
              <a:t>基本的に</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上には表示されないが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ファイルの情報、メタデータを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宣言する際に使用する</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14046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0" y="1006491"/>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meta charset=“utf-8</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文章の文字エンコーディングに必要</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参照する文字コード表の選択</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文字</a:t>
            </a:r>
            <a:r>
              <a:rPr lang="ja-JP" altLang="en-US" sz="2800" cap="none" dirty="0" smtClean="0">
                <a:latin typeface="FOT-スキップ Std E" panose="02020800000000000000" pitchFamily="18" charset="-128"/>
                <a:ea typeface="FOT-スキップ Std E" panose="02020800000000000000" pitchFamily="18" charset="-128"/>
              </a:rPr>
              <a:t>コードは主に「</a:t>
            </a:r>
            <a:r>
              <a:rPr lang="en-US" altLang="ja-JP" sz="2800" cap="none" dirty="0" smtClean="0">
                <a:latin typeface="FOT-スキップ Std E" panose="02020800000000000000" pitchFamily="18" charset="-128"/>
                <a:ea typeface="FOT-スキップ Std E" panose="02020800000000000000" pitchFamily="18" charset="-128"/>
              </a:rPr>
              <a:t>UTF-8</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Shift-</a:t>
            </a:r>
            <a:r>
              <a:rPr lang="en-US" altLang="ja-JP" sz="2800" cap="none" dirty="0" err="1" smtClean="0">
                <a:latin typeface="FOT-スキップ Std E" panose="02020800000000000000" pitchFamily="18" charset="-128"/>
                <a:ea typeface="FOT-スキップ Std E" panose="02020800000000000000" pitchFamily="18" charset="-128"/>
              </a:rPr>
              <a:t>Jis</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EUC-</a:t>
            </a:r>
            <a:r>
              <a:rPr lang="en-US" altLang="ja-JP" sz="2800" cap="none" dirty="0" err="1" smtClean="0">
                <a:latin typeface="FOT-スキップ Std E" panose="02020800000000000000" pitchFamily="18" charset="-128"/>
                <a:ea typeface="FOT-スキップ Std E" panose="02020800000000000000" pitchFamily="18" charset="-128"/>
              </a:rPr>
              <a:t>jp</a:t>
            </a:r>
            <a:r>
              <a:rPr lang="ja-JP" altLang="en-US" sz="2800" cap="none" dirty="0" smtClean="0">
                <a:latin typeface="FOT-スキップ Std E" panose="02020800000000000000" pitchFamily="18" charset="-128"/>
                <a:ea typeface="FOT-スキップ Std E" panose="02020800000000000000" pitchFamily="18" charset="-128"/>
              </a:rPr>
              <a:t>」が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使用される。文章によって適切な文字コードを使用する必要がある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適切でないと</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文字化け</a:t>
            </a:r>
            <a:r>
              <a:rPr lang="ja-JP" altLang="en-US" sz="2800" cap="none" dirty="0" smtClean="0">
                <a:latin typeface="FOT-スキップ Std E" panose="02020800000000000000" pitchFamily="18" charset="-128"/>
                <a:ea typeface="FOT-スキップ Std E" panose="02020800000000000000" pitchFamily="18" charset="-128"/>
              </a:rPr>
              <a:t>が起こるかもしれな</a:t>
            </a:r>
            <a:r>
              <a:rPr lang="ja-JP" altLang="en-US" sz="2800" cap="none" dirty="0">
                <a:latin typeface="FOT-スキップ Std E" panose="02020800000000000000" pitchFamily="18" charset="-128"/>
                <a:ea typeface="FOT-スキップ Std E" panose="02020800000000000000" pitchFamily="18" charset="-128"/>
              </a:rPr>
              <a:t>い</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基本的には「</a:t>
            </a:r>
            <a:r>
              <a:rPr lang="en-US" altLang="ja-JP" sz="2800" cap="none" dirty="0" smtClean="0">
                <a:latin typeface="FOT-スキップ Std E" panose="02020800000000000000" pitchFamily="18" charset="-128"/>
                <a:ea typeface="FOT-スキップ Std E" panose="02020800000000000000" pitchFamily="18" charset="-128"/>
              </a:rPr>
              <a:t>UTF-8</a:t>
            </a:r>
            <a:r>
              <a:rPr lang="ja-JP" altLang="en-US" sz="2800" cap="none" dirty="0" smtClean="0">
                <a:latin typeface="FOT-スキップ Std E" panose="02020800000000000000" pitchFamily="18" charset="-128"/>
                <a:ea typeface="FOT-スキップ Std E" panose="02020800000000000000" pitchFamily="18" charset="-128"/>
              </a:rPr>
              <a:t>」を使用する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821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56309"/>
            <a:ext cx="10396882" cy="115196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今回の内容</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4855" y="1408274"/>
            <a:ext cx="10394707" cy="3311189"/>
          </a:xfrm>
        </p:spPr>
        <p:txBody>
          <a:bodyPr anchor="t"/>
          <a:lstStyle/>
          <a:p>
            <a:r>
              <a:rPr kumimoji="1" lang="ja-JP" altLang="en-US" sz="2800" dirty="0" smtClean="0">
                <a:latin typeface="FOT-スキップ Std E" panose="02020800000000000000" pitchFamily="18" charset="-128"/>
                <a:ea typeface="FOT-スキップ Std E" panose="02020800000000000000" pitchFamily="18" charset="-128"/>
              </a:rPr>
              <a:t>自己紹介</a:t>
            </a:r>
            <a:endParaRPr kumimoji="1" lang="en-US" altLang="ja-JP" sz="2800" dirty="0" smtClean="0">
              <a:latin typeface="FOT-スキップ Std E" panose="02020800000000000000" pitchFamily="18" charset="-128"/>
              <a:ea typeface="FOT-スキップ Std E" panose="02020800000000000000" pitchFamily="18" charset="-128"/>
            </a:endParaRPr>
          </a:p>
          <a:p>
            <a:r>
              <a:rPr lang="ja-JP" altLang="en-US" sz="2800" dirty="0" smtClean="0">
                <a:latin typeface="FOT-スキップ Std E" panose="02020800000000000000" pitchFamily="18" charset="-128"/>
                <a:ea typeface="FOT-スキップ Std E" panose="02020800000000000000" pitchFamily="18" charset="-128"/>
              </a:rPr>
              <a:t>本</a:t>
            </a:r>
            <a:r>
              <a:rPr lang="ja-JP" altLang="en-US" sz="2800" dirty="0">
                <a:latin typeface="FOT-スキップ Std E" panose="02020800000000000000" pitchFamily="18" charset="-128"/>
                <a:ea typeface="FOT-スキップ Std E" panose="02020800000000000000" pitchFamily="18" charset="-128"/>
              </a:rPr>
              <a:t>授業</a:t>
            </a:r>
            <a:r>
              <a:rPr lang="ja-JP" altLang="en-US" sz="2800" dirty="0" smtClean="0">
                <a:latin typeface="FOT-スキップ Std E" panose="02020800000000000000" pitchFamily="18" charset="-128"/>
                <a:ea typeface="FOT-スキップ Std E" panose="02020800000000000000" pitchFamily="18" charset="-128"/>
              </a:rPr>
              <a:t>の内容</a:t>
            </a:r>
            <a:r>
              <a:rPr lang="en-US" altLang="ja-JP" sz="2800" dirty="0" smtClean="0">
                <a:latin typeface="FOT-スキップ Std E" panose="02020800000000000000" pitchFamily="18" charset="-128"/>
                <a:ea typeface="FOT-スキップ Std E" panose="02020800000000000000" pitchFamily="18" charset="-128"/>
              </a:rPr>
              <a:t>(</a:t>
            </a:r>
            <a:r>
              <a:rPr lang="ja-JP" altLang="en-US" sz="2800" dirty="0" smtClean="0">
                <a:latin typeface="FOT-スキップ Std E" panose="02020800000000000000" pitchFamily="18" charset="-128"/>
                <a:ea typeface="FOT-スキップ Std E" panose="02020800000000000000" pitchFamily="18" charset="-128"/>
              </a:rPr>
              <a:t>目標</a:t>
            </a:r>
            <a:r>
              <a:rPr lang="en-US" altLang="ja-JP" sz="2800" dirty="0" smtClean="0">
                <a:latin typeface="FOT-スキップ Std E" panose="02020800000000000000" pitchFamily="18" charset="-128"/>
                <a:ea typeface="FOT-スキップ Std E" panose="02020800000000000000" pitchFamily="18" charset="-128"/>
              </a:rPr>
              <a:t>)</a:t>
            </a:r>
          </a:p>
          <a:p>
            <a:r>
              <a:rPr kumimoji="1" lang="ja-JP" altLang="en-US" sz="2800" dirty="0" smtClean="0">
                <a:latin typeface="FOT-スキップ Std E" panose="02020800000000000000" pitchFamily="18" charset="-128"/>
                <a:ea typeface="FOT-スキップ Std E" panose="02020800000000000000" pitchFamily="18" charset="-128"/>
              </a:rPr>
              <a:t>評価配点</a:t>
            </a:r>
            <a:endParaRPr kumimoji="1" lang="en-US" altLang="ja-JP" sz="2800" dirty="0" smtClean="0">
              <a:latin typeface="FOT-スキップ Std E" panose="02020800000000000000" pitchFamily="18" charset="-128"/>
              <a:ea typeface="FOT-スキップ Std E" panose="02020800000000000000" pitchFamily="18" charset="-128"/>
            </a:endParaRPr>
          </a:p>
          <a:p>
            <a:r>
              <a:rPr kumimoji="1" lang="ja-JP" altLang="en-US" sz="2800" dirty="0" smtClean="0">
                <a:latin typeface="FOT-スキップ Std E" panose="02020800000000000000" pitchFamily="18" charset="-128"/>
                <a:ea typeface="FOT-スキップ Std E" panose="02020800000000000000" pitchFamily="18" charset="-128"/>
              </a:rPr>
              <a:t>質疑応答</a:t>
            </a:r>
            <a:endParaRPr kumimoji="1" lang="en-US" altLang="ja-JP" sz="2800" dirty="0" smtClean="0">
              <a:latin typeface="FOT-スキップ Std E" panose="02020800000000000000" pitchFamily="18" charset="-128"/>
              <a:ea typeface="FOT-スキップ Std E" panose="02020800000000000000" pitchFamily="18" charset="-128"/>
            </a:endParaRPr>
          </a:p>
          <a:p>
            <a:endParaRPr kumimoji="1" lang="en-US" altLang="ja-JP" dirty="0" smtClean="0"/>
          </a:p>
          <a:p>
            <a:endParaRPr kumimoji="1" lang="ja-JP" altLang="en-US" dirty="0"/>
          </a:p>
        </p:txBody>
      </p:sp>
    </p:spTree>
    <p:extLst>
      <p:ext uri="{BB962C8B-B14F-4D97-AF65-F5344CB8AC3E}">
        <p14:creationId xmlns:p14="http://schemas.microsoft.com/office/powerpoint/2010/main" val="39178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3625" y="1006491"/>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title</a:t>
            </a:r>
            <a:r>
              <a:rPr lang="en-US" altLang="ja-JP" sz="2800" cap="none" dirty="0" smtClean="0">
                <a:latin typeface="FOT-スキップ Std E" panose="02020800000000000000" pitchFamily="18" charset="-128"/>
                <a:ea typeface="FOT-スキップ Std E" panose="02020800000000000000" pitchFamily="18" charset="-128"/>
              </a:rPr>
              <a:t>&gt;~&lt;/title&gt;…html</a:t>
            </a:r>
            <a:r>
              <a:rPr lang="ja-JP" altLang="en-US" sz="2800" cap="none" dirty="0" smtClean="0">
                <a:latin typeface="FOT-スキップ Std E" panose="02020800000000000000" pitchFamily="18" charset="-128"/>
                <a:ea typeface="FOT-スキップ Std E" panose="02020800000000000000" pitchFamily="18" charset="-128"/>
              </a:rPr>
              <a:t>のページのタイトルをつけるためのタグ</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a:t>
            </a:r>
            <a:r>
              <a:rPr lang="en-US" altLang="ja-JP" sz="2800" cap="none" dirty="0" smtClean="0">
                <a:latin typeface="FOT-スキップ Std E" panose="02020800000000000000" pitchFamily="18" charset="-128"/>
                <a:ea typeface="FOT-スキップ Std E" panose="02020800000000000000" pitchFamily="18" charset="-128"/>
              </a:rPr>
              <a:t>&gt;~&lt;/body&gt;…html</a:t>
            </a:r>
            <a:r>
              <a:rPr lang="ja-JP" altLang="en-US" sz="2800" cap="none" dirty="0">
                <a:latin typeface="FOT-スキップ Std E" panose="02020800000000000000" pitchFamily="18" charset="-128"/>
                <a:ea typeface="FOT-スキップ Std E" panose="02020800000000000000" pitchFamily="18" charset="-128"/>
              </a:rPr>
              <a:t>文書</a:t>
            </a:r>
            <a:r>
              <a:rPr lang="ja-JP" altLang="en-US" sz="2800" cap="none" dirty="0" smtClean="0">
                <a:latin typeface="FOT-スキップ Std E" panose="02020800000000000000" pitchFamily="18" charset="-128"/>
                <a:ea typeface="FOT-スキップ Std E" panose="02020800000000000000" pitchFamily="18" charset="-128"/>
              </a:rPr>
              <a:t>の本体を表示するタグ</a:t>
            </a:r>
            <a:endParaRPr lang="en-US" altLang="ja-JP"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2766579"/>
            <a:ext cx="9984505" cy="2941493"/>
          </a:xfrm>
          <a:prstGeom prst="rect">
            <a:avLst/>
          </a:prstGeom>
        </p:spPr>
      </p:pic>
      <p:sp>
        <p:nvSpPr>
          <p:cNvPr id="10" name="屈折矢印 9"/>
          <p:cNvSpPr/>
          <p:nvPr/>
        </p:nvSpPr>
        <p:spPr>
          <a:xfrm rot="5400000">
            <a:off x="-1138250" y="3110347"/>
            <a:ext cx="3034148" cy="609600"/>
          </a:xfrm>
          <a:prstGeom prst="ben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屈折矢印 10"/>
          <p:cNvSpPr/>
          <p:nvPr/>
        </p:nvSpPr>
        <p:spPr>
          <a:xfrm rot="5400000">
            <a:off x="-908631" y="2439422"/>
            <a:ext cx="3184510" cy="609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8823" y="1151965"/>
            <a:ext cx="609601" cy="14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4022" y="1898072"/>
            <a:ext cx="914402" cy="11863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88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0945" y="955964"/>
            <a:ext cx="6054437" cy="3463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03</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923364"/>
            <a:ext cx="11383684" cy="4964818"/>
          </a:xfrm>
        </p:spPr>
        <p:txBody>
          <a:bodyPr anchor="t">
            <a:normAutofit fontScale="85000" lnSpcReduction="10000"/>
          </a:bodyPr>
          <a:lstStyle/>
          <a:p>
            <a:r>
              <a:rPr lang="ja-JP" altLang="en-US" sz="2800" cap="none" dirty="0" smtClean="0">
                <a:latin typeface="FOT-スキップ Std E" panose="02020800000000000000" pitchFamily="18" charset="-128"/>
                <a:ea typeface="FOT-スキップ Std E" panose="02020800000000000000" pitchFamily="18" charset="-128"/>
              </a:rPr>
              <a:t>以下の下線部分のプログラムを追加する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&lt;body</a:t>
            </a:r>
            <a:r>
              <a:rPr lang="ja-JP" altLang="en-US" sz="2800" cap="none" dirty="0">
                <a:latin typeface="FOT-スキップ Std E" panose="02020800000000000000" pitchFamily="18" charset="-128"/>
                <a:ea typeface="FOT-スキップ Std E" panose="02020800000000000000" pitchFamily="18" charset="-128"/>
              </a:rPr>
              <a:t> </a:t>
            </a:r>
            <a:r>
              <a:rPr lang="en-US" altLang="ja-JP" sz="2800" u="sng" cap="none" dirty="0" err="1" smtClean="0">
                <a:latin typeface="FOT-スキップ Std E" panose="02020800000000000000" pitchFamily="18" charset="-128"/>
                <a:ea typeface="FOT-スキップ Std E" panose="02020800000000000000" pitchFamily="18" charset="-128"/>
              </a:rPr>
              <a:t>bgcolor</a:t>
            </a:r>
            <a:r>
              <a:rPr lang="en-US" altLang="ja-JP" sz="2800" u="sng" cap="none" dirty="0" smtClean="0">
                <a:latin typeface="FOT-スキップ Std E" panose="02020800000000000000" pitchFamily="18" charset="-128"/>
                <a:ea typeface="FOT-スキップ Std E" panose="02020800000000000000" pitchFamily="18" charset="-128"/>
              </a:rPr>
              <a:t>=“#C0C0C0”</a:t>
            </a:r>
            <a:r>
              <a:rPr lang="en-US" altLang="ja-JP" sz="2800" cap="none" dirty="0" smtClean="0">
                <a:latin typeface="FOT-スキップ Std E" panose="02020800000000000000" pitchFamily="18" charset="-128"/>
                <a:ea typeface="FOT-スキップ Std E" panose="02020800000000000000" pitchFamily="18" charset="-128"/>
              </a:rPr>
              <a:t>&gt;</a:t>
            </a:r>
          </a:p>
          <a:p>
            <a:r>
              <a:rPr lang="en-US" altLang="ja-JP" sz="2800" u="sng" cap="none" dirty="0" smtClean="0">
                <a:latin typeface="FOT-スキップ Std E" panose="02020800000000000000" pitchFamily="18" charset="-128"/>
                <a:ea typeface="FOT-スキップ Std E" panose="02020800000000000000" pitchFamily="18" charset="-128"/>
              </a:rPr>
              <a:t>&lt;center&gt;</a:t>
            </a:r>
          </a:p>
          <a:p>
            <a:r>
              <a:rPr lang="en-US" altLang="ja-JP" sz="2800" u="sng" cap="none" dirty="0" smtClean="0">
                <a:latin typeface="FOT-スキップ Std E" panose="02020800000000000000" pitchFamily="18" charset="-128"/>
                <a:ea typeface="FOT-スキップ Std E" panose="02020800000000000000" pitchFamily="18" charset="-128"/>
              </a:rPr>
              <a:t>&lt;h1&gt;Web</a:t>
            </a:r>
            <a:r>
              <a:rPr lang="ja-JP" altLang="en-US" sz="2800" u="sng" cap="none" dirty="0" smtClean="0">
                <a:latin typeface="FOT-スキップ Std E" panose="02020800000000000000" pitchFamily="18" charset="-128"/>
                <a:ea typeface="FOT-スキップ Std E" panose="02020800000000000000" pitchFamily="18" charset="-128"/>
              </a:rPr>
              <a:t>プログラミング実習</a:t>
            </a:r>
            <a:r>
              <a:rPr lang="en-US" altLang="ja-JP" sz="2800" u="sng" cap="none" dirty="0" smtClean="0">
                <a:latin typeface="FOT-スキップ Std E" panose="02020800000000000000" pitchFamily="18" charset="-128"/>
                <a:ea typeface="FOT-スキップ Std E" panose="02020800000000000000" pitchFamily="18" charset="-128"/>
              </a:rPr>
              <a:t>&lt;/h1&gt;</a:t>
            </a:r>
          </a:p>
          <a:p>
            <a:r>
              <a:rPr lang="ja-JP" altLang="en-US" sz="2800" u="sng" cap="none" dirty="0" smtClean="0">
                <a:latin typeface="FOT-スキップ Std E" panose="02020800000000000000" pitchFamily="18" charset="-128"/>
                <a:ea typeface="FOT-スキップ Std E" panose="02020800000000000000" pitchFamily="18" charset="-128"/>
              </a:rPr>
              <a:t>このページでは</a:t>
            </a:r>
            <a:r>
              <a:rPr lang="en-US" altLang="ja-JP" sz="2800" u="sng" cap="none" dirty="0" smtClean="0">
                <a:latin typeface="FOT-スキップ Std E" panose="02020800000000000000" pitchFamily="18" charset="-128"/>
                <a:ea typeface="FOT-スキップ Std E" panose="02020800000000000000" pitchFamily="18" charset="-128"/>
              </a:rPr>
              <a:t>Web</a:t>
            </a:r>
            <a:r>
              <a:rPr lang="ja-JP" altLang="en-US" sz="2800" u="sng" cap="none" dirty="0" smtClean="0">
                <a:latin typeface="FOT-スキップ Std E" panose="02020800000000000000" pitchFamily="18" charset="-128"/>
                <a:ea typeface="FOT-スキップ Std E" panose="02020800000000000000" pitchFamily="18" charset="-128"/>
              </a:rPr>
              <a:t>作成に必要な知識を学んでいきます</a:t>
            </a:r>
            <a:r>
              <a:rPr lang="en-US" altLang="ja-JP" sz="2800" u="sng" cap="none" dirty="0" smtClean="0">
                <a:latin typeface="FOT-スキップ Std E" panose="02020800000000000000" pitchFamily="18" charset="-128"/>
                <a:ea typeface="FOT-スキップ Std E" panose="02020800000000000000" pitchFamily="18" charset="-128"/>
              </a:rPr>
              <a:t>&lt;</a:t>
            </a:r>
            <a:r>
              <a:rPr lang="en-US" altLang="ja-JP" sz="2800" u="sng" cap="none" dirty="0" err="1" smtClean="0">
                <a:latin typeface="FOT-スキップ Std E" panose="02020800000000000000" pitchFamily="18" charset="-128"/>
                <a:ea typeface="FOT-スキップ Std E" panose="02020800000000000000" pitchFamily="18" charset="-128"/>
              </a:rPr>
              <a:t>br</a:t>
            </a:r>
            <a:r>
              <a:rPr lang="en-US" altLang="ja-JP" sz="2800" u="sng" cap="none" dirty="0" smtClean="0">
                <a:latin typeface="FOT-スキップ Std E" panose="02020800000000000000" pitchFamily="18" charset="-128"/>
                <a:ea typeface="FOT-スキップ Std E" panose="02020800000000000000" pitchFamily="18" charset="-128"/>
              </a:rPr>
              <a:t>&gt;</a:t>
            </a:r>
          </a:p>
          <a:p>
            <a:r>
              <a:rPr lang="en-US" altLang="ja-JP" sz="2800" u="sng" cap="none" dirty="0">
                <a:latin typeface="FOT-スキップ Std E" panose="02020800000000000000" pitchFamily="18" charset="-128"/>
                <a:ea typeface="FOT-スキップ Std E" panose="02020800000000000000" pitchFamily="18" charset="-128"/>
              </a:rPr>
              <a:t>&lt;font size="</a:t>
            </a:r>
            <a:r>
              <a:rPr lang="en-US" altLang="ja-JP" sz="2800" u="sng" cap="none" dirty="0" smtClean="0">
                <a:latin typeface="FOT-スキップ Std E" panose="02020800000000000000" pitchFamily="18" charset="-128"/>
                <a:ea typeface="FOT-スキップ Std E" panose="02020800000000000000" pitchFamily="18" charset="-128"/>
              </a:rPr>
              <a:t>6“ color =“#FF0000”&gt;</a:t>
            </a:r>
            <a:r>
              <a:rPr lang="ja-JP" altLang="en-US" sz="2800" u="sng" cap="none" dirty="0" smtClean="0">
                <a:latin typeface="FOT-スキップ Std E" panose="02020800000000000000" pitchFamily="18" charset="-128"/>
                <a:ea typeface="FOT-スキップ Std E" panose="02020800000000000000" pitchFamily="18" charset="-128"/>
              </a:rPr>
              <a:t>頑張って</a:t>
            </a:r>
            <a:r>
              <a:rPr lang="ja-JP" altLang="en-US" sz="2800" u="sng" cap="none" dirty="0">
                <a:latin typeface="FOT-スキップ Std E" panose="02020800000000000000" pitchFamily="18" charset="-128"/>
                <a:ea typeface="FOT-スキップ Std E" panose="02020800000000000000" pitchFamily="18" charset="-128"/>
              </a:rPr>
              <a:t>学んでいきましょう</a:t>
            </a:r>
            <a:r>
              <a:rPr lang="en-US" altLang="ja-JP" sz="2800" u="sng" cap="none" dirty="0">
                <a:latin typeface="FOT-スキップ Std E" panose="02020800000000000000" pitchFamily="18" charset="-128"/>
                <a:ea typeface="FOT-スキップ Std E" panose="02020800000000000000" pitchFamily="18" charset="-128"/>
              </a:rPr>
              <a:t>&lt;/font&gt;</a:t>
            </a:r>
            <a:endParaRPr lang="en-US" altLang="ja-JP" sz="2800" u="sng" cap="none" dirty="0" smtClean="0">
              <a:latin typeface="FOT-スキップ Std E" panose="02020800000000000000" pitchFamily="18" charset="-128"/>
              <a:ea typeface="FOT-スキップ Std E" panose="02020800000000000000" pitchFamily="18" charset="-128"/>
            </a:endParaRPr>
          </a:p>
          <a:p>
            <a:r>
              <a:rPr lang="en-US" altLang="ja-JP" sz="2800" u="sng" cap="none" dirty="0" smtClean="0">
                <a:latin typeface="FOT-スキップ Std E" panose="02020800000000000000" pitchFamily="18" charset="-128"/>
                <a:ea typeface="FOT-スキップ Std E" panose="02020800000000000000" pitchFamily="18" charset="-128"/>
              </a:rPr>
              <a:t>&lt;</a:t>
            </a:r>
            <a:r>
              <a:rPr lang="en-US" altLang="ja-JP" sz="2800" u="sng" cap="none" dirty="0" err="1" smtClean="0">
                <a:latin typeface="FOT-スキップ Std E" panose="02020800000000000000" pitchFamily="18" charset="-128"/>
                <a:ea typeface="FOT-スキップ Std E" panose="02020800000000000000" pitchFamily="18" charset="-128"/>
              </a:rPr>
              <a:t>hr</a:t>
            </a:r>
            <a:r>
              <a:rPr lang="en-US" altLang="ja-JP" sz="2800" u="sng" cap="none" dirty="0" smtClean="0">
                <a:latin typeface="FOT-スキップ Std E" panose="02020800000000000000" pitchFamily="18" charset="-128"/>
                <a:ea typeface="FOT-スキップ Std E" panose="02020800000000000000" pitchFamily="18" charset="-128"/>
              </a:rPr>
              <a:t>&gt;</a:t>
            </a:r>
            <a:endParaRPr lang="en-US" altLang="ja-JP" sz="2800" u="sng"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新座</a:t>
            </a:r>
            <a:r>
              <a:rPr lang="ja-JP" altLang="en-US" sz="2800" cap="none" dirty="0">
                <a:latin typeface="FOT-スキップ Std E" panose="02020800000000000000" pitchFamily="18" charset="-128"/>
                <a:ea typeface="FOT-スキップ Std E" panose="02020800000000000000" pitchFamily="18" charset="-128"/>
              </a:rPr>
              <a:t>総合技術高等</a:t>
            </a:r>
            <a:r>
              <a:rPr lang="ja-JP" altLang="en-US" sz="2800" cap="none" dirty="0" smtClean="0">
                <a:latin typeface="FOT-スキップ Std E" panose="02020800000000000000" pitchFamily="18" charset="-128"/>
                <a:ea typeface="FOT-スキップ Std E" panose="02020800000000000000" pitchFamily="18" charset="-128"/>
              </a:rPr>
              <a:t>学校 ○</a:t>
            </a:r>
            <a:r>
              <a:rPr lang="ja-JP" altLang="en-US" sz="2800" cap="none" dirty="0">
                <a:latin typeface="FOT-スキップ Std E" panose="02020800000000000000" pitchFamily="18" charset="-128"/>
                <a:ea typeface="FOT-スキップ Std E" panose="02020800000000000000" pitchFamily="18" charset="-128"/>
              </a:rPr>
              <a:t>○科　○○年○○組○○番　氏名</a:t>
            </a:r>
          </a:p>
          <a:p>
            <a:r>
              <a:rPr lang="en-US" altLang="ja-JP" sz="2800" cap="none" dirty="0">
                <a:latin typeface="FOT-スキップ Std E" panose="02020800000000000000" pitchFamily="18" charset="-128"/>
                <a:ea typeface="FOT-スキップ Std E" panose="02020800000000000000" pitchFamily="18" charset="-128"/>
              </a:rPr>
              <a:t>&lt;/body&gt;</a:t>
            </a:r>
          </a:p>
          <a:p>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32862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406535" y="1006491"/>
            <a:ext cx="11383684" cy="4535327"/>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&lt;body </a:t>
            </a:r>
            <a:r>
              <a:rPr lang="en-US" altLang="ja-JP" sz="2800" u="sng" cap="none" dirty="0" err="1">
                <a:latin typeface="FOT-スキップ Std E" panose="02020800000000000000" pitchFamily="18" charset="-128"/>
                <a:ea typeface="FOT-スキップ Std E" panose="02020800000000000000" pitchFamily="18" charset="-128"/>
              </a:rPr>
              <a:t>bgcolor</a:t>
            </a:r>
            <a:r>
              <a:rPr lang="en-US" altLang="ja-JP" sz="2800" u="sng" cap="none" dirty="0">
                <a:latin typeface="FOT-スキップ Std E" panose="02020800000000000000" pitchFamily="18" charset="-128"/>
                <a:ea typeface="FOT-スキップ Std E" panose="02020800000000000000" pitchFamily="18" charset="-128"/>
              </a:rPr>
              <a:t>=“#C0C0C0</a:t>
            </a:r>
            <a:r>
              <a:rPr lang="en-US" altLang="ja-JP" sz="2800" u="sng"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背景の色を変更することができる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&lt;center&gt;...</a:t>
            </a:r>
            <a:r>
              <a:rPr lang="ja-JP" altLang="en-US" sz="2800" cap="none" dirty="0" smtClean="0">
                <a:latin typeface="FOT-スキップ Std E" panose="02020800000000000000" pitchFamily="18" charset="-128"/>
                <a:ea typeface="FOT-スキップ Std E" panose="02020800000000000000" pitchFamily="18" charset="-128"/>
              </a:rPr>
              <a:t>このタグより下の文章は</a:t>
            </a:r>
            <a:r>
              <a:rPr lang="ja-JP" altLang="en-US" sz="2800" u="sng" cap="none" dirty="0" smtClean="0">
                <a:latin typeface="FOT-スキップ Std E" panose="02020800000000000000" pitchFamily="18" charset="-128"/>
                <a:ea typeface="FOT-スキップ Std E" panose="02020800000000000000" pitchFamily="18" charset="-128"/>
              </a:rPr>
              <a:t>中央に配置される</a:t>
            </a:r>
            <a:r>
              <a:rPr lang="ja-JP" altLang="en-US" sz="2800" cap="none" dirty="0" smtClean="0">
                <a:latin typeface="FOT-スキップ Std E" panose="02020800000000000000" pitchFamily="18" charset="-128"/>
                <a:ea typeface="FOT-スキップ Std E" panose="02020800000000000000" pitchFamily="18" charset="-128"/>
              </a:rPr>
              <a:t>ようになる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&lt;/center&gt;</a:t>
            </a:r>
            <a:r>
              <a:rPr lang="ja-JP" altLang="en-US" sz="2800" cap="none" dirty="0" smtClean="0">
                <a:latin typeface="FOT-スキップ Std E" panose="02020800000000000000" pitchFamily="18" charset="-128"/>
                <a:ea typeface="FOT-スキップ Std E" panose="02020800000000000000" pitchFamily="18" charset="-128"/>
              </a:rPr>
              <a:t>で文字を囲むことにより範囲を限定できる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&lt;h1&gt;~&lt;/h1&gt;...    </a:t>
            </a:r>
            <a:r>
              <a:rPr lang="ja-JP" altLang="en-US" sz="2800" cap="none" dirty="0" smtClean="0">
                <a:latin typeface="FOT-スキップ Std E" panose="02020800000000000000" pitchFamily="18" charset="-128"/>
                <a:ea typeface="FOT-スキップ Std E" panose="02020800000000000000" pitchFamily="18" charset="-128"/>
              </a:rPr>
              <a:t>文章の見出しを作成できる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タグ内の数字は</a:t>
            </a:r>
            <a:r>
              <a:rPr lang="en-US" altLang="ja-JP" sz="2800" cap="none" dirty="0" smtClean="0">
                <a:latin typeface="FOT-スキップ Std E" panose="02020800000000000000" pitchFamily="18" charset="-128"/>
                <a:ea typeface="FOT-スキップ Std E" panose="02020800000000000000" pitchFamily="18" charset="-128"/>
              </a:rPr>
              <a:t>1</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6</a:t>
            </a:r>
            <a:r>
              <a:rPr lang="ja-JP" altLang="en-US" sz="2800" cap="none" dirty="0" smtClean="0">
                <a:latin typeface="FOT-スキップ Std E" panose="02020800000000000000" pitchFamily="18" charset="-128"/>
                <a:ea typeface="FOT-スキップ Std E" panose="02020800000000000000" pitchFamily="18" charset="-128"/>
              </a:rPr>
              <a:t>まで変更することができる</a:t>
            </a:r>
            <a:endParaRPr lang="en-US" altLang="ja-JP" sz="32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651312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5"/>
            <a:ext cx="11383684" cy="496481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font&gt;~&lt;/font&gt;…</a:t>
            </a:r>
            <a:r>
              <a:rPr lang="ja-JP" altLang="en-US" sz="2800" cap="none" dirty="0">
                <a:latin typeface="FOT-スキップ Std E" panose="02020800000000000000" pitchFamily="18" charset="-128"/>
                <a:ea typeface="FOT-スキップ Std E" panose="02020800000000000000" pitchFamily="18" charset="-128"/>
              </a:rPr>
              <a:t>タグ内の文章の様々な設定が</a:t>
            </a:r>
            <a:r>
              <a:rPr lang="ja-JP" altLang="en-US" sz="2800" cap="none" dirty="0" smtClean="0">
                <a:latin typeface="FOT-スキップ Std E" panose="02020800000000000000" pitchFamily="18" charset="-128"/>
                <a:ea typeface="FOT-スキップ Std E" panose="02020800000000000000" pitchFamily="18" charset="-128"/>
              </a:rPr>
              <a:t>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&lt;font size</a:t>
            </a:r>
            <a:r>
              <a:rPr lang="en-US" altLang="ja-JP" sz="2800" cap="none" dirty="0" smtClean="0">
                <a:latin typeface="FOT-スキップ Std E" panose="02020800000000000000" pitchFamily="18" charset="-128"/>
                <a:ea typeface="FOT-スキップ Std E" panose="02020800000000000000" pitchFamily="18" charset="-128"/>
              </a:rPr>
              <a:t>=“6”&gt;~&lt;/</a:t>
            </a:r>
            <a:r>
              <a:rPr lang="en-US" altLang="ja-JP" sz="2800" cap="none" dirty="0">
                <a:latin typeface="FOT-スキップ Std E" panose="02020800000000000000" pitchFamily="18" charset="-128"/>
                <a:ea typeface="FOT-スキップ Std E" panose="02020800000000000000" pitchFamily="18" charset="-128"/>
              </a:rPr>
              <a:t>font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文章のサイズが変更できる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&lt;font </a:t>
            </a:r>
            <a:r>
              <a:rPr lang="en-US" altLang="ja-JP" sz="2800" cap="none" dirty="0" smtClean="0">
                <a:latin typeface="FOT-スキップ Std E" panose="02020800000000000000" pitchFamily="18" charset="-128"/>
                <a:ea typeface="FOT-スキップ Std E" panose="02020800000000000000" pitchFamily="18" charset="-128"/>
              </a:rPr>
              <a:t>color=“#</a:t>
            </a:r>
            <a:r>
              <a:rPr lang="ja-JP" altLang="en-US" sz="2800" cap="none" dirty="0" smtClean="0">
                <a:latin typeface="FOT-スキップ Std E" panose="02020800000000000000" pitchFamily="18" charset="-128"/>
                <a:ea typeface="FOT-スキップ Std E" panose="02020800000000000000" pitchFamily="18" charset="-128"/>
              </a:rPr>
              <a:t>〇〇〇</a:t>
            </a:r>
            <a:r>
              <a:rPr lang="en-US" altLang="ja-JP" sz="2800" cap="none" dirty="0" smtClean="0">
                <a:latin typeface="FOT-スキップ Std E" panose="02020800000000000000" pitchFamily="18" charset="-128"/>
                <a:ea typeface="FOT-スキップ Std E" panose="02020800000000000000" pitchFamily="18" charset="-128"/>
              </a:rPr>
              <a:t>”&gt;~&lt;/</a:t>
            </a:r>
            <a:r>
              <a:rPr lang="en-US" altLang="ja-JP" sz="2800" cap="none" dirty="0">
                <a:latin typeface="FOT-スキップ Std E" panose="02020800000000000000" pitchFamily="18" charset="-128"/>
                <a:ea typeface="FOT-スキップ Std E" panose="02020800000000000000" pitchFamily="18" charset="-128"/>
              </a:rPr>
              <a:t>font&gt;…</a:t>
            </a:r>
            <a:r>
              <a:rPr lang="ja-JP" altLang="en-US" sz="2800" cap="none" dirty="0">
                <a:latin typeface="FOT-スキップ Std E" panose="02020800000000000000" pitchFamily="18" charset="-128"/>
                <a:ea typeface="FOT-スキップ Std E" panose="02020800000000000000" pitchFamily="18" charset="-128"/>
              </a:rPr>
              <a:t>文章</a:t>
            </a:r>
            <a:r>
              <a:rPr lang="ja-JP" altLang="en-US" sz="2800" cap="none" dirty="0" smtClean="0">
                <a:latin typeface="FOT-スキップ Std E" panose="02020800000000000000" pitchFamily="18" charset="-128"/>
                <a:ea typeface="FOT-スキップ Std E" panose="02020800000000000000" pitchFamily="18" charset="-128"/>
              </a:rPr>
              <a:t>のカラーを変更できる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      …</a:t>
            </a:r>
            <a:r>
              <a:rPr lang="ja-JP" altLang="en-US" sz="2800" cap="none" dirty="0">
                <a:latin typeface="FOT-スキップ Std E" panose="02020800000000000000" pitchFamily="18" charset="-128"/>
                <a:ea typeface="FOT-スキップ Std E" panose="02020800000000000000" pitchFamily="18" charset="-128"/>
              </a:rPr>
              <a:t>水平線を描くことができる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9467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fontScale="90000"/>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カラー</a:t>
            </a:r>
            <a:r>
              <a:rPr lang="ja-JP" altLang="en-US" dirty="0">
                <a:latin typeface="FOT-スキップ Std E" panose="02020800000000000000" pitchFamily="18" charset="-128"/>
                <a:ea typeface="FOT-スキップ Std E" panose="02020800000000000000" pitchFamily="18" charset="-128"/>
              </a:rPr>
              <a:t>コード</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5"/>
            <a:ext cx="11383684" cy="4964818"/>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&lt;body </a:t>
            </a:r>
            <a:r>
              <a:rPr lang="en-US" altLang="ja-JP" sz="2800" cap="none" dirty="0" err="1">
                <a:latin typeface="FOT-スキップ Std E" panose="02020800000000000000" pitchFamily="18" charset="-128"/>
                <a:ea typeface="FOT-スキップ Std E" panose="02020800000000000000" pitchFamily="18" charset="-128"/>
              </a:rPr>
              <a:t>bgcolor</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や</a:t>
            </a:r>
            <a:r>
              <a:rPr lang="en-US" altLang="ja-JP" sz="2800" cap="none" dirty="0">
                <a:latin typeface="FOT-スキップ Std E" panose="02020800000000000000" pitchFamily="18" charset="-128"/>
                <a:ea typeface="FOT-スキップ Std E" panose="02020800000000000000" pitchFamily="18" charset="-128"/>
              </a:rPr>
              <a:t>&lt;font color=“#</a:t>
            </a:r>
            <a:r>
              <a:rPr lang="ja-JP" altLang="en-US" sz="2800" cap="none" dirty="0">
                <a:latin typeface="FOT-スキップ Std E" panose="02020800000000000000" pitchFamily="18" charset="-128"/>
                <a:ea typeface="FOT-スキップ Std E" panose="02020800000000000000" pitchFamily="18" charset="-128"/>
              </a:rPr>
              <a:t>〇〇〇</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err="1" smtClean="0">
                <a:latin typeface="FOT-スキップ Std E" panose="02020800000000000000" pitchFamily="18" charset="-128"/>
                <a:ea typeface="FOT-スキップ Std E" panose="02020800000000000000" pitchFamily="18" charset="-128"/>
              </a:rPr>
              <a:t>のような</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の後に入力する</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6</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桁</a:t>
            </a:r>
            <a:r>
              <a:rPr lang="ja-JP" altLang="en-US" sz="2800" cap="none" dirty="0" smtClean="0">
                <a:latin typeface="FOT-スキップ Std E" panose="02020800000000000000" pitchFamily="18" charset="-128"/>
                <a:ea typeface="FOT-スキップ Std E" panose="02020800000000000000" pitchFamily="18" charset="-128"/>
              </a:rPr>
              <a:t>の</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16</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進数</a:t>
            </a:r>
            <a:r>
              <a:rPr lang="ja-JP" altLang="en-US" sz="2800" cap="none" dirty="0" smtClean="0">
                <a:latin typeface="FOT-スキップ Std E" panose="02020800000000000000" pitchFamily="18" charset="-128"/>
                <a:ea typeface="FOT-スキップ Std E" panose="02020800000000000000" pitchFamily="18" charset="-128"/>
              </a:rPr>
              <a:t>によって色が変化する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具体的に記載すると</a:t>
            </a:r>
            <a:r>
              <a:rPr lang="en-US" altLang="ja-JP" sz="2800" cap="none" dirty="0" smtClean="0">
                <a:latin typeface="FOT-スキップ Std E" panose="02020800000000000000" pitchFamily="18" charset="-128"/>
                <a:ea typeface="FOT-スキップ Std E" panose="02020800000000000000" pitchFamily="18" charset="-128"/>
              </a:rPr>
              <a:t>6</a:t>
            </a:r>
            <a:r>
              <a:rPr lang="ja-JP" altLang="en-US" sz="2800" cap="none" dirty="0" smtClean="0">
                <a:latin typeface="FOT-スキップ Std E" panose="02020800000000000000" pitchFamily="18" charset="-128"/>
                <a:ea typeface="FOT-スキップ Std E" panose="02020800000000000000" pitchFamily="18" charset="-128"/>
              </a:rPr>
              <a:t>桁の数字は以下のように対応している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6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4400" cap="none" dirty="0" smtClean="0">
                <a:latin typeface="FOT-スキップ Std E" panose="02020800000000000000" pitchFamily="18" charset="-128"/>
                <a:ea typeface="FOT-スキップ Std E" panose="02020800000000000000" pitchFamily="18" charset="-128"/>
              </a:rPr>
              <a:t>　　</a:t>
            </a:r>
            <a:r>
              <a:rPr lang="en-US" altLang="ja-JP" sz="4400" cap="none" dirty="0" smtClean="0">
                <a:latin typeface="FOT-スキップ Std E" panose="02020800000000000000" pitchFamily="18" charset="-128"/>
                <a:ea typeface="FOT-スキップ Std E" panose="02020800000000000000" pitchFamily="18" charset="-128"/>
              </a:rPr>
              <a:t>#</a:t>
            </a:r>
            <a:r>
              <a:rPr lang="en-US" altLang="ja-JP" sz="4400" u="sng" cap="none" dirty="0" smtClean="0">
                <a:solidFill>
                  <a:srgbClr val="FF0000"/>
                </a:solidFill>
                <a:latin typeface="FOT-スキップ Std E" panose="02020800000000000000" pitchFamily="18" charset="-128"/>
                <a:ea typeface="FOT-スキップ Std E" panose="02020800000000000000" pitchFamily="18" charset="-128"/>
              </a:rPr>
              <a:t>FF</a:t>
            </a:r>
            <a:r>
              <a:rPr lang="en-US" altLang="ja-JP" sz="4400" u="sng" cap="none" dirty="0" smtClean="0">
                <a:solidFill>
                  <a:srgbClr val="00B050"/>
                </a:solidFill>
                <a:latin typeface="FOT-スキップ Std E" panose="02020800000000000000" pitchFamily="18" charset="-128"/>
                <a:ea typeface="FOT-スキップ Std E" panose="02020800000000000000" pitchFamily="18" charset="-128"/>
              </a:rPr>
              <a:t>FF</a:t>
            </a:r>
            <a:r>
              <a:rPr lang="en-US" altLang="ja-JP" sz="4400" u="sng" cap="none" dirty="0" smtClean="0">
                <a:solidFill>
                  <a:srgbClr val="0070C0"/>
                </a:solidFill>
                <a:latin typeface="FOT-スキップ Std E" panose="02020800000000000000" pitchFamily="18" charset="-128"/>
                <a:ea typeface="FOT-スキップ Std E" panose="02020800000000000000" pitchFamily="18" charset="-128"/>
              </a:rPr>
              <a:t>FF</a:t>
            </a:r>
          </a:p>
          <a:p>
            <a:pPr marL="0" indent="0">
              <a:buNone/>
            </a:pPr>
            <a:r>
              <a:rPr lang="en-US" altLang="ja-JP" sz="3200" cap="none" dirty="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           </a:t>
            </a:r>
            <a:r>
              <a:rPr lang="ja-JP" altLang="en-US" sz="3200" cap="none" dirty="0" smtClean="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  R   G</a:t>
            </a:r>
            <a:r>
              <a:rPr lang="ja-JP" altLang="en-US" sz="3200" cap="none" dirty="0" smtClean="0">
                <a:latin typeface="FOT-スキップ Std E" panose="02020800000000000000" pitchFamily="18" charset="-128"/>
                <a:ea typeface="FOT-スキップ Std E" panose="02020800000000000000" pitchFamily="18" charset="-128"/>
              </a:rPr>
              <a:t>　</a:t>
            </a:r>
            <a:r>
              <a:rPr lang="en-US" altLang="ja-JP" sz="3200" cap="none" dirty="0" smtClean="0">
                <a:latin typeface="FOT-スキップ Std E" panose="02020800000000000000" pitchFamily="18" charset="-128"/>
                <a:ea typeface="FOT-スキップ Std E" panose="02020800000000000000" pitchFamily="18" charset="-128"/>
              </a:rPr>
              <a:t>B</a:t>
            </a:r>
          </a:p>
        </p:txBody>
      </p:sp>
    </p:spTree>
    <p:extLst>
      <p:ext uri="{BB962C8B-B14F-4D97-AF65-F5344CB8AC3E}">
        <p14:creationId xmlns:p14="http://schemas.microsoft.com/office/powerpoint/2010/main" val="341240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fontScale="90000"/>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カラー</a:t>
            </a:r>
            <a:r>
              <a:rPr lang="ja-JP" altLang="en-US" dirty="0">
                <a:latin typeface="FOT-スキップ Std E" panose="02020800000000000000" pitchFamily="18" charset="-128"/>
                <a:ea typeface="FOT-スキップ Std E" panose="02020800000000000000" pitchFamily="18" charset="-128"/>
              </a:rPr>
              <a:t>コード</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345817"/>
          </a:xfrm>
        </p:spPr>
        <p:txBody>
          <a:bodyPr anchor="t">
            <a:normAutofit lnSpcReduction="10000"/>
          </a:bodyPr>
          <a:lstStyle/>
          <a:p>
            <a:r>
              <a:rPr lang="ja-JP" altLang="en-US" sz="2800" cap="none" dirty="0" smtClean="0">
                <a:latin typeface="FOT-スキップ Std E" panose="02020800000000000000" pitchFamily="18" charset="-128"/>
                <a:ea typeface="FOT-スキップ Std E" panose="02020800000000000000" pitchFamily="18" charset="-128"/>
              </a:rPr>
              <a:t>次のカラーコードは何色になるか確認しよう</a:t>
            </a:r>
            <a:r>
              <a:rPr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html</a:t>
            </a:r>
            <a:r>
              <a:rPr lang="ja-JP" altLang="en-US" sz="2800" cap="none" dirty="0" smtClean="0">
                <a:latin typeface="FOT-スキップ Std E" panose="02020800000000000000" pitchFamily="18" charset="-128"/>
                <a:ea typeface="FOT-スキップ Std E" panose="02020800000000000000" pitchFamily="18" charset="-128"/>
              </a:rPr>
              <a:t>内のカラーコードを自由に編集して確認して</a:t>
            </a:r>
            <a:r>
              <a:rPr lang="en-US" altLang="ja-JP" sz="2800" cap="none" dirty="0" smtClean="0">
                <a:latin typeface="FOT-スキップ Std E" panose="02020800000000000000" pitchFamily="18" charset="-128"/>
                <a:ea typeface="FOT-スキップ Std E" panose="02020800000000000000" pitchFamily="18" charset="-128"/>
              </a:rPr>
              <a:t>ok</a:t>
            </a: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1.#FFFFFF        2.#800080        3.#FFC0CB</a:t>
            </a: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白　　　　　　　　　 紫                 桃色</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4.#000000        5.#F00000        6.#0000FF</a:t>
            </a: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黒                   赤                   緑</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カラーコードは、光の</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3</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原色の原理に当てはまる</a:t>
            </a:r>
            <a:endParaRPr lang="en-US" altLang="ja-JP" sz="2800" cap="none" dirty="0">
              <a:solidFill>
                <a:schemeClr val="bg1"/>
              </a:solidFill>
              <a:latin typeface="FOT-スキップ Std E" panose="02020800000000000000" pitchFamily="18" charset="-128"/>
              <a:ea typeface="FOT-スキップ Std E" panose="02020800000000000000" pitchFamily="18" charset="-128"/>
            </a:endParaRPr>
          </a:p>
        </p:txBody>
      </p:sp>
      <p:sp>
        <p:nvSpPr>
          <p:cNvPr id="4" name="正方形/長方形 3"/>
          <p:cNvSpPr/>
          <p:nvPr/>
        </p:nvSpPr>
        <p:spPr>
          <a:xfrm>
            <a:off x="683625" y="3513145"/>
            <a:ext cx="10663248" cy="6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83625" y="4693736"/>
            <a:ext cx="10663248" cy="6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87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0945" y="955964"/>
            <a:ext cx="6054437" cy="42949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04</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955964"/>
            <a:ext cx="12039600" cy="4964818"/>
          </a:xfrm>
        </p:spPr>
        <p:txBody>
          <a:bodyPr anchor="t">
            <a:normAutofit fontScale="92500" lnSpcReduction="20000"/>
          </a:bodyPr>
          <a:lstStyle/>
          <a:p>
            <a:r>
              <a:rPr lang="ja-JP" altLang="en-US" sz="2800" cap="none" dirty="0">
                <a:latin typeface="FOT-スキップ Std E" panose="02020800000000000000" pitchFamily="18" charset="-128"/>
                <a:ea typeface="FOT-スキップ Std E" panose="02020800000000000000" pitchFamily="18" charset="-128"/>
              </a:rPr>
              <a:t>以下の下線部分のプログラムを追加</a:t>
            </a:r>
            <a:r>
              <a:rPr lang="ja-JP" altLang="en-US" sz="2800" cap="none" dirty="0" smtClean="0">
                <a:latin typeface="FOT-スキップ Std E" panose="02020800000000000000" pitchFamily="18" charset="-128"/>
                <a:ea typeface="FOT-スキップ Std E" panose="02020800000000000000" pitchFamily="18" charset="-128"/>
              </a:rPr>
              <a:t>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この</a:t>
            </a:r>
            <a:r>
              <a:rPr lang="ja-JP" altLang="en-US" sz="2800" cap="none" dirty="0">
                <a:latin typeface="FOT-スキップ Std E" panose="02020800000000000000" pitchFamily="18" charset="-128"/>
                <a:ea typeface="FOT-スキップ Std E" panose="02020800000000000000" pitchFamily="18" charset="-128"/>
              </a:rPr>
              <a:t>ページでは</a:t>
            </a:r>
            <a:r>
              <a:rPr lang="en-US" altLang="ja-JP" sz="2800" cap="none" dirty="0">
                <a:latin typeface="FOT-スキップ Std E" panose="02020800000000000000" pitchFamily="18" charset="-128"/>
                <a:ea typeface="FOT-スキップ Std E" panose="02020800000000000000" pitchFamily="18" charset="-128"/>
              </a:rPr>
              <a:t>Web</a:t>
            </a:r>
            <a:r>
              <a:rPr lang="ja-JP" altLang="en-US" sz="2800" cap="none" dirty="0">
                <a:latin typeface="FOT-スキップ Std E" panose="02020800000000000000" pitchFamily="18" charset="-128"/>
                <a:ea typeface="FOT-スキップ Std E" panose="02020800000000000000" pitchFamily="18" charset="-128"/>
              </a:rPr>
              <a:t>作成に必要な知識を学んでいきます</a:t>
            </a:r>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br</a:t>
            </a:r>
            <a:r>
              <a:rPr lang="en-US" altLang="ja-JP" sz="2800" cap="none" dirty="0">
                <a:latin typeface="FOT-スキップ Std E" panose="02020800000000000000" pitchFamily="18" charset="-128"/>
                <a:ea typeface="FOT-スキップ Std E" panose="02020800000000000000" pitchFamily="18" charset="-128"/>
              </a:rPr>
              <a:t>&gt;</a:t>
            </a:r>
          </a:p>
          <a:p>
            <a:r>
              <a:rPr lang="en-US" altLang="ja-JP" sz="2800" cap="none" dirty="0">
                <a:latin typeface="FOT-スキップ Std E" panose="02020800000000000000" pitchFamily="18" charset="-128"/>
                <a:ea typeface="FOT-スキップ Std E" panose="02020800000000000000" pitchFamily="18" charset="-128"/>
              </a:rPr>
              <a:t>&lt;font size="6" color="FF0000"&gt;</a:t>
            </a:r>
            <a:r>
              <a:rPr lang="ja-JP" altLang="en-US" sz="2800" cap="none" dirty="0">
                <a:latin typeface="FOT-スキップ Std E" panose="02020800000000000000" pitchFamily="18" charset="-128"/>
                <a:ea typeface="FOT-スキップ Std E" panose="02020800000000000000" pitchFamily="18" charset="-128"/>
              </a:rPr>
              <a:t>頑張って学んでいきましょう</a:t>
            </a:r>
            <a:r>
              <a:rPr lang="en-US" altLang="ja-JP" sz="2800" cap="none" dirty="0">
                <a:latin typeface="FOT-スキップ Std E" panose="02020800000000000000" pitchFamily="18" charset="-128"/>
                <a:ea typeface="FOT-スキップ Std E" panose="02020800000000000000" pitchFamily="18" charset="-128"/>
              </a:rPr>
              <a:t>&lt;/font&gt;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="one.png"&gt;&lt;a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="page1.html"&gt;</a:t>
            </a:r>
            <a:r>
              <a:rPr lang="ja-JP" altLang="en-US" sz="2800" u="sng" cap="none" dirty="0">
                <a:latin typeface="FOT-スキップ Std E" panose="02020800000000000000" pitchFamily="18" charset="-128"/>
                <a:ea typeface="FOT-スキップ Std E" panose="02020800000000000000" pitchFamily="18" charset="-128"/>
              </a:rPr>
              <a:t>ページ</a:t>
            </a:r>
            <a:r>
              <a:rPr lang="en-US" altLang="ja-JP" sz="2800" u="sng" cap="none" dirty="0">
                <a:latin typeface="FOT-スキップ Std E" panose="02020800000000000000" pitchFamily="18" charset="-128"/>
                <a:ea typeface="FOT-スキップ Std E" panose="02020800000000000000" pitchFamily="18" charset="-128"/>
              </a:rPr>
              <a:t>1</a:t>
            </a:r>
            <a:r>
              <a:rPr lang="ja-JP" altLang="en-US" sz="2800" u="sng" cap="none" dirty="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&lt;/a&gt;&lt;/p&gt;</a:t>
            </a: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a:t>
            </a:r>
          </a:p>
          <a:p>
            <a:r>
              <a:rPr lang="ja-JP" altLang="en-US" sz="2800" cap="none" dirty="0">
                <a:latin typeface="FOT-スキップ Std E" panose="02020800000000000000" pitchFamily="18" charset="-128"/>
                <a:ea typeface="FOT-スキップ Std E" panose="02020800000000000000" pitchFamily="18" charset="-128"/>
              </a:rPr>
              <a:t>新座総合技術高等学校</a:t>
            </a:r>
          </a:p>
          <a:p>
            <a:r>
              <a:rPr lang="ja-JP" altLang="en-US" sz="2800" cap="none" dirty="0">
                <a:latin typeface="FOT-スキップ Std E" panose="02020800000000000000" pitchFamily="18" charset="-128"/>
                <a:ea typeface="FOT-スキップ Std E" panose="02020800000000000000" pitchFamily="18" charset="-128"/>
              </a:rPr>
              <a:t>○○科　○○年○○組○○番　</a:t>
            </a:r>
            <a:r>
              <a:rPr lang="ja-JP" altLang="en-US" sz="2800" cap="none" dirty="0" smtClean="0">
                <a:latin typeface="FOT-スキップ Std E" panose="02020800000000000000" pitchFamily="18" charset="-128"/>
                <a:ea typeface="FOT-スキップ Std E" panose="02020800000000000000" pitchFamily="18" charset="-128"/>
              </a:rPr>
              <a:t>氏名</a:t>
            </a:r>
            <a:r>
              <a:rPr lang="ja-JP" altLang="en-US" sz="2800" cap="none" dirty="0">
                <a:latin typeface="FOT-スキップ Std E" panose="02020800000000000000" pitchFamily="18" charset="-128"/>
                <a:ea typeface="FOT-スキップ Std E" panose="02020800000000000000" pitchFamily="18" charset="-128"/>
              </a:rPr>
              <a:t>○○○</a:t>
            </a:r>
          </a:p>
          <a:p>
            <a:r>
              <a:rPr lang="en-US" altLang="ja-JP" sz="2800" cap="none" dirty="0">
                <a:latin typeface="FOT-スキップ Std E" panose="02020800000000000000" pitchFamily="18" charset="-128"/>
                <a:ea typeface="FOT-スキップ Std E" panose="02020800000000000000" pitchFamily="18" charset="-128"/>
              </a:rPr>
              <a:t>&lt;/body&gt;</a:t>
            </a:r>
          </a:p>
          <a:p>
            <a:r>
              <a:rPr lang="en-US" altLang="ja-JP" sz="2800" cap="none" dirty="0">
                <a:latin typeface="FOT-スキップ Std E" panose="02020800000000000000" pitchFamily="18" charset="-128"/>
                <a:ea typeface="FOT-スキップ Std E" panose="02020800000000000000" pitchFamily="18" charset="-128"/>
              </a:rPr>
              <a:t>&lt;/html&gt;</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67163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248835"/>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p</a:t>
            </a:r>
            <a:r>
              <a:rPr lang="en-US" altLang="ja-JP" sz="2800" cap="none" dirty="0" smtClean="0">
                <a:latin typeface="FOT-スキップ Std E" panose="02020800000000000000" pitchFamily="18" charset="-128"/>
                <a:ea typeface="FOT-スキップ Std E" panose="02020800000000000000" pitchFamily="18" charset="-128"/>
              </a:rPr>
              <a:t>&gt;~&lt;/p&gt;…</a:t>
            </a:r>
            <a:r>
              <a:rPr lang="ja-JP" altLang="en-US" sz="2800" cap="none" dirty="0" smtClean="0">
                <a:latin typeface="FOT-スキップ Std E" panose="02020800000000000000" pitchFamily="18" charset="-128"/>
                <a:ea typeface="FOT-スキップ Std E" panose="02020800000000000000" pitchFamily="18" charset="-128"/>
              </a:rPr>
              <a:t>段落を指定するタグ</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タグ内</a:t>
            </a:r>
            <a:r>
              <a:rPr lang="ja-JP" altLang="en-US" sz="2800" cap="none" dirty="0">
                <a:latin typeface="FOT-スキップ Std E" panose="02020800000000000000" pitchFamily="18" charset="-128"/>
                <a:ea typeface="FOT-スキップ Std E" panose="02020800000000000000" pitchFamily="18" charset="-128"/>
              </a:rPr>
              <a:t>の文章の様々な設定が</a:t>
            </a:r>
            <a:r>
              <a:rPr lang="ja-JP" altLang="en-US" sz="2800" cap="none" dirty="0" smtClean="0">
                <a:latin typeface="FOT-スキップ Std E" panose="02020800000000000000" pitchFamily="18" charset="-128"/>
                <a:ea typeface="FOT-スキップ Std E" panose="02020800000000000000" pitchFamily="18" charset="-128"/>
              </a:rPr>
              <a:t>できる</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 </a:t>
            </a:r>
            <a:r>
              <a:rPr lang="en-US" altLang="ja-JP" sz="2800" cap="none" dirty="0" err="1" smtClean="0">
                <a:latin typeface="FOT-スキップ Std E" panose="02020800000000000000" pitchFamily="18" charset="-128"/>
                <a:ea typeface="FOT-スキップ Std E" panose="02020800000000000000" pitchFamily="18" charset="-128"/>
              </a:rPr>
              <a:t>src</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〇〇</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内に記載した画像を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　　　　　　　　　 読み込むことができる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a:t>
            </a:r>
            <a:r>
              <a:rPr lang="ja-JP" altLang="en-US" sz="2800" cap="none" dirty="0">
                <a:solidFill>
                  <a:schemeClr val="bg1"/>
                </a:solidFill>
                <a:latin typeface="FOT-スキップ Std E" panose="02020800000000000000" pitchFamily="18" charset="-128"/>
                <a:ea typeface="FOT-スキップ Std E" panose="02020800000000000000" pitchFamily="18" charset="-128"/>
              </a:rPr>
              <a:t>名</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を正確に入力しないと表示されないので注意</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427460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タグ解説</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92681" y="1151964"/>
            <a:ext cx="11383684" cy="5359671"/>
          </a:xfrm>
        </p:spPr>
        <p:txBody>
          <a:bodyPr anchor="t">
            <a:normAutofit/>
          </a:bodyPr>
          <a:lstStyle/>
          <a:p>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&lt;a </a:t>
            </a:r>
            <a:r>
              <a:rPr lang="en-US" altLang="ja-JP" sz="2800" b="1" i="1" cap="none" dirty="0" err="1"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href</a:t>
            </a:r>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en-US" altLang="ja-JP" sz="2800" b="1" i="1"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.html”&gt;~&lt;/a&gt;…</a:t>
            </a:r>
          </a:p>
          <a:p>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タグ内に記載された文字</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メディア</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が</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ハイパーテキスト</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ハイパーメディア</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となり、クリックすると</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内に記載された</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ファイルを開くことができる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a:t>
            </a:r>
            <a:r>
              <a:rPr lang="ja-JP" altLang="en-US" sz="2800" cap="none" dirty="0">
                <a:solidFill>
                  <a:schemeClr val="bg1"/>
                </a:solidFill>
                <a:latin typeface="FOT-スキップ Std E" panose="02020800000000000000" pitchFamily="18" charset="-128"/>
                <a:ea typeface="FOT-スキップ Std E" panose="02020800000000000000" pitchFamily="18" charset="-128"/>
              </a:rPr>
              <a:t>名</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を正確に入力しないとエラーが起こるので注意</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endParaRPr lang="en-US" altLang="ja-JP" sz="2400" cap="none" dirty="0" smtClean="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808522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6255" y="955964"/>
            <a:ext cx="6179127" cy="48490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83625" y="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05</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10836" y="955964"/>
            <a:ext cx="12302836" cy="4964818"/>
          </a:xfrm>
        </p:spPr>
        <p:txBody>
          <a:bodyPr anchor="t">
            <a:normAutofit fontScale="92500"/>
          </a:bodyPr>
          <a:lstStyle/>
          <a:p>
            <a:r>
              <a:rPr lang="ja-JP" altLang="en-US" sz="2800" cap="none" dirty="0">
                <a:latin typeface="FOT-スキップ Std E" panose="02020800000000000000" pitchFamily="18" charset="-128"/>
                <a:ea typeface="FOT-スキップ Std E" panose="02020800000000000000" pitchFamily="18" charset="-128"/>
              </a:rPr>
              <a:t>以下の下線部分のプログラムを追加</a:t>
            </a:r>
            <a:r>
              <a:rPr lang="ja-JP" altLang="en-US" sz="2800" cap="none" dirty="0" smtClean="0">
                <a:latin typeface="FOT-スキップ Std E" panose="02020800000000000000" pitchFamily="18" charset="-128"/>
                <a:ea typeface="FOT-スキップ Std E" panose="02020800000000000000" pitchFamily="18" charset="-128"/>
              </a:rPr>
              <a:t>する</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この</a:t>
            </a:r>
            <a:r>
              <a:rPr lang="ja-JP" altLang="en-US" sz="2800" cap="none" dirty="0">
                <a:latin typeface="FOT-スキップ Std E" panose="02020800000000000000" pitchFamily="18" charset="-128"/>
                <a:ea typeface="FOT-スキップ Std E" panose="02020800000000000000" pitchFamily="18" charset="-128"/>
              </a:rPr>
              <a:t>ページでは</a:t>
            </a:r>
            <a:r>
              <a:rPr lang="en-US" altLang="ja-JP" sz="2800" cap="none" dirty="0">
                <a:latin typeface="FOT-スキップ Std E" panose="02020800000000000000" pitchFamily="18" charset="-128"/>
                <a:ea typeface="FOT-スキップ Std E" panose="02020800000000000000" pitchFamily="18" charset="-128"/>
              </a:rPr>
              <a:t>Web</a:t>
            </a:r>
            <a:r>
              <a:rPr lang="ja-JP" altLang="en-US" sz="2800" cap="none" dirty="0">
                <a:latin typeface="FOT-スキップ Std E" panose="02020800000000000000" pitchFamily="18" charset="-128"/>
                <a:ea typeface="FOT-スキップ Std E" panose="02020800000000000000" pitchFamily="18" charset="-128"/>
              </a:rPr>
              <a:t>作成に必要な知識を学んでいきます</a:t>
            </a:r>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br</a:t>
            </a:r>
            <a:r>
              <a:rPr lang="en-US" altLang="ja-JP" sz="2800" cap="none" dirty="0">
                <a:latin typeface="FOT-スキップ Std E" panose="02020800000000000000" pitchFamily="18" charset="-128"/>
                <a:ea typeface="FOT-スキップ Std E" panose="02020800000000000000" pitchFamily="18" charset="-128"/>
              </a:rPr>
              <a:t>&gt;</a:t>
            </a:r>
          </a:p>
          <a:p>
            <a:r>
              <a:rPr lang="en-US" altLang="ja-JP" sz="2800" cap="none" dirty="0">
                <a:latin typeface="FOT-スキップ Std E" panose="02020800000000000000" pitchFamily="18" charset="-128"/>
                <a:ea typeface="FOT-スキップ Std E" panose="02020800000000000000" pitchFamily="18" charset="-128"/>
              </a:rPr>
              <a:t>&lt;font size="6" color="FF0000"&gt;</a:t>
            </a:r>
            <a:r>
              <a:rPr lang="ja-JP" altLang="en-US" sz="2800" cap="none" dirty="0">
                <a:latin typeface="FOT-スキップ Std E" panose="02020800000000000000" pitchFamily="18" charset="-128"/>
                <a:ea typeface="FOT-スキップ Std E" panose="02020800000000000000" pitchFamily="18" charset="-128"/>
              </a:rPr>
              <a:t>頑張って学んでいきましょう</a:t>
            </a:r>
            <a:r>
              <a:rPr lang="en-US" altLang="ja-JP" sz="2800" cap="none" dirty="0">
                <a:latin typeface="FOT-スキップ Std E" panose="02020800000000000000" pitchFamily="18" charset="-128"/>
                <a:ea typeface="FOT-スキップ Std E" panose="02020800000000000000" pitchFamily="18" charset="-128"/>
              </a:rPr>
              <a:t>&lt;/font&gt;</a:t>
            </a:r>
          </a:p>
          <a:p>
            <a:r>
              <a:rPr lang="en-US" altLang="ja-JP" sz="2800" cap="none" dirty="0">
                <a:latin typeface="FOT-スキップ Std E" panose="02020800000000000000" pitchFamily="18" charset="-128"/>
                <a:ea typeface="FOT-スキップ Std E" panose="02020800000000000000" pitchFamily="18" charset="-128"/>
              </a:rPr>
              <a:t>&lt;p&gt;&lt;</a:t>
            </a:r>
            <a:r>
              <a:rPr lang="en-US" altLang="ja-JP" sz="2800" cap="none" dirty="0" err="1">
                <a:latin typeface="FOT-スキップ Std E" panose="02020800000000000000" pitchFamily="18" charset="-128"/>
                <a:ea typeface="FOT-スキップ Std E" panose="02020800000000000000" pitchFamily="18" charset="-128"/>
              </a:rPr>
              <a:t>img</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 ="one.png"&gt;&lt;a </a:t>
            </a:r>
            <a:r>
              <a:rPr lang="en-US" altLang="ja-JP" sz="2800" cap="none" dirty="0" err="1">
                <a:latin typeface="FOT-スキップ Std E" panose="02020800000000000000" pitchFamily="18" charset="-128"/>
                <a:ea typeface="FOT-スキップ Std E" panose="02020800000000000000" pitchFamily="18" charset="-128"/>
              </a:rPr>
              <a:t>href</a:t>
            </a:r>
            <a:r>
              <a:rPr lang="en-US" altLang="ja-JP" sz="2800" cap="none" dirty="0">
                <a:latin typeface="FOT-スキップ Std E" panose="02020800000000000000" pitchFamily="18" charset="-128"/>
                <a:ea typeface="FOT-スキップ Std E" panose="02020800000000000000" pitchFamily="18" charset="-128"/>
              </a:rPr>
              <a:t>="page1.html"&gt;</a:t>
            </a:r>
            <a:r>
              <a:rPr lang="ja-JP" altLang="en-US" sz="2800" cap="none" dirty="0">
                <a:latin typeface="FOT-スキップ Std E" panose="02020800000000000000" pitchFamily="18" charset="-128"/>
                <a:ea typeface="FOT-スキップ Std E" panose="02020800000000000000" pitchFamily="18" charset="-128"/>
              </a:rPr>
              <a:t>ページ</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へ</a:t>
            </a:r>
            <a:r>
              <a:rPr lang="en-US" altLang="ja-JP" sz="2800" cap="none" dirty="0">
                <a:latin typeface="FOT-スキップ Std E" panose="02020800000000000000" pitchFamily="18" charset="-128"/>
                <a:ea typeface="FOT-スキップ Std E" panose="02020800000000000000" pitchFamily="18" charset="-128"/>
              </a:rPr>
              <a:t>&lt;/a&gt;&lt;/p</a:t>
            </a:r>
            <a:r>
              <a:rPr lang="en-US" altLang="ja-JP" sz="2800" cap="none" dirty="0" smtClean="0">
                <a:latin typeface="FOT-スキップ Std E" panose="02020800000000000000" pitchFamily="18" charset="-128"/>
                <a:ea typeface="FOT-スキップ Std E" panose="02020800000000000000" pitchFamily="18" charset="-128"/>
              </a:rPr>
              <a:t>&gt;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=“two.png</a:t>
            </a:r>
            <a:r>
              <a:rPr lang="en-US" altLang="ja-JP" sz="2800" u="sng" cap="none" dirty="0">
                <a:latin typeface="FOT-スキップ Std E" panose="02020800000000000000" pitchFamily="18" charset="-128"/>
                <a:ea typeface="FOT-スキップ Std E" panose="02020800000000000000" pitchFamily="18" charset="-128"/>
              </a:rPr>
              <a:t>"&gt;&lt;a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page2.html</a:t>
            </a:r>
            <a:r>
              <a:rPr lang="en-US" altLang="ja-JP" sz="2800" u="sng" cap="none" dirty="0">
                <a:latin typeface="FOT-スキップ Std E" panose="02020800000000000000" pitchFamily="18" charset="-128"/>
                <a:ea typeface="FOT-スキップ Std E" panose="02020800000000000000" pitchFamily="18" charset="-128"/>
              </a:rPr>
              <a:t>"&gt;</a:t>
            </a:r>
            <a:r>
              <a:rPr lang="ja-JP" altLang="en-US" sz="2800" u="sng" cap="none" dirty="0" smtClean="0">
                <a:latin typeface="FOT-スキップ Std E" panose="02020800000000000000" pitchFamily="18" charset="-128"/>
                <a:ea typeface="FOT-スキップ Std E" panose="02020800000000000000" pitchFamily="18" charset="-128"/>
              </a:rPr>
              <a:t>ページ</a:t>
            </a:r>
            <a:r>
              <a:rPr lang="en-US" altLang="ja-JP" sz="2800" u="sng" cap="none" dirty="0" smtClean="0">
                <a:latin typeface="FOT-スキップ Std E" panose="02020800000000000000" pitchFamily="18" charset="-128"/>
                <a:ea typeface="FOT-スキップ Std E" panose="02020800000000000000" pitchFamily="18" charset="-128"/>
              </a:rPr>
              <a:t>2</a:t>
            </a:r>
            <a:r>
              <a:rPr lang="ja-JP" altLang="en-US" sz="2800" u="sng" cap="none" dirty="0" smtClean="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&lt;/a&gt;&lt;/p&gt;</a:t>
            </a:r>
          </a:p>
          <a:p>
            <a:r>
              <a:rPr lang="en-US" altLang="ja-JP" sz="2800" u="sng" cap="none" dirty="0">
                <a:latin typeface="FOT-スキップ Std E" panose="02020800000000000000" pitchFamily="18" charset="-128"/>
                <a:ea typeface="FOT-スキップ Std E" panose="02020800000000000000" pitchFamily="18" charset="-128"/>
              </a:rPr>
              <a:t>&lt;p&gt;&lt;</a:t>
            </a:r>
            <a:r>
              <a:rPr lang="en-US" altLang="ja-JP" sz="2800" u="sng" cap="none" dirty="0" err="1">
                <a:latin typeface="FOT-スキップ Std E" panose="02020800000000000000" pitchFamily="18" charset="-128"/>
                <a:ea typeface="FOT-スキップ Std E" panose="02020800000000000000" pitchFamily="18" charset="-128"/>
              </a:rPr>
              <a:t>img</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err="1">
                <a:latin typeface="FOT-スキップ Std E" panose="02020800000000000000" pitchFamily="18" charset="-128"/>
                <a:ea typeface="FOT-スキップ Std E" panose="02020800000000000000" pitchFamily="18" charset="-128"/>
              </a:rPr>
              <a:t>src</a:t>
            </a:r>
            <a:r>
              <a:rPr lang="en-US" altLang="ja-JP"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=“three.png</a:t>
            </a:r>
            <a:r>
              <a:rPr lang="en-US" altLang="ja-JP" sz="2800" u="sng" cap="none" dirty="0">
                <a:latin typeface="FOT-スキップ Std E" panose="02020800000000000000" pitchFamily="18" charset="-128"/>
                <a:ea typeface="FOT-スキップ Std E" panose="02020800000000000000" pitchFamily="18" charset="-128"/>
              </a:rPr>
              <a:t>"&gt;&lt;a </a:t>
            </a:r>
            <a:r>
              <a:rPr lang="en-US" altLang="ja-JP" sz="2800" u="sng" cap="none" dirty="0" err="1">
                <a:latin typeface="FOT-スキップ Std E" panose="02020800000000000000" pitchFamily="18" charset="-128"/>
                <a:ea typeface="FOT-スキップ Std E" panose="02020800000000000000" pitchFamily="18" charset="-128"/>
              </a:rPr>
              <a:t>href</a:t>
            </a:r>
            <a:r>
              <a:rPr lang="en-US" altLang="ja-JP" sz="2800" u="sng" cap="none" dirty="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page3.html</a:t>
            </a:r>
            <a:r>
              <a:rPr lang="en-US" altLang="ja-JP" sz="2800" u="sng" cap="none" dirty="0">
                <a:latin typeface="FOT-スキップ Std E" panose="02020800000000000000" pitchFamily="18" charset="-128"/>
                <a:ea typeface="FOT-スキップ Std E" panose="02020800000000000000" pitchFamily="18" charset="-128"/>
              </a:rPr>
              <a:t>"&gt;</a:t>
            </a:r>
            <a:r>
              <a:rPr lang="ja-JP" altLang="en-US" sz="2800" u="sng" cap="none" dirty="0" smtClean="0">
                <a:latin typeface="FOT-スキップ Std E" panose="02020800000000000000" pitchFamily="18" charset="-128"/>
                <a:ea typeface="FOT-スキップ Std E" panose="02020800000000000000" pitchFamily="18" charset="-128"/>
              </a:rPr>
              <a:t>ページ</a:t>
            </a:r>
            <a:r>
              <a:rPr lang="en-US" altLang="ja-JP" sz="2800" u="sng" cap="none" dirty="0" smtClean="0">
                <a:latin typeface="FOT-スキップ Std E" panose="02020800000000000000" pitchFamily="18" charset="-128"/>
                <a:ea typeface="FOT-スキップ Std E" panose="02020800000000000000" pitchFamily="18" charset="-128"/>
              </a:rPr>
              <a:t>3</a:t>
            </a:r>
            <a:r>
              <a:rPr lang="ja-JP" altLang="en-US" sz="2800" u="sng" cap="none" dirty="0" smtClean="0">
                <a:latin typeface="FOT-スキップ Std E" panose="02020800000000000000" pitchFamily="18" charset="-128"/>
                <a:ea typeface="FOT-スキップ Std E" panose="02020800000000000000" pitchFamily="18" charset="-128"/>
              </a:rPr>
              <a:t>へ</a:t>
            </a:r>
            <a:r>
              <a:rPr lang="en-US" altLang="ja-JP" sz="2800" u="sng" cap="none" dirty="0">
                <a:latin typeface="FOT-スキップ Std E" panose="02020800000000000000" pitchFamily="18" charset="-128"/>
                <a:ea typeface="FOT-スキップ Std E" panose="02020800000000000000" pitchFamily="18" charset="-128"/>
              </a:rPr>
              <a:t>&lt;/a&gt;&lt;/p</a:t>
            </a:r>
            <a:r>
              <a:rPr lang="en-US" altLang="ja-JP" sz="2800" u="sng" cap="none" dirty="0" smtClean="0">
                <a:latin typeface="FOT-スキップ Std E" panose="02020800000000000000" pitchFamily="18" charset="-128"/>
                <a:ea typeface="FOT-スキップ Std E" panose="02020800000000000000" pitchFamily="18" charset="-128"/>
              </a:rPr>
              <a:t>&gt;</a:t>
            </a:r>
            <a:endParaRPr lang="en-US" altLang="ja-JP" sz="2800" u="sng"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hr</a:t>
            </a:r>
            <a:r>
              <a:rPr lang="en-US" altLang="ja-JP" sz="2800" cap="none" dirty="0">
                <a:latin typeface="FOT-スキップ Std E" panose="02020800000000000000" pitchFamily="18" charset="-128"/>
                <a:ea typeface="FOT-スキップ Std E" panose="02020800000000000000" pitchFamily="18" charset="-128"/>
              </a:rPr>
              <a:t>&gt;</a:t>
            </a:r>
          </a:p>
          <a:p>
            <a:r>
              <a:rPr lang="ja-JP" altLang="en-US" sz="2800" cap="none" dirty="0">
                <a:latin typeface="FOT-スキップ Std E" panose="02020800000000000000" pitchFamily="18" charset="-128"/>
                <a:ea typeface="FOT-スキップ Std E" panose="02020800000000000000" pitchFamily="18" charset="-128"/>
              </a:rPr>
              <a:t>新座総合技術高等</a:t>
            </a:r>
            <a:r>
              <a:rPr lang="ja-JP" altLang="en-US" sz="2800" cap="none" dirty="0" smtClean="0">
                <a:latin typeface="FOT-スキップ Std E" panose="02020800000000000000" pitchFamily="18" charset="-128"/>
                <a:ea typeface="FOT-スキップ Std E" panose="02020800000000000000" pitchFamily="18" charset="-128"/>
              </a:rPr>
              <a:t>学校</a:t>
            </a:r>
            <a:endParaRPr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0139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97873"/>
            <a:ext cx="10396882" cy="1151965"/>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本授業の内容</a:t>
            </a:r>
            <a:r>
              <a:rPr kumimoji="1" lang="en-US" altLang="ja-JP" dirty="0" smtClean="0">
                <a:latin typeface="FOT-スキップ Std E" panose="02020800000000000000" pitchFamily="18" charset="-128"/>
                <a:ea typeface="FOT-スキップ Std E" panose="02020800000000000000" pitchFamily="18" charset="-128"/>
              </a:rPr>
              <a:t>(</a:t>
            </a:r>
            <a:r>
              <a:rPr kumimoji="1" lang="ja-JP" altLang="en-US" dirty="0" smtClean="0">
                <a:latin typeface="FOT-スキップ Std E" panose="02020800000000000000" pitchFamily="18" charset="-128"/>
                <a:ea typeface="FOT-スキップ Std E" panose="02020800000000000000" pitchFamily="18" charset="-128"/>
              </a:rPr>
              <a:t>目標</a:t>
            </a:r>
            <a:r>
              <a:rPr kumimoji="1"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9748" y="1976311"/>
            <a:ext cx="11464636" cy="4022707"/>
          </a:xfrm>
        </p:spPr>
        <p:txBody>
          <a:bodyPr anchor="t"/>
          <a:lstStyle/>
          <a:p>
            <a:r>
              <a:rPr lang="ja-JP" altLang="en-US" sz="2800" cap="none" dirty="0">
                <a:latin typeface="FOT-スキップ Std E" panose="02020800000000000000" pitchFamily="18" charset="-128"/>
                <a:ea typeface="FOT-スキップ Std E" panose="02020800000000000000" pitchFamily="18" charset="-128"/>
              </a:rPr>
              <a:t>基本的</a:t>
            </a:r>
            <a:r>
              <a:rPr lang="ja-JP" altLang="en-US" sz="2800" cap="none" dirty="0" smtClean="0">
                <a:latin typeface="FOT-スキップ Std E" panose="02020800000000000000" pitchFamily="18" charset="-128"/>
                <a:ea typeface="FOT-スキップ Std E" panose="02020800000000000000" pitchFamily="18" charset="-128"/>
              </a:rPr>
              <a:t>に</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や</a:t>
            </a:r>
            <a:r>
              <a:rPr lang="en-US" altLang="ja-JP" sz="2800" cap="none" dirty="0" err="1" smtClean="0">
                <a:latin typeface="FOT-スキップ Std E" panose="02020800000000000000" pitchFamily="18" charset="-128"/>
                <a:ea typeface="FOT-スキップ Std E" panose="02020800000000000000" pitchFamily="18" charset="-128"/>
              </a:rPr>
              <a:t>css</a:t>
            </a:r>
            <a:r>
              <a:rPr lang="ja-JP" altLang="en-US" sz="2800" cap="none" dirty="0" smtClean="0">
                <a:latin typeface="FOT-スキップ Std E" panose="02020800000000000000" pitchFamily="18" charset="-128"/>
                <a:ea typeface="FOT-スキップ Std E" panose="02020800000000000000" pitchFamily="18" charset="-128"/>
              </a:rPr>
              <a:t>などといった</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サイトを作成するための言語を学習していく</a:t>
            </a:r>
            <a:endParaRPr lang="en-US" altLang="ja-JP" sz="2800" cap="none" dirty="0" smtClean="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基本的にはネットワーク室で行うが、</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を使用するにあたって</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必要な知識などを学習していく</a:t>
            </a: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ja-JP" altLang="en-US" sz="2800" cap="none" dirty="0"/>
          </a:p>
        </p:txBody>
      </p:sp>
    </p:spTree>
    <p:extLst>
      <p:ext uri="{BB962C8B-B14F-4D97-AF65-F5344CB8AC3E}">
        <p14:creationId xmlns:p14="http://schemas.microsoft.com/office/powerpoint/2010/main" val="194949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480" y="360218"/>
            <a:ext cx="10396882" cy="1151965"/>
          </a:xfrm>
        </p:spPr>
        <p:txBody>
          <a:bodyPr>
            <a:normAutofit/>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を作成しよう</a:t>
            </a:r>
            <a:r>
              <a:rPr lang="en-US" altLang="ja-JP" dirty="0" smtClean="0">
                <a:latin typeface="FOT-スキップ Std E" panose="02020800000000000000" pitchFamily="18" charset="-128"/>
                <a:ea typeface="FOT-スキップ Std E" panose="02020800000000000000" pitchFamily="18" charset="-128"/>
              </a:rPr>
              <a:t>06</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64972" y="2232620"/>
            <a:ext cx="11383684" cy="2851999"/>
          </a:xfrm>
        </p:spPr>
        <p:txBody>
          <a:bodyPr anchor="t">
            <a:normAutofit/>
          </a:bodyPr>
          <a:lstStyle/>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次の表示例に従って「</a:t>
            </a:r>
            <a:r>
              <a:rPr lang="en-US" altLang="ja-JP" sz="2800" cap="none" dirty="0" smtClean="0">
                <a:latin typeface="FOT-スキップ Std E" panose="02020800000000000000" pitchFamily="18" charset="-128"/>
                <a:ea typeface="FOT-スキップ Std E" panose="02020800000000000000" pitchFamily="18" charset="-128"/>
              </a:rPr>
              <a:t>page1.html</a:t>
            </a:r>
            <a:r>
              <a:rPr lang="ja-JP" altLang="en-US" sz="2800" cap="none" dirty="0" smtClean="0">
                <a:latin typeface="FOT-スキップ Std E" panose="02020800000000000000" pitchFamily="18" charset="-128"/>
                <a:ea typeface="FOT-スキップ Std E" panose="02020800000000000000" pitchFamily="18" charset="-128"/>
              </a:rPr>
              <a:t>」と「</a:t>
            </a:r>
            <a:r>
              <a:rPr lang="en-US" altLang="ja-JP" sz="2800" cap="none" dirty="0" smtClean="0">
                <a:latin typeface="FOT-スキップ Std E" panose="02020800000000000000" pitchFamily="18" charset="-128"/>
                <a:ea typeface="FOT-スキップ Std E" panose="02020800000000000000" pitchFamily="18" charset="-128"/>
              </a:rPr>
              <a:t>page2.html</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を作成してみてください</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44445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page1.html</a:t>
            </a:r>
            <a:r>
              <a:rPr lang="ja-JP" altLang="en-US" cap="none" dirty="0" smtClean="0">
                <a:latin typeface="FOT-スキップ Std E" panose="02020800000000000000" pitchFamily="18" charset="-128"/>
                <a:ea typeface="FOT-スキップ Std E" panose="02020800000000000000" pitchFamily="18" charset="-128"/>
              </a:rPr>
              <a:t>　作成例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4" name="コンテンツ プレースホルダー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5070"/>
          <a:stretch/>
        </p:blipFill>
        <p:spPr>
          <a:xfrm>
            <a:off x="2025716" y="971857"/>
            <a:ext cx="7658612" cy="3625918"/>
          </a:xfrm>
        </p:spPr>
      </p:pic>
      <p:sp>
        <p:nvSpPr>
          <p:cNvPr id="5" name="コンテンツ プレースホルダー 2"/>
          <p:cNvSpPr txBox="1">
            <a:spLocks/>
          </p:cNvSpPr>
          <p:nvPr/>
        </p:nvSpPr>
        <p:spPr>
          <a:xfrm>
            <a:off x="110835" y="4597880"/>
            <a:ext cx="11790219" cy="113403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latin typeface="FOT-スキップ Std E" panose="02020800000000000000" pitchFamily="18" charset="-128"/>
                <a:ea typeface="FOT-スキップ Std E" panose="02020800000000000000" pitchFamily="18" charset="-128"/>
              </a:rPr>
              <a:t>背景を画像にするタグは</a:t>
            </a:r>
            <a:r>
              <a:rPr lang="en-US" altLang="ja-JP" sz="2800" cap="none" dirty="0">
                <a:latin typeface="FOT-スキップ Std E" panose="02020800000000000000" pitchFamily="18" charset="-128"/>
                <a:ea typeface="FOT-スキップ Std E" panose="02020800000000000000" pitchFamily="18" charset="-128"/>
              </a:rPr>
              <a:t>…&lt;body background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ファイル名</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lang="ja-JP" altLang="en-US" sz="2800" cap="none" dirty="0">
                <a:latin typeface="FOT-スキップ Std E" panose="02020800000000000000" pitchFamily="18" charset="-128"/>
                <a:ea typeface="FOT-スキップ Std E" panose="02020800000000000000" pitchFamily="18" charset="-128"/>
              </a:rPr>
              <a:t>画像</a:t>
            </a:r>
            <a:r>
              <a:rPr lang="ja-JP" altLang="en-US" sz="2800" cap="none" dirty="0" smtClean="0">
                <a:latin typeface="FOT-スキップ Std E" panose="02020800000000000000" pitchFamily="18" charset="-128"/>
                <a:ea typeface="FOT-スキップ Std E" panose="02020800000000000000" pitchFamily="18" charset="-128"/>
              </a:rPr>
              <a:t>のサイズ</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変更</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="dolphin.jpg" </a:t>
            </a:r>
            <a:r>
              <a:rPr lang="en-US" altLang="ja-JP" sz="2800" u="sng" cap="none" dirty="0">
                <a:latin typeface="FOT-スキップ Std E" panose="02020800000000000000" pitchFamily="18" charset="-128"/>
                <a:ea typeface="FOT-スキップ Std E" panose="02020800000000000000" pitchFamily="18" charset="-128"/>
              </a:rPr>
              <a:t>weight="300" height="200"&gt;</a:t>
            </a:r>
            <a:endParaRPr lang="en-US" altLang="ja-JP" sz="2800" u="sng"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74943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52601" y="2403764"/>
            <a:ext cx="8181108" cy="1530927"/>
          </a:xfrm>
        </p:spPr>
        <p:txBody>
          <a:bodyPr/>
          <a:lstStyle/>
          <a:p>
            <a:r>
              <a:rPr kumimoji="1" lang="ja-JP" altLang="en-US" dirty="0" smtClean="0">
                <a:latin typeface="FOT-スキップ Std E" panose="02020800000000000000" pitchFamily="18" charset="-128"/>
                <a:ea typeface="FOT-スキップ Std E" panose="02020800000000000000" pitchFamily="18" charset="-128"/>
              </a:rPr>
              <a:t>今日はここから</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6148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page2.html</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5" name="コンテンツ プレースホルダー 2"/>
          <p:cNvSpPr txBox="1">
            <a:spLocks/>
          </p:cNvSpPr>
          <p:nvPr/>
        </p:nvSpPr>
        <p:spPr>
          <a:xfrm>
            <a:off x="190224" y="5723965"/>
            <a:ext cx="11383684" cy="64912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動画を表示するタグは</a:t>
            </a:r>
            <a:r>
              <a:rPr lang="en-US" altLang="ja-JP" sz="2800" cap="none" dirty="0">
                <a:solidFill>
                  <a:schemeClr val="bg1"/>
                </a:solidFill>
                <a:latin typeface="FOT-スキップ Std E" panose="02020800000000000000" pitchFamily="18" charset="-128"/>
                <a:ea typeface="FOT-スキップ Std E" panose="02020800000000000000" pitchFamily="18" charset="-128"/>
              </a:rPr>
              <a:t>…&lt;video </a:t>
            </a:r>
            <a:r>
              <a:rPr lang="en-US" altLang="ja-JP" sz="2800" cap="none" dirty="0" err="1">
                <a:solidFill>
                  <a:schemeClr val="bg1"/>
                </a:solidFill>
                <a:latin typeface="FOT-スキップ Std E" panose="02020800000000000000" pitchFamily="18" charset="-128"/>
                <a:ea typeface="FOT-スキップ Std E" panose="02020800000000000000" pitchFamily="18" charset="-128"/>
              </a:rPr>
              <a:t>src</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ファイル名</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 </a:t>
            </a:r>
            <a:r>
              <a:rPr lang="en-US" altLang="ja-JP" sz="2800" cap="none" dirty="0">
                <a:solidFill>
                  <a:schemeClr val="bg1"/>
                </a:solidFill>
                <a:latin typeface="FOT-スキップ Std E" panose="02020800000000000000" pitchFamily="18" charset="-128"/>
                <a:ea typeface="FOT-スキップ Std E" panose="02020800000000000000" pitchFamily="18" charset="-128"/>
              </a:rPr>
              <a:t>controls&gt;&lt;/video&gt;</a:t>
            </a:r>
            <a:endParaRPr lang="en-US" altLang="ja-JP" sz="2800" cap="none" dirty="0" smtClean="0">
              <a:solidFill>
                <a:schemeClr val="bg1"/>
              </a:solidFill>
              <a:latin typeface="FOT-スキップ Std E" panose="02020800000000000000" pitchFamily="18" charset="-128"/>
              <a:ea typeface="FOT-スキップ Std E" panose="02020800000000000000" pitchFamily="18" charset="-128"/>
            </a:endParaRPr>
          </a:p>
        </p:txBody>
      </p:sp>
      <p:pic>
        <p:nvPicPr>
          <p:cNvPr id="6" name="コンテンツ プレースホルダー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4460" y="1080654"/>
            <a:ext cx="7735212" cy="4378423"/>
          </a:xfrm>
        </p:spPr>
      </p:pic>
    </p:spTree>
    <p:extLst>
      <p:ext uri="{BB962C8B-B14F-4D97-AF65-F5344CB8AC3E}">
        <p14:creationId xmlns:p14="http://schemas.microsoft.com/office/powerpoint/2010/main" val="3680952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t>
            </a:r>
            <a:r>
              <a:rPr kumimoji="1" lang="en-US" altLang="ja-JP" cap="none" dirty="0" smtClean="0">
                <a:latin typeface="FOT-スキップ Std E" panose="02020800000000000000" pitchFamily="18" charset="-128"/>
                <a:ea typeface="FOT-スキップ Std E" panose="02020800000000000000" pitchFamily="18" charset="-128"/>
              </a:rPr>
              <a:t>age1.html</a:t>
            </a:r>
            <a:r>
              <a:rPr kumimoji="1" lang="ja-JP" altLang="en-US" cap="none" dirty="0" smtClean="0">
                <a:latin typeface="FOT-スキップ Std E" panose="02020800000000000000" pitchFamily="18" charset="-128"/>
                <a:ea typeface="FOT-スキップ Std E" panose="02020800000000000000" pitchFamily="18" charset="-128"/>
              </a:rPr>
              <a:t>のプログラム例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4" name="コンテンツ プレースホルダー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626" y="1136160"/>
            <a:ext cx="10067502" cy="5694093"/>
          </a:xfrm>
        </p:spPr>
      </p:pic>
    </p:spTree>
    <p:extLst>
      <p:ext uri="{BB962C8B-B14F-4D97-AF65-F5344CB8AC3E}">
        <p14:creationId xmlns:p14="http://schemas.microsoft.com/office/powerpoint/2010/main" val="1223240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cap="none" dirty="0">
                <a:latin typeface="FOT-スキップ Std E" panose="02020800000000000000" pitchFamily="18" charset="-128"/>
                <a:ea typeface="FOT-スキップ Std E" panose="02020800000000000000" pitchFamily="18" charset="-128"/>
              </a:rPr>
              <a:t>page1.html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42454" y="1380564"/>
            <a:ext cx="11353801" cy="4216671"/>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a:t>
            </a:r>
            <a:r>
              <a:rPr lang="en-US" altLang="ja-JP" sz="2800" cap="none" dirty="0" err="1">
                <a:latin typeface="FOT-スキップ Std E" panose="02020800000000000000" pitchFamily="18" charset="-128"/>
                <a:ea typeface="FOT-スキップ Std E" panose="02020800000000000000" pitchFamily="18" charset="-128"/>
              </a:rPr>
              <a:t>img</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a:latin typeface="FOT-スキップ Std E" panose="02020800000000000000" pitchFamily="18" charset="-128"/>
                <a:ea typeface="FOT-スキップ Std E" panose="02020800000000000000" pitchFamily="18" charset="-128"/>
              </a:rPr>
              <a:t>src</a:t>
            </a: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two.png”</a:t>
            </a:r>
            <a:r>
              <a:rPr lang="ja-JP" altLang="en-US" sz="2800" u="sng" cap="none" dirty="0">
                <a:latin typeface="FOT-スキップ Std E" panose="02020800000000000000" pitchFamily="18" charset="-128"/>
                <a:ea typeface="FOT-スキップ Std E" panose="02020800000000000000" pitchFamily="18" charset="-128"/>
              </a:rPr>
              <a:t> </a:t>
            </a:r>
            <a:r>
              <a:rPr lang="en-US" altLang="ja-JP" sz="2800" u="sng" cap="none" dirty="0" smtClean="0">
                <a:latin typeface="FOT-スキップ Std E" panose="02020800000000000000" pitchFamily="18" charset="-128"/>
                <a:ea typeface="FOT-スキップ Std E" panose="02020800000000000000" pitchFamily="18" charset="-128"/>
              </a:rPr>
              <a:t>weight=“</a:t>
            </a:r>
            <a:r>
              <a:rPr lang="ja-JP" altLang="en-US" sz="2800" u="sng" cap="none" dirty="0" smtClean="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 height=“</a:t>
            </a:r>
            <a:r>
              <a:rPr lang="ja-JP" altLang="en-US" sz="2800" u="sng" cap="none" dirty="0" smtClean="0">
                <a:latin typeface="FOT-スキップ Std E" panose="02020800000000000000" pitchFamily="18" charset="-128"/>
                <a:ea typeface="FOT-スキップ Std E" panose="02020800000000000000" pitchFamily="18" charset="-128"/>
              </a:rPr>
              <a:t>○○</a:t>
            </a:r>
            <a:r>
              <a:rPr lang="en-US" altLang="ja-JP" sz="2800" u="sng"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lgn="r">
              <a:buNone/>
            </a:pPr>
            <a:r>
              <a:rPr lang="en-US" altLang="ja-JP" sz="2800" cap="none" dirty="0">
                <a:latin typeface="FOT-スキップ Std E" panose="02020800000000000000" pitchFamily="18" charset="-128"/>
                <a:ea typeface="FOT-スキップ Std E" panose="02020800000000000000" pitchFamily="18" charset="-128"/>
              </a:rPr>
              <a:t> </a:t>
            </a:r>
            <a:r>
              <a:rPr lang="en-US" altLang="ja-JP" sz="2800" cap="none" dirty="0" err="1" smtClean="0">
                <a:latin typeface="FOT-スキップ Std E" panose="02020800000000000000" pitchFamily="18" charset="-128"/>
                <a:ea typeface="FOT-スキップ Std E" panose="02020800000000000000" pitchFamily="18" charset="-128"/>
              </a:rPr>
              <a:t>img</a:t>
            </a:r>
            <a:r>
              <a:rPr lang="ja-JP" altLang="en-US" sz="2800" cap="none" dirty="0" smtClean="0">
                <a:latin typeface="FOT-スキップ Std E" panose="02020800000000000000" pitchFamily="18" charset="-128"/>
                <a:ea typeface="FOT-スキップ Std E" panose="02020800000000000000" pitchFamily="18" charset="-128"/>
              </a:rPr>
              <a:t>タグに下線部分の</a:t>
            </a:r>
            <a:r>
              <a:rPr lang="ja-JP" altLang="en-US" sz="2800" cap="none" dirty="0">
                <a:latin typeface="FOT-スキップ Std E" panose="02020800000000000000" pitchFamily="18" charset="-128"/>
                <a:ea typeface="FOT-スキップ Std E" panose="02020800000000000000" pitchFamily="18" charset="-128"/>
              </a:rPr>
              <a:t>コード</a:t>
            </a:r>
            <a:r>
              <a:rPr lang="ja-JP" altLang="en-US" sz="2800" cap="none" dirty="0" smtClean="0">
                <a:latin typeface="FOT-スキップ Std E" panose="02020800000000000000" pitchFamily="18" charset="-128"/>
                <a:ea typeface="FOT-スキップ Std E" panose="02020800000000000000" pitchFamily="18" charset="-128"/>
              </a:rPr>
              <a:t>を追加することによって</a:t>
            </a:r>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r>
              <a:rPr kumimoji="1" lang="ja-JP" altLang="en-US" sz="2800" cap="none" dirty="0" smtClean="0">
                <a:latin typeface="FOT-スキップ Std E" panose="02020800000000000000" pitchFamily="18" charset="-128"/>
                <a:ea typeface="FOT-スキップ Std E" panose="02020800000000000000" pitchFamily="18" charset="-128"/>
              </a:rPr>
              <a:t>画像サイズを変更することができる</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lgn="ctr">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lgn="ctr">
              <a:buNone/>
            </a:pP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しかし、画像のサイズ比には注意する</a:t>
            </a:r>
            <a:r>
              <a:rPr lang="en-US" altLang="ja-JP" sz="2800" cap="none" dirty="0" smtClean="0">
                <a:latin typeface="FOT-スキップ Std E" panose="02020800000000000000" pitchFamily="18" charset="-128"/>
                <a:ea typeface="FOT-スキップ Std E" panose="02020800000000000000" pitchFamily="18" charset="-128"/>
              </a:rPr>
              <a:t>!!</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708" y="3269672"/>
            <a:ext cx="4644806" cy="1246910"/>
          </a:xfrm>
          <a:prstGeom prst="rect">
            <a:avLst/>
          </a:prstGeom>
        </p:spPr>
      </p:pic>
    </p:spTree>
    <p:extLst>
      <p:ext uri="{BB962C8B-B14F-4D97-AF65-F5344CB8AC3E}">
        <p14:creationId xmlns:p14="http://schemas.microsoft.com/office/powerpoint/2010/main" val="1025303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cap="none" dirty="0">
                <a:latin typeface="FOT-スキップ Std E" panose="02020800000000000000" pitchFamily="18" charset="-128"/>
                <a:ea typeface="FOT-スキップ Std E" panose="02020800000000000000" pitchFamily="18" charset="-128"/>
              </a:rPr>
              <a:t>page1.html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42454" y="1380564"/>
            <a:ext cx="11353801" cy="5477435"/>
          </a:xfrm>
        </p:spPr>
        <p:txBody>
          <a:bodyPr anchor="t">
            <a:normAutofit lnSpcReduction="10000"/>
          </a:bodyPr>
          <a:lstStyle/>
          <a:p>
            <a:r>
              <a:rPr lang="en-US" altLang="ja-JP" sz="2800" cap="none" dirty="0" smtClean="0">
                <a:latin typeface="FOT-スキップ Std E" panose="02020800000000000000" pitchFamily="18" charset="-128"/>
                <a:ea typeface="FOT-スキップ Std E" panose="02020800000000000000" pitchFamily="18" charset="-128"/>
              </a:rPr>
              <a:t>&lt;body background =“</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画像を背景にすることができる</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背景</a:t>
            </a:r>
            <a:r>
              <a:rPr lang="ja-JP" altLang="en-US" sz="2800" cap="none" dirty="0">
                <a:latin typeface="FOT-スキップ Std E" panose="02020800000000000000" pitchFamily="18" charset="-128"/>
                <a:ea typeface="FOT-スキップ Std E" panose="02020800000000000000" pitchFamily="18" charset="-128"/>
              </a:rPr>
              <a:t>画像</a:t>
            </a:r>
            <a:r>
              <a:rPr lang="ja-JP" altLang="en-US" sz="2800" cap="none" dirty="0" smtClean="0">
                <a:latin typeface="FOT-スキップ Std E" panose="02020800000000000000" pitchFamily="18" charset="-128"/>
                <a:ea typeface="FOT-スキップ Std E" panose="02020800000000000000" pitchFamily="18" charset="-128"/>
              </a:rPr>
              <a:t>はループして表示される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lgn="r">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細かい</a:t>
            </a:r>
            <a:r>
              <a:rPr lang="ja-JP" altLang="en-US" sz="2800" cap="none" dirty="0">
                <a:solidFill>
                  <a:schemeClr val="bg1"/>
                </a:solidFill>
                <a:latin typeface="FOT-スキップ Std E" panose="02020800000000000000" pitchFamily="18" charset="-128"/>
                <a:ea typeface="FOT-スキップ Std E" panose="02020800000000000000" pitchFamily="18" charset="-128"/>
              </a:rPr>
              <a:t>設定</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は</a:t>
            </a:r>
            <a:r>
              <a:rPr lang="en-US" altLang="ja-JP" sz="2800" cap="none" dirty="0" err="1" smtClean="0">
                <a:solidFill>
                  <a:schemeClr val="bg1"/>
                </a:solidFill>
                <a:latin typeface="FOT-スキップ Std E" panose="02020800000000000000" pitchFamily="18" charset="-128"/>
                <a:ea typeface="FOT-スキップ Std E" panose="02020800000000000000" pitchFamily="18" charset="-128"/>
              </a:rPr>
              <a:t>css</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で</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p>
          <a:p>
            <a:pPr marL="0" indent="0">
              <a:buNone/>
            </a:pP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3186544"/>
            <a:ext cx="6795235" cy="3491345"/>
          </a:xfrm>
          <a:prstGeom prst="rect">
            <a:avLst/>
          </a:prstGeom>
        </p:spPr>
      </p:pic>
    </p:spTree>
    <p:extLst>
      <p:ext uri="{BB962C8B-B14F-4D97-AF65-F5344CB8AC3E}">
        <p14:creationId xmlns:p14="http://schemas.microsoft.com/office/powerpoint/2010/main" val="1275819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6" y="96982"/>
            <a:ext cx="10396882" cy="1151965"/>
          </a:xfrm>
        </p:spPr>
        <p:txBody>
          <a:bodyPr>
            <a:normAutofit/>
          </a:bodyPr>
          <a:lstStyle/>
          <a:p>
            <a:r>
              <a:rPr lang="ja-JP" altLang="en-US" cap="none" dirty="0" smtClean="0">
                <a:latin typeface="FOT-スキップ Std E" panose="02020800000000000000" pitchFamily="18" charset="-128"/>
                <a:ea typeface="FOT-スキップ Std E" panose="02020800000000000000" pitchFamily="18" charset="-128"/>
              </a:rPr>
              <a:t>＊</a:t>
            </a:r>
            <a:r>
              <a:rPr lang="en-US" altLang="ja-JP" cap="none" dirty="0" smtClean="0">
                <a:latin typeface="FOT-スキップ Std E" panose="02020800000000000000" pitchFamily="18" charset="-128"/>
                <a:ea typeface="FOT-スキップ Std E" panose="02020800000000000000" pitchFamily="18" charset="-128"/>
              </a:rPr>
              <a:t>page2.html</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5" name="コンテンツ プレースホルダー 2"/>
          <p:cNvSpPr txBox="1">
            <a:spLocks/>
          </p:cNvSpPr>
          <p:nvPr/>
        </p:nvSpPr>
        <p:spPr>
          <a:xfrm>
            <a:off x="190224" y="5723965"/>
            <a:ext cx="11383684" cy="64912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a:lstStyle>
          <a:p>
            <a:pPr marL="0" indent="0">
              <a:buNone/>
            </a:pP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動画を表示するタグは</a:t>
            </a:r>
            <a:r>
              <a:rPr lang="en-US" altLang="ja-JP" sz="2800" cap="none" dirty="0">
                <a:solidFill>
                  <a:schemeClr val="bg1"/>
                </a:solidFill>
                <a:latin typeface="FOT-スキップ Std E" panose="02020800000000000000" pitchFamily="18" charset="-128"/>
                <a:ea typeface="FOT-スキップ Std E" panose="02020800000000000000" pitchFamily="18" charset="-128"/>
              </a:rPr>
              <a:t>…&lt;video </a:t>
            </a:r>
            <a:r>
              <a:rPr lang="en-US" altLang="ja-JP" sz="2800" cap="none" dirty="0" err="1">
                <a:solidFill>
                  <a:schemeClr val="bg1"/>
                </a:solidFill>
                <a:latin typeface="FOT-スキップ Std E" panose="02020800000000000000" pitchFamily="18" charset="-128"/>
                <a:ea typeface="FOT-スキップ Std E" panose="02020800000000000000" pitchFamily="18" charset="-128"/>
              </a:rPr>
              <a:t>src</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a:t>
            </a:r>
            <a:r>
              <a:rPr lang="ja-JP" altLang="en-US" sz="2800" cap="none" dirty="0" smtClean="0">
                <a:solidFill>
                  <a:schemeClr val="bg1"/>
                </a:solidFill>
                <a:latin typeface="FOT-スキップ Std E" panose="02020800000000000000" pitchFamily="18" charset="-128"/>
                <a:ea typeface="FOT-スキップ Std E" panose="02020800000000000000" pitchFamily="18" charset="-128"/>
              </a:rPr>
              <a:t>ファイル名</a:t>
            </a:r>
            <a:r>
              <a:rPr lang="en-US" altLang="ja-JP" sz="2800" cap="none" dirty="0" smtClean="0">
                <a:solidFill>
                  <a:schemeClr val="bg1"/>
                </a:solidFill>
                <a:latin typeface="FOT-スキップ Std E" panose="02020800000000000000" pitchFamily="18" charset="-128"/>
                <a:ea typeface="FOT-スキップ Std E" panose="02020800000000000000" pitchFamily="18" charset="-128"/>
              </a:rPr>
              <a:t>" </a:t>
            </a:r>
            <a:r>
              <a:rPr lang="en-US" altLang="ja-JP" sz="2800" cap="none" dirty="0">
                <a:solidFill>
                  <a:schemeClr val="bg1"/>
                </a:solidFill>
                <a:latin typeface="FOT-スキップ Std E" panose="02020800000000000000" pitchFamily="18" charset="-128"/>
                <a:ea typeface="FOT-スキップ Std E" panose="02020800000000000000" pitchFamily="18" charset="-128"/>
              </a:rPr>
              <a:t>controls&gt;&lt;/video&gt;</a:t>
            </a:r>
            <a:endParaRPr lang="en-US" altLang="ja-JP" sz="2800" cap="none" dirty="0" smtClean="0">
              <a:solidFill>
                <a:schemeClr val="bg1"/>
              </a:solidFill>
              <a:latin typeface="FOT-スキップ Std E" panose="02020800000000000000" pitchFamily="18" charset="-128"/>
              <a:ea typeface="FOT-スキップ Std E" panose="02020800000000000000" pitchFamily="18" charset="-128"/>
            </a:endParaRPr>
          </a:p>
        </p:txBody>
      </p:sp>
      <p:pic>
        <p:nvPicPr>
          <p:cNvPr id="6" name="コンテンツ プレースホルダー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4460" y="1080654"/>
            <a:ext cx="7735212" cy="4378423"/>
          </a:xfrm>
        </p:spPr>
      </p:pic>
    </p:spTree>
    <p:extLst>
      <p:ext uri="{BB962C8B-B14F-4D97-AF65-F5344CB8AC3E}">
        <p14:creationId xmlns:p14="http://schemas.microsoft.com/office/powerpoint/2010/main" val="26159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0"/>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t>
            </a:r>
            <a:r>
              <a:rPr kumimoji="1" lang="en-US" altLang="ja-JP" cap="none" dirty="0" smtClean="0">
                <a:latin typeface="FOT-スキップ Std E" panose="02020800000000000000" pitchFamily="18" charset="-128"/>
                <a:ea typeface="FOT-スキップ Std E" panose="02020800000000000000" pitchFamily="18" charset="-128"/>
              </a:rPr>
              <a:t>age2.html</a:t>
            </a:r>
            <a:r>
              <a:rPr kumimoji="1" lang="ja-JP" altLang="en-US" cap="none" dirty="0" smtClean="0">
                <a:latin typeface="FOT-スキップ Std E" panose="02020800000000000000" pitchFamily="18" charset="-128"/>
                <a:ea typeface="FOT-スキップ Std E" panose="02020800000000000000" pitchFamily="18" charset="-128"/>
              </a:rPr>
              <a:t>のプログラム例</a:t>
            </a:r>
            <a:endParaRPr kumimoji="1" lang="ja-JP" altLang="en-US" cap="none" dirty="0">
              <a:latin typeface="FOT-スキップ Std E" panose="02020800000000000000" pitchFamily="18" charset="-128"/>
              <a:ea typeface="FOT-スキップ Std E" panose="02020800000000000000" pitchFamily="18" charset="-128"/>
            </a:endParaRPr>
          </a:p>
        </p:txBody>
      </p:sp>
      <p:pic>
        <p:nvPicPr>
          <p:cNvPr id="7" name="コンテンツ プレースホルダー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8350" y="1151965"/>
            <a:ext cx="11688958" cy="5498217"/>
          </a:xfrm>
        </p:spPr>
      </p:pic>
    </p:spTree>
    <p:extLst>
      <p:ext uri="{BB962C8B-B14F-4D97-AF65-F5344CB8AC3E}">
        <p14:creationId xmlns:p14="http://schemas.microsoft.com/office/powerpoint/2010/main" val="2635856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34634"/>
            <a:ext cx="10396882" cy="1151965"/>
          </a:xfrm>
        </p:spPr>
        <p:txBody>
          <a:bodyPr/>
          <a:lstStyle/>
          <a:p>
            <a:r>
              <a:rPr lang="en-US" altLang="ja-JP" cap="none" dirty="0" smtClean="0">
                <a:latin typeface="FOT-スキップ Std E" panose="02020800000000000000" pitchFamily="18" charset="-128"/>
                <a:ea typeface="FOT-スキップ Std E" panose="02020800000000000000" pitchFamily="18" charset="-128"/>
              </a:rPr>
              <a:t>page2.html</a:t>
            </a:r>
            <a:r>
              <a:rPr lang="ja-JP" altLang="en-US" cap="none" dirty="0">
                <a:latin typeface="FOT-スキップ Std E" panose="02020800000000000000" pitchFamily="18" charset="-128"/>
                <a:ea typeface="FOT-スキップ Std E" panose="02020800000000000000" pitchFamily="18" charset="-128"/>
              </a:rPr>
              <a:t>のプログラム例</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96982" y="1186599"/>
            <a:ext cx="12471744" cy="5131072"/>
          </a:xfrm>
        </p:spPr>
        <p:txBody>
          <a:bodyPr anchor="t">
            <a:normAutofit/>
          </a:bodyPr>
          <a:lstStyle/>
          <a:p>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 </a:t>
            </a:r>
            <a:r>
              <a:rPr lang="en-US" altLang="ja-JP" sz="2400" u="sng" cap="none" dirty="0">
                <a:latin typeface="FOT-スキップ Std E" panose="02020800000000000000" pitchFamily="18" charset="-128"/>
                <a:ea typeface="FOT-スキップ Std E" panose="02020800000000000000" pitchFamily="18" charset="-128"/>
              </a:rPr>
              <a:t>controls</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r>
              <a:rPr lang="ja-JP" altLang="en-US" sz="2400" cap="none" dirty="0" smtClean="0">
                <a:latin typeface="FOT-スキップ Std E" panose="02020800000000000000" pitchFamily="18" charset="-128"/>
                <a:ea typeface="FOT-スキップ Std E" panose="02020800000000000000" pitchFamily="18" charset="-128"/>
              </a:rPr>
              <a:t>動画を表示するタグ</a:t>
            </a:r>
            <a:endParaRPr lang="en-US" altLang="ja-JP" sz="2400" cap="none" dirty="0" smtClean="0">
              <a:latin typeface="FOT-スキップ Std E" panose="02020800000000000000" pitchFamily="18" charset="-128"/>
              <a:ea typeface="FOT-スキップ Std E" panose="02020800000000000000" pitchFamily="18" charset="-128"/>
            </a:endParaRPr>
          </a:p>
          <a:p>
            <a:r>
              <a:rPr lang="ja-JP" altLang="en-US" sz="2400" cap="none" dirty="0" smtClean="0">
                <a:latin typeface="FOT-スキップ Std E" panose="02020800000000000000" pitchFamily="18" charset="-128"/>
                <a:ea typeface="FOT-スキップ Std E" panose="02020800000000000000" pitchFamily="18" charset="-128"/>
              </a:rPr>
              <a:t>しかし、単体だと再生できないので、下線の「</a:t>
            </a:r>
            <a:r>
              <a:rPr lang="en-US" altLang="ja-JP" sz="2400" cap="none" dirty="0" smtClean="0">
                <a:latin typeface="FOT-スキップ Std E" panose="02020800000000000000" pitchFamily="18" charset="-128"/>
                <a:ea typeface="FOT-スキップ Std E" panose="02020800000000000000" pitchFamily="18" charset="-128"/>
              </a:rPr>
              <a:t>controls</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u="sng" cap="none" dirty="0" smtClean="0">
                <a:latin typeface="FOT-スキップ Std E" panose="02020800000000000000" pitchFamily="18" charset="-128"/>
                <a:ea typeface="FOT-スキップ Std E" panose="02020800000000000000" pitchFamily="18" charset="-128"/>
              </a:rPr>
              <a:t>インタフェース追加</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を</a:t>
            </a: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400" cap="none" dirty="0">
                <a:latin typeface="FOT-スキップ Std E" panose="02020800000000000000" pitchFamily="18" charset="-128"/>
                <a:ea typeface="FOT-スキップ Std E" panose="02020800000000000000" pitchFamily="18" charset="-128"/>
              </a:rPr>
              <a:t> </a:t>
            </a:r>
            <a:r>
              <a:rPr lang="ja-JP" altLang="en-US" sz="2400" cap="none" dirty="0" smtClean="0">
                <a:latin typeface="FOT-スキップ Std E" panose="02020800000000000000" pitchFamily="18" charset="-128"/>
                <a:ea typeface="FOT-スキップ Std E" panose="02020800000000000000" pitchFamily="18" charset="-128"/>
              </a:rPr>
              <a:t>追加してあげる必要がある</a:t>
            </a:r>
            <a:endParaRPr lang="en-US" altLang="ja-JP" sz="2400" cap="none" dirty="0">
              <a:latin typeface="FOT-スキップ Std E" panose="02020800000000000000" pitchFamily="18" charset="-128"/>
              <a:ea typeface="FOT-スキップ Std E" panose="02020800000000000000" pitchFamily="18" charset="-128"/>
            </a:endParaRPr>
          </a:p>
          <a:p>
            <a:pPr marL="0" indent="0" algn="ctr">
              <a:buNone/>
            </a:pPr>
            <a:endParaRPr kumimoji="1"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400" cap="none" dirty="0">
                <a:latin typeface="FOT-スキップ Std E" panose="02020800000000000000" pitchFamily="18" charset="-128"/>
                <a:ea typeface="FOT-スキップ Std E" panose="02020800000000000000" pitchFamily="18" charset="-128"/>
              </a:rPr>
              <a:t>他</a:t>
            </a:r>
            <a:r>
              <a:rPr kumimoji="1" lang="ja-JP" altLang="en-US" sz="2400" cap="none" dirty="0" smtClean="0">
                <a:latin typeface="FOT-スキップ Std E" panose="02020800000000000000" pitchFamily="18" charset="-128"/>
                <a:ea typeface="FOT-スキップ Std E" panose="02020800000000000000" pitchFamily="18" charset="-128"/>
              </a:rPr>
              <a:t>にも　</a:t>
            </a:r>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 </a:t>
            </a:r>
            <a:r>
              <a:rPr lang="en-US" altLang="ja-JP" sz="2400" cap="none" dirty="0" err="1">
                <a:latin typeface="FOT-スキップ Std E" panose="02020800000000000000" pitchFamily="18" charset="-128"/>
                <a:ea typeface="FOT-スキップ Std E" panose="02020800000000000000" pitchFamily="18" charset="-128"/>
              </a:rPr>
              <a:t>autoplay</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r>
              <a:rPr lang="ja-JP" altLang="en-US" sz="2400" cap="none" dirty="0" smtClean="0">
                <a:latin typeface="FOT-スキップ Std E" panose="02020800000000000000" pitchFamily="18" charset="-128"/>
                <a:ea typeface="FOT-スキップ Std E" panose="02020800000000000000" pitchFamily="18" charset="-128"/>
              </a:rPr>
              <a:t>自動再生</a:t>
            </a: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400" cap="none" dirty="0" smtClean="0">
              <a:latin typeface="FOT-スキップ Std E" panose="02020800000000000000" pitchFamily="18" charset="-128"/>
              <a:ea typeface="FOT-スキップ Std E" panose="02020800000000000000" pitchFamily="18" charset="-128"/>
            </a:endParaRPr>
          </a:p>
          <a:p>
            <a:pPr marL="0" indent="0">
              <a:buNone/>
            </a:pPr>
            <a:r>
              <a:rPr lang="ja-JP" altLang="en-US" sz="2400" cap="none" dirty="0" smtClean="0">
                <a:latin typeface="FOT-スキップ Std E" panose="02020800000000000000" pitchFamily="18" charset="-128"/>
                <a:ea typeface="FOT-スキップ Std E" panose="02020800000000000000" pitchFamily="18" charset="-128"/>
              </a:rPr>
              <a:t>だったり、</a:t>
            </a:r>
            <a:r>
              <a:rPr lang="en-US" altLang="ja-JP" sz="2400" cap="none" dirty="0">
                <a:latin typeface="FOT-スキップ Std E" panose="02020800000000000000" pitchFamily="18" charset="-128"/>
                <a:ea typeface="FOT-スキップ Std E" panose="02020800000000000000" pitchFamily="18" charset="-128"/>
              </a:rPr>
              <a:t>&lt;video </a:t>
            </a:r>
            <a:r>
              <a:rPr lang="en-US" altLang="ja-JP" sz="2400" cap="none" dirty="0" err="1">
                <a:latin typeface="FOT-スキップ Std E" panose="02020800000000000000" pitchFamily="18" charset="-128"/>
                <a:ea typeface="FOT-スキップ Std E" panose="02020800000000000000" pitchFamily="18" charset="-128"/>
              </a:rPr>
              <a:t>src</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a:t>
            </a:r>
            <a:r>
              <a:rPr lang="en-US" altLang="ja-JP" sz="2400" cap="none" dirty="0" smtClean="0">
                <a:latin typeface="FOT-スキップ Std E" panose="02020800000000000000" pitchFamily="18" charset="-128"/>
                <a:ea typeface="FOT-スキップ Std E" panose="02020800000000000000" pitchFamily="18" charset="-128"/>
              </a:rPr>
              <a:t>”</a:t>
            </a:r>
            <a:r>
              <a:rPr lang="ja-JP" altLang="en-US" sz="2400" cap="none" dirty="0" smtClean="0">
                <a:latin typeface="FOT-スキップ Std E" panose="02020800000000000000" pitchFamily="18" charset="-128"/>
                <a:ea typeface="FOT-スキップ Std E" panose="02020800000000000000" pitchFamily="18" charset="-128"/>
              </a:rPr>
              <a:t> </a:t>
            </a:r>
            <a:r>
              <a:rPr lang="en-US" altLang="ja-JP" sz="2400" cap="none" dirty="0" smtClean="0">
                <a:latin typeface="FOT-スキップ Std E" panose="02020800000000000000" pitchFamily="18" charset="-128"/>
                <a:ea typeface="FOT-スキップ Std E" panose="02020800000000000000" pitchFamily="18" charset="-128"/>
              </a:rPr>
              <a:t>weight</a:t>
            </a:r>
            <a:r>
              <a:rPr lang="en-US" altLang="ja-JP" sz="2400" cap="none" dirty="0">
                <a:latin typeface="FOT-スキップ Std E" panose="02020800000000000000" pitchFamily="18" charset="-128"/>
                <a:ea typeface="FOT-スキップ Std E" panose="02020800000000000000" pitchFamily="18" charset="-128"/>
              </a:rPr>
              <a:t>="300" height="</a:t>
            </a:r>
            <a:r>
              <a:rPr lang="en-US" altLang="ja-JP" sz="2400" cap="none" dirty="0" smtClean="0">
                <a:latin typeface="FOT-スキップ Std E" panose="02020800000000000000" pitchFamily="18" charset="-128"/>
                <a:ea typeface="FOT-スキップ Std E" panose="02020800000000000000" pitchFamily="18" charset="-128"/>
              </a:rPr>
              <a:t>200" controls</a:t>
            </a:r>
            <a:r>
              <a:rPr lang="en-US" altLang="ja-JP" sz="2400" cap="none" dirty="0">
                <a:latin typeface="FOT-スキップ Std E" panose="02020800000000000000" pitchFamily="18" charset="-128"/>
                <a:ea typeface="FOT-スキップ Std E" panose="02020800000000000000" pitchFamily="18" charset="-128"/>
              </a:rPr>
              <a:t>&gt;&lt;/video</a:t>
            </a:r>
            <a:r>
              <a:rPr lang="en-US" altLang="ja-JP" sz="2400" cap="none" dirty="0" smtClean="0">
                <a:latin typeface="FOT-スキップ Std E" panose="02020800000000000000" pitchFamily="18" charset="-128"/>
                <a:ea typeface="FOT-スキップ Std E" panose="02020800000000000000" pitchFamily="18" charset="-128"/>
              </a:rPr>
              <a:t>&gt;</a:t>
            </a:r>
          </a:p>
          <a:p>
            <a:pPr marL="0" indent="0">
              <a:buNone/>
            </a:pPr>
            <a:r>
              <a:rPr lang="ja-JP" altLang="en-US" sz="2400" cap="none" dirty="0" smtClean="0">
                <a:latin typeface="FOT-スキップ Std E" panose="02020800000000000000" pitchFamily="18" charset="-128"/>
                <a:ea typeface="FOT-スキップ Std E" panose="02020800000000000000" pitchFamily="18" charset="-128"/>
              </a:rPr>
              <a:t>で、サイズ比調節をすることができる</a:t>
            </a:r>
            <a:endParaRPr kumimoji="1" lang="ja-JP" altLang="en-US" sz="2400" cap="none" dirty="0">
              <a:latin typeface="FOT-スキップ Std E" panose="02020800000000000000" pitchFamily="18" charset="-128"/>
              <a:ea typeface="FOT-スキップ Std E" panose="02020800000000000000" pitchFamily="18" charset="-128"/>
            </a:endParaRPr>
          </a:p>
        </p:txBody>
      </p:sp>
      <p:sp>
        <p:nvSpPr>
          <p:cNvPr id="5" name="四角形吹き出し 4"/>
          <p:cNvSpPr/>
          <p:nvPr/>
        </p:nvSpPr>
        <p:spPr>
          <a:xfrm>
            <a:off x="5361709" y="2576944"/>
            <a:ext cx="5915891" cy="766481"/>
          </a:xfrm>
          <a:prstGeom prst="wedgeRectCallout">
            <a:avLst>
              <a:gd name="adj1" fmla="val 24130"/>
              <a:gd name="adj2" fmla="val -9512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latin typeface="FOT-スキップ Std E" panose="02020800000000000000" pitchFamily="18" charset="-128"/>
                <a:ea typeface="FOT-スキップ Std E" panose="02020800000000000000" pitchFamily="18" charset="-128"/>
              </a:rPr>
              <a:t>再生、停止、音量調節が可能</a:t>
            </a:r>
            <a:r>
              <a:rPr kumimoji="1" lang="en-US" altLang="ja-JP" sz="2800" dirty="0" smtClean="0">
                <a:solidFill>
                  <a:schemeClr val="tx1"/>
                </a:solidFill>
                <a:latin typeface="FOT-スキップ Std E" panose="02020800000000000000" pitchFamily="18" charset="-128"/>
                <a:ea typeface="FOT-スキップ Std E" panose="02020800000000000000" pitchFamily="18" charset="-128"/>
              </a:rPr>
              <a:t>!!</a:t>
            </a:r>
            <a:endParaRPr kumimoji="1" lang="ja-JP" altLang="en-US" sz="2800" dirty="0">
              <a:solidFill>
                <a:schemeClr val="tx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2171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70163"/>
            <a:ext cx="10396882" cy="1151965"/>
          </a:xfrm>
        </p:spPr>
        <p:txBody>
          <a:bodyPr>
            <a:normAutofit/>
          </a:bodyPr>
          <a:lstStyle/>
          <a:p>
            <a:r>
              <a:rPr kumimoji="1" lang="ja-JP" altLang="en-US" sz="6600" dirty="0" smtClean="0">
                <a:latin typeface="FOT-スキップ Std E" panose="02020800000000000000" pitchFamily="18" charset="-128"/>
                <a:ea typeface="FOT-スキップ Std E" panose="02020800000000000000" pitchFamily="18" charset="-128"/>
              </a:rPr>
              <a:t>評価配点</a:t>
            </a:r>
            <a:endParaRPr kumimoji="1" lang="ja-JP" altLang="en-US" sz="6600"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821337" y="1673509"/>
            <a:ext cx="11677402" cy="4822313"/>
          </a:xfrm>
        </p:spPr>
        <p:txBody>
          <a:bodyPr anchor="t">
            <a:normAutofit lnSpcReduction="10000"/>
          </a:bodyPr>
          <a:lstStyle/>
          <a:p>
            <a:pPr marL="0" indent="0">
              <a:buNone/>
            </a:pPr>
            <a:endParaRPr kumimoji="1"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a:latin typeface="FOT-スキップ Std E" panose="02020800000000000000" pitchFamily="18" charset="-128"/>
              <a:ea typeface="FOT-スキップ Std E" panose="02020800000000000000" pitchFamily="18" charset="-128"/>
            </a:endParaRPr>
          </a:p>
          <a:p>
            <a:pPr marL="0" indent="0">
              <a:buNone/>
            </a:pPr>
            <a:endParaRPr kumimoji="1"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smtClean="0">
              <a:latin typeface="FOT-スキップ Std E" panose="02020800000000000000" pitchFamily="18" charset="-128"/>
              <a:ea typeface="FOT-スキップ Std E" panose="02020800000000000000" pitchFamily="18" charset="-128"/>
            </a:endParaRPr>
          </a:p>
          <a:p>
            <a:pPr marL="0" indent="0">
              <a:buNone/>
            </a:pPr>
            <a:r>
              <a:rPr lang="en-US" altLang="ja-JP" sz="2800" dirty="0" smtClean="0">
                <a:latin typeface="FOT-スキップ Std E" panose="02020800000000000000" pitchFamily="18" charset="-128"/>
                <a:ea typeface="FOT-スキップ Std E" panose="02020800000000000000" pitchFamily="18" charset="-128"/>
              </a:rPr>
              <a:t>                    </a:t>
            </a:r>
            <a:r>
              <a:rPr lang="en-US" altLang="ja-JP" sz="5200" dirty="0" smtClean="0">
                <a:latin typeface="FOT-スキップ Std E" panose="02020800000000000000" pitchFamily="18" charset="-128"/>
                <a:ea typeface="FOT-スキップ Std E" panose="02020800000000000000" pitchFamily="18" charset="-128"/>
              </a:rPr>
              <a:t>100%</a:t>
            </a:r>
            <a:endParaRPr lang="en-US" altLang="ja-JP" sz="2800"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dirty="0">
              <a:latin typeface="FOT-スキップ Std E" panose="02020800000000000000" pitchFamily="18" charset="-128"/>
              <a:ea typeface="FOT-スキップ Std E" panose="02020800000000000000" pitchFamily="18" charset="-128"/>
            </a:endParaRPr>
          </a:p>
          <a:p>
            <a:pPr marL="0" indent="0">
              <a:buNone/>
            </a:pPr>
            <a:r>
              <a:rPr kumimoji="1" lang="ja-JP" altLang="en-US" sz="2800" dirty="0" smtClean="0">
                <a:latin typeface="FOT-スキップ Std E" panose="02020800000000000000" pitchFamily="18" charset="-128"/>
                <a:ea typeface="FOT-スキップ Std E" panose="02020800000000000000" pitchFamily="18" charset="-128"/>
              </a:rPr>
              <a:t>＊成績配点は図通りでない</a:t>
            </a:r>
            <a:endParaRPr kumimoji="1" lang="ja-JP" altLang="en-US" sz="2800" dirty="0">
              <a:latin typeface="FOT-スキップ Std E" panose="02020800000000000000" pitchFamily="18" charset="-128"/>
              <a:ea typeface="FOT-スキップ Std E" panose="02020800000000000000" pitchFamily="18" charset="-128"/>
            </a:endParaRPr>
          </a:p>
        </p:txBody>
      </p:sp>
      <p:pic>
        <p:nvPicPr>
          <p:cNvPr id="5" name="図 4"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4375" t="42209" r="65859" b="40993"/>
          <a:stretch/>
        </p:blipFill>
        <p:spPr>
          <a:xfrm>
            <a:off x="1690254" y="2048571"/>
            <a:ext cx="3629025" cy="1151966"/>
          </a:xfrm>
          <a:prstGeom prst="rect">
            <a:avLst/>
          </a:prstGeom>
        </p:spPr>
      </p:pic>
      <p:pic>
        <p:nvPicPr>
          <p:cNvPr id="6" name="図 5"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51394" t="42209" r="29699" b="40993"/>
          <a:stretch/>
        </p:blipFill>
        <p:spPr>
          <a:xfrm>
            <a:off x="7406955" y="2040209"/>
            <a:ext cx="2305081" cy="1151966"/>
          </a:xfrm>
          <a:prstGeom prst="rect">
            <a:avLst/>
          </a:prstGeom>
        </p:spPr>
      </p:pic>
      <p:pic>
        <p:nvPicPr>
          <p:cNvPr id="7" name="図 6" descr="モニター画面に映る文字&#10;&#10;自動的に生成された説明">
            <a:extLst>
              <a:ext uri="{FF2B5EF4-FFF2-40B4-BE49-F238E27FC236}">
                <a16:creationId xmlns:a16="http://schemas.microsoft.com/office/drawing/2014/main" id="{D932ECD4-2951-D135-E861-4974C83D88E4}"/>
              </a:ext>
            </a:extLst>
          </p:cNvPr>
          <p:cNvPicPr>
            <a:picLocks noChangeAspect="1"/>
          </p:cNvPicPr>
          <p:nvPr/>
        </p:nvPicPr>
        <p:blipFill rotWithShape="1">
          <a:blip r:embed="rId2">
            <a:extLst>
              <a:ext uri="{28A0092B-C50C-407E-A947-70E740481C1C}">
                <a14:useLocalDpi xmlns:a14="http://schemas.microsoft.com/office/drawing/2010/main" val="0"/>
              </a:ext>
            </a:extLst>
          </a:blip>
          <a:srcRect l="34171" t="41603" r="48492" b="41599"/>
          <a:stretch/>
        </p:blipFill>
        <p:spPr>
          <a:xfrm>
            <a:off x="5319279" y="1999343"/>
            <a:ext cx="2113683" cy="1156409"/>
          </a:xfrm>
          <a:prstGeom prst="rect">
            <a:avLst/>
          </a:prstGeom>
        </p:spPr>
      </p:pic>
      <p:cxnSp>
        <p:nvCxnSpPr>
          <p:cNvPr id="9" name="直線コネクタ 8"/>
          <p:cNvCxnSpPr/>
          <p:nvPr/>
        </p:nvCxnSpPr>
        <p:spPr>
          <a:xfrm>
            <a:off x="1733797" y="3155752"/>
            <a:ext cx="0" cy="92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9738426" y="3155751"/>
            <a:ext cx="0" cy="92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1755794" y="3638421"/>
            <a:ext cx="7956242"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35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0716" y="2597727"/>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340293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でマルチメディアが使えると</a:t>
            </a:r>
            <a:r>
              <a:rPr lang="ja-JP" altLang="en-US" sz="2800" cap="none" dirty="0">
                <a:latin typeface="FOT-スキップ Std E" panose="02020800000000000000" pitchFamily="18" charset="-128"/>
                <a:ea typeface="FOT-スキップ Std E" panose="02020800000000000000" pitchFamily="18" charset="-128"/>
              </a:rPr>
              <a:t>見</a:t>
            </a:r>
            <a:r>
              <a:rPr lang="ja-JP" altLang="en-US" sz="2800" cap="none" dirty="0" smtClean="0">
                <a:latin typeface="FOT-スキップ Std E" panose="02020800000000000000" pitchFamily="18" charset="-128"/>
                <a:ea typeface="FOT-スキップ Std E" panose="02020800000000000000" pitchFamily="18" charset="-128"/>
              </a:rPr>
              <a:t>応えがあるが</a:t>
            </a:r>
            <a:r>
              <a:rPr kumimoji="1" lang="en-US" altLang="ja-JP" sz="2800" cap="none" dirty="0" smtClean="0">
                <a:latin typeface="FOT-スキップ Std E" panose="02020800000000000000" pitchFamily="18" charset="-128"/>
                <a:ea typeface="FOT-スキップ Std E" panose="02020800000000000000" pitchFamily="18" charset="-128"/>
              </a:rPr>
              <a:t>...</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066" y="2225819"/>
            <a:ext cx="8390553" cy="3219017"/>
          </a:xfrm>
          <a:prstGeom prst="rect">
            <a:avLst/>
          </a:prstGeom>
        </p:spPr>
      </p:pic>
      <p:sp>
        <p:nvSpPr>
          <p:cNvPr id="5" name="テキスト ボックス 4"/>
          <p:cNvSpPr txBox="1"/>
          <p:nvPr/>
        </p:nvSpPr>
        <p:spPr>
          <a:xfrm>
            <a:off x="3810001" y="5735156"/>
            <a:ext cx="4522392" cy="769441"/>
          </a:xfrm>
          <a:prstGeom prst="rect">
            <a:avLst/>
          </a:prstGeom>
          <a:noFill/>
        </p:spPr>
        <p:txBody>
          <a:bodyPr wrap="none" rtlCol="0">
            <a:spAutoFit/>
          </a:bodyPr>
          <a:lstStyle/>
          <a:p>
            <a:r>
              <a:rPr kumimoji="1" lang="ja-JP" altLang="en-US" sz="4400" dirty="0" err="1" smtClean="0">
                <a:solidFill>
                  <a:schemeClr val="bg1"/>
                </a:solidFill>
                <a:latin typeface="FOT-スキップ Std E" panose="02020800000000000000" pitchFamily="18" charset="-128"/>
                <a:ea typeface="FOT-スキップ Std E" panose="02020800000000000000" pitchFamily="18" charset="-128"/>
              </a:rPr>
              <a:t>ごっちゃごちゃ</a:t>
            </a:r>
            <a:r>
              <a:rPr kumimoji="1" lang="en-US" altLang="ja-JP" sz="4400" dirty="0" smtClean="0">
                <a:solidFill>
                  <a:schemeClr val="bg1"/>
                </a:solidFill>
                <a:latin typeface="FOT-スキップ Std E" panose="02020800000000000000" pitchFamily="18" charset="-128"/>
                <a:ea typeface="FOT-スキップ Std E" panose="02020800000000000000" pitchFamily="18" charset="-128"/>
              </a:rPr>
              <a:t>!!</a:t>
            </a:r>
            <a:endParaRPr kumimoji="1" lang="ja-JP" altLang="en-US" dirty="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7292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3853" y="1578487"/>
            <a:ext cx="12205853" cy="4960858"/>
          </a:xfrm>
        </p:spPr>
        <p:txBody>
          <a:bodyPr anchor="t">
            <a:normAutofit/>
          </a:bodyPr>
          <a:lstStyle/>
          <a:p>
            <a:r>
              <a:rPr kumimoji="1" lang="ja-JP" altLang="en-US" sz="2800" cap="none" dirty="0" err="1" smtClean="0">
                <a:latin typeface="FOT-スキップ Std E" panose="02020800000000000000" pitchFamily="18" charset="-128"/>
                <a:ea typeface="FOT-スキップ Std E" panose="02020800000000000000" pitchFamily="18" charset="-128"/>
              </a:rPr>
              <a:t>なの</a:t>
            </a:r>
            <a:r>
              <a:rPr kumimoji="1" lang="ja-JP" altLang="en-US" sz="2800" cap="none" dirty="0" smtClean="0">
                <a:latin typeface="FOT-スキップ Std E" panose="02020800000000000000" pitchFamily="18" charset="-128"/>
                <a:ea typeface="FOT-スキップ Std E" panose="02020800000000000000" pitchFamily="18" charset="-128"/>
              </a:rPr>
              <a:t>で</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画像、動画ファイルは別々にまとめましょう</a:t>
            </a:r>
            <a:r>
              <a:rPr kumimoji="1" lang="en-US" altLang="ja-JP" sz="2800" cap="none" dirty="0" smtClean="0">
                <a:latin typeface="FOT-スキップ Std E" panose="02020800000000000000" pitchFamily="18" charset="-128"/>
                <a:ea typeface="FOT-スキップ Std E" panose="02020800000000000000" pitchFamily="18" charset="-128"/>
              </a:rPr>
              <a:t>!!</a:t>
            </a: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その場合、</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内の</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err="1" smtClean="0">
                <a:latin typeface="FOT-スキップ Std E" panose="02020800000000000000" pitchFamily="18" charset="-128"/>
                <a:ea typeface="FOT-スキップ Std E" panose="02020800000000000000" pitchFamily="18" charset="-128"/>
              </a:rPr>
              <a:t>img</a:t>
            </a:r>
            <a:r>
              <a:rPr lang="en-US" altLang="ja-JP" sz="2800" cap="none" dirty="0" smtClean="0">
                <a:latin typeface="FOT-スキップ Std E" panose="02020800000000000000" pitchFamily="18" charset="-128"/>
                <a:ea typeface="FOT-スキップ Std E" panose="02020800000000000000" pitchFamily="18" charset="-128"/>
              </a:rPr>
              <a:t>&gt;</a:t>
            </a:r>
            <a:r>
              <a:rPr lang="ja-JP" altLang="en-US" sz="2800" cap="none" dirty="0" smtClean="0">
                <a:latin typeface="FOT-スキップ Std E" panose="02020800000000000000" pitchFamily="18" charset="-128"/>
                <a:ea typeface="FOT-スキップ Std E" panose="02020800000000000000" pitchFamily="18" charset="-128"/>
              </a:rPr>
              <a:t>タグな</a:t>
            </a:r>
            <a:r>
              <a:rPr lang="ja-JP" altLang="en-US" sz="2800" cap="none" dirty="0">
                <a:latin typeface="FOT-スキップ Std E" panose="02020800000000000000" pitchFamily="18" charset="-128"/>
                <a:ea typeface="FOT-スキップ Std E" panose="02020800000000000000" pitchFamily="18" charset="-128"/>
              </a:rPr>
              <a:t>ど</a:t>
            </a:r>
            <a:r>
              <a:rPr lang="ja-JP" altLang="en-US" sz="2800" cap="none" dirty="0" smtClean="0">
                <a:latin typeface="FOT-スキップ Std E" panose="02020800000000000000" pitchFamily="18" charset="-128"/>
                <a:ea typeface="FOT-スキップ Std E" panose="02020800000000000000" pitchFamily="18" charset="-128"/>
              </a:rPr>
              <a:t>を移動先に変更する必要があります</a:t>
            </a:r>
            <a:r>
              <a:rPr kumimoji="1" lang="en-US" altLang="ja-JP" sz="2800" cap="none" dirty="0" smtClean="0">
                <a:latin typeface="FOT-スキップ Std E" panose="02020800000000000000" pitchFamily="18" charset="-128"/>
                <a:ea typeface="FOT-スキップ Std E" panose="02020800000000000000" pitchFamily="18" charset="-128"/>
              </a:rPr>
              <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5" y="3071813"/>
            <a:ext cx="9392517" cy="3158441"/>
          </a:xfrm>
          <a:prstGeom prst="rect">
            <a:avLst/>
          </a:prstGeom>
        </p:spPr>
      </p:pic>
    </p:spTree>
    <p:extLst>
      <p:ext uri="{BB962C8B-B14F-4D97-AF65-F5344CB8AC3E}">
        <p14:creationId xmlns:p14="http://schemas.microsoft.com/office/powerpoint/2010/main" val="2449630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ja-JP" altLang="en-US" dirty="0">
                <a:latin typeface="FOT-スキップ Std E" panose="02020800000000000000" pitchFamily="18" charset="-128"/>
                <a:ea typeface="FOT-スキップ Std E" panose="02020800000000000000" pitchFamily="18" charset="-128"/>
              </a:rPr>
              <a:t>ファイル</a:t>
            </a:r>
            <a:r>
              <a:rPr lang="ja-JP" altLang="en-US" dirty="0" smtClean="0">
                <a:latin typeface="FOT-スキップ Std E" panose="02020800000000000000" pitchFamily="18" charset="-128"/>
                <a:ea typeface="FOT-スキップ Std E" panose="02020800000000000000" pitchFamily="18" charset="-128"/>
              </a:rPr>
              <a:t>の整理整頓</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パス設定</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66256" y="1550778"/>
            <a:ext cx="11485418" cy="4960858"/>
          </a:xfrm>
        </p:spPr>
        <p:txBody>
          <a:bodyPr anchor="t">
            <a:normAutofit/>
          </a:bodyPr>
          <a:lstStyle/>
          <a:p>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変更例</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 background </a:t>
            </a:r>
            <a:r>
              <a:rPr lang="en-US" altLang="ja-JP" sz="2800" cap="none" dirty="0" smtClean="0">
                <a:latin typeface="FOT-スキップ Std E" panose="02020800000000000000" pitchFamily="18" charset="-128"/>
                <a:ea typeface="FOT-スキップ Std E" panose="02020800000000000000" pitchFamily="18" charset="-128"/>
              </a:rPr>
              <a:t>="sima.png</a:t>
            </a:r>
            <a:r>
              <a:rPr lang="en-US" altLang="ja-JP" sz="2800" cap="none" dirty="0">
                <a:latin typeface="FOT-スキップ Std E" panose="02020800000000000000" pitchFamily="18" charset="-128"/>
                <a:ea typeface="FOT-スキップ Std E" panose="02020800000000000000" pitchFamily="18" charset="-128"/>
              </a:rPr>
              <a:t>"&gt;</a:t>
            </a:r>
            <a:endParaRPr lang="en-US" altLang="ja-JP" sz="2800" cap="none" dirty="0" smtClean="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&lt;</a:t>
            </a:r>
            <a:r>
              <a:rPr lang="en-US" altLang="ja-JP" sz="2800" cap="none" dirty="0">
                <a:latin typeface="FOT-スキップ Std E" panose="02020800000000000000" pitchFamily="18" charset="-128"/>
                <a:ea typeface="FOT-スキップ Std E" panose="02020800000000000000" pitchFamily="18" charset="-128"/>
              </a:rPr>
              <a:t>body background ="</a:t>
            </a:r>
            <a:r>
              <a:rPr lang="ja-JP" altLang="en-US"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動画、画像</a:t>
            </a:r>
            <a:r>
              <a:rPr lang="en-US" altLang="ja-JP" sz="2800" cap="none" dirty="0">
                <a:latin typeface="FOT-スキップ Std E" panose="02020800000000000000" pitchFamily="18" charset="-128"/>
                <a:ea typeface="FOT-スキップ Std E" panose="02020800000000000000" pitchFamily="18" charset="-128"/>
              </a:rPr>
              <a:t>\sima.png</a:t>
            </a:r>
            <a:r>
              <a:rPr lang="en-US" altLang="ja-JP" sz="2800" cap="none" dirty="0" smtClean="0">
                <a:latin typeface="FOT-スキップ Std E" panose="02020800000000000000" pitchFamily="18" charset="-128"/>
                <a:ea typeface="FOT-スキップ Std E" panose="02020800000000000000" pitchFamily="18" charset="-128"/>
              </a:rPr>
              <a:t>"&gt;</a:t>
            </a: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フォルダ名</a:t>
            </a:r>
            <a:endParaRPr kumimoji="1"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kumimoji="1" lang="en-US" altLang="ja-JP" sz="2800" cap="none" dirty="0" smtClean="0">
                <a:latin typeface="FOT-スキップ Std E" panose="02020800000000000000" pitchFamily="18" charset="-128"/>
                <a:ea typeface="FOT-スキップ Std E" panose="02020800000000000000" pitchFamily="18" charset="-128"/>
              </a:rPr>
              <a:t>                                      \</a:t>
            </a:r>
            <a:r>
              <a:rPr kumimoji="1" lang="ja-JP" altLang="en-US" sz="2800" cap="none" dirty="0" smtClean="0">
                <a:latin typeface="FOT-スキップ Std E" panose="02020800000000000000" pitchFamily="18" charset="-128"/>
                <a:ea typeface="FOT-スキップ Std E" panose="02020800000000000000" pitchFamily="18" charset="-128"/>
              </a:rPr>
              <a:t>または</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スラッシュ</a:t>
            </a:r>
            <a:r>
              <a:rPr kumimoji="1" lang="en-US" altLang="ja-JP" sz="2800" cap="none" dirty="0" smtClean="0">
                <a:latin typeface="FOT-スキップ Std E" panose="02020800000000000000" pitchFamily="18" charset="-128"/>
                <a:ea typeface="FOT-スキップ Std E" panose="02020800000000000000" pitchFamily="18" charset="-128"/>
              </a:rPr>
              <a:t>)</a:t>
            </a:r>
            <a:br>
              <a:rPr kumimoji="1" lang="en-US" altLang="ja-JP" sz="2800" cap="none" dirty="0" smtClean="0">
                <a:latin typeface="FOT-スキップ Std E" panose="02020800000000000000" pitchFamily="18" charset="-128"/>
                <a:ea typeface="FOT-スキップ Std E" panose="02020800000000000000" pitchFamily="18" charset="-128"/>
              </a:rPr>
            </a:br>
            <a:endParaRPr kumimoji="1" lang="ja-JP" altLang="en-US" sz="2800" cap="none" dirty="0">
              <a:latin typeface="FOT-スキップ Std E" panose="02020800000000000000" pitchFamily="18" charset="-128"/>
              <a:ea typeface="FOT-スキップ Std E" panose="02020800000000000000" pitchFamily="18" charset="-128"/>
            </a:endParaRPr>
          </a:p>
        </p:txBody>
      </p:sp>
      <p:sp>
        <p:nvSpPr>
          <p:cNvPr id="4" name="下矢印 3"/>
          <p:cNvSpPr/>
          <p:nvPr/>
        </p:nvSpPr>
        <p:spPr>
          <a:xfrm>
            <a:off x="5611091" y="2133599"/>
            <a:ext cx="1620982" cy="734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flipV="1">
            <a:off x="8548254" y="3325089"/>
            <a:ext cx="235528" cy="1025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664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2" y="2403764"/>
            <a:ext cx="10396882" cy="1151965"/>
          </a:xfrm>
        </p:spPr>
        <p:txBody>
          <a:bodyPr/>
          <a:lstStyle/>
          <a:p>
            <a:pPr algn="ctr"/>
            <a:r>
              <a:rPr kumimoji="1" lang="en-US" altLang="ja-JP" cap="none" dirty="0" smtClean="0">
                <a:latin typeface="FOT-スキップ Std E" panose="02020800000000000000" pitchFamily="18" charset="-128"/>
                <a:ea typeface="FOT-スキップ Std E" panose="02020800000000000000" pitchFamily="18" charset="-128"/>
              </a:rPr>
              <a:t>HTML</a:t>
            </a:r>
            <a:r>
              <a:rPr kumimoji="1" lang="ja-JP" altLang="en-US" cap="none" dirty="0" smtClean="0">
                <a:latin typeface="FOT-スキップ Std E" panose="02020800000000000000" pitchFamily="18" charset="-128"/>
                <a:ea typeface="FOT-スキップ Std E" panose="02020800000000000000" pitchFamily="18" charset="-128"/>
              </a:rPr>
              <a:t>について学ぶ</a:t>
            </a:r>
            <a:endParaRPr kumimoji="1" lang="ja-JP" altLang="en-US"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73312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ja-JP" altLang="en-US" dirty="0">
                <a:latin typeface="FOT-スキップ Std E" panose="02020800000000000000" pitchFamily="18" charset="-128"/>
                <a:ea typeface="FOT-スキップ Std E" panose="02020800000000000000" pitchFamily="18" charset="-128"/>
              </a:rPr>
              <a:t>目次</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a:t>
            </a:r>
            <a:r>
              <a:rPr kumimoji="1" lang="en-US" altLang="ja-JP" sz="2800" cap="none" dirty="0" smtClean="0">
                <a:latin typeface="FOT-スキップ Std E" panose="02020800000000000000" pitchFamily="18" charset="-128"/>
                <a:ea typeface="FOT-スキップ Std E" panose="02020800000000000000" pitchFamily="18" charset="-128"/>
              </a:rPr>
              <a:t>)</a:t>
            </a:r>
            <a:r>
              <a:rPr kumimoji="1" lang="ja-JP" altLang="en-US" sz="2800" cap="none" dirty="0" smtClean="0">
                <a:latin typeface="FOT-スキップ Std E" panose="02020800000000000000" pitchFamily="18" charset="-128"/>
                <a:ea typeface="FOT-スキップ Std E" panose="02020800000000000000" pitchFamily="18" charset="-128"/>
              </a:rPr>
              <a:t>とは</a:t>
            </a:r>
            <a:r>
              <a:rPr kumimoji="1" lang="en-US" altLang="ja-JP" sz="2800" cap="none" dirty="0" smtClean="0">
                <a:latin typeface="FOT-スキップ Std E" panose="02020800000000000000" pitchFamily="18" charset="-128"/>
                <a:ea typeface="FOT-スキップ Std E" panose="02020800000000000000" pitchFamily="18" charset="-128"/>
              </a:rPr>
              <a:t>…</a:t>
            </a:r>
          </a:p>
          <a:p>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の作り方</a:t>
            </a:r>
            <a:r>
              <a:rPr lang="en-US" altLang="ja-JP" sz="2800" cap="none" dirty="0" smtClean="0">
                <a:latin typeface="FOT-スキップ Std E" panose="02020800000000000000" pitchFamily="18" charset="-128"/>
                <a:ea typeface="FOT-スキップ Std E" panose="02020800000000000000" pitchFamily="18" charset="-128"/>
              </a:rPr>
              <a:t>...</a:t>
            </a:r>
          </a:p>
          <a:p>
            <a:r>
              <a:rPr kumimoji="1" lang="ja-JP" altLang="en-US" sz="2800" cap="none" dirty="0" smtClean="0">
                <a:latin typeface="FOT-スキップ Std E" panose="02020800000000000000" pitchFamily="18" charset="-128"/>
                <a:ea typeface="FOT-スキップ Std E" panose="02020800000000000000" pitchFamily="18" charset="-128"/>
              </a:rPr>
              <a:t>タグ解説.</a:t>
            </a:r>
            <a:r>
              <a:rPr kumimoji="1" lang="en-US" altLang="ja-JP" sz="2800" cap="none" dirty="0" smtClean="0">
                <a:latin typeface="FOT-スキップ Std E" panose="02020800000000000000" pitchFamily="18" charset="-128"/>
                <a:ea typeface="FOT-スキップ Std E" panose="02020800000000000000" pitchFamily="18" charset="-128"/>
              </a:rPr>
              <a:t>..</a:t>
            </a:r>
          </a:p>
          <a:p>
            <a:r>
              <a:rPr lang="ja-JP" altLang="en-US" sz="2800" cap="none" dirty="0" smtClean="0">
                <a:latin typeface="FOT-スキップ Std E" panose="02020800000000000000" pitchFamily="18" charset="-128"/>
                <a:ea typeface="FOT-スキップ Std E" panose="02020800000000000000" pitchFamily="18" charset="-128"/>
              </a:rPr>
              <a:t>画像のファイル形式について</a:t>
            </a:r>
            <a:r>
              <a:rPr lang="en-US" altLang="ja-JP" sz="2800" cap="none" dirty="0" smtClean="0">
                <a:latin typeface="FOT-スキップ Std E" panose="02020800000000000000" pitchFamily="18" charset="-128"/>
                <a:ea typeface="FOT-スキップ Std E" panose="02020800000000000000" pitchFamily="18" charset="-128"/>
              </a:rPr>
              <a:t>...</a:t>
            </a:r>
          </a:p>
          <a:p>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4573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fontScale="92500" lnSpcReduction="10000"/>
          </a:bodyPr>
          <a:lstStyle/>
          <a:p>
            <a:r>
              <a:rPr lang="en-US" altLang="ja-JP" sz="2800" cap="none" dirty="0" smtClean="0">
                <a:latin typeface="FOT-スキップ Std E" panose="02020800000000000000" pitchFamily="18" charset="-128"/>
                <a:ea typeface="FOT-スキップ Std E" panose="02020800000000000000" pitchFamily="18" charset="-128"/>
              </a:rPr>
              <a:t>HyperText Markup Language</a:t>
            </a:r>
            <a:r>
              <a:rPr lang="ja-JP" altLang="en-US" sz="2800" cap="none" dirty="0" smtClean="0">
                <a:latin typeface="FOT-スキップ Std E" panose="02020800000000000000" pitchFamily="18" charset="-128"/>
                <a:ea typeface="FOT-スキップ Std E" panose="02020800000000000000" pitchFamily="18" charset="-128"/>
              </a:rPr>
              <a:t>の略称</a:t>
            </a:r>
            <a:endParaRPr lang="en-US" altLang="ja-JP" sz="2800" cap="none" dirty="0" smtClean="0">
              <a:latin typeface="FOT-スキップ Std E" panose="02020800000000000000" pitchFamily="18" charset="-128"/>
              <a:ea typeface="FOT-スキップ Std E" panose="02020800000000000000" pitchFamily="18" charset="-128"/>
            </a:endParaRPr>
          </a:p>
          <a:p>
            <a:r>
              <a:rPr kumimoji="1" lang="en-US" altLang="ja-JP" sz="2800" cap="none" dirty="0" smtClean="0">
                <a:latin typeface="FOT-スキップ Std E" panose="02020800000000000000" pitchFamily="18" charset="-128"/>
                <a:ea typeface="FOT-スキップ Std E" panose="02020800000000000000" pitchFamily="18" charset="-128"/>
              </a:rPr>
              <a:t>Web</a:t>
            </a:r>
            <a:r>
              <a:rPr kumimoji="1" lang="ja-JP" altLang="en-US" sz="2800" cap="none" dirty="0" smtClean="0">
                <a:latin typeface="FOT-スキップ Std E" panose="02020800000000000000" pitchFamily="18" charset="-128"/>
                <a:ea typeface="FOT-スキップ Std E" panose="02020800000000000000" pitchFamily="18" charset="-128"/>
              </a:rPr>
              <a:t>ページでは「</a:t>
            </a:r>
            <a:r>
              <a:rPr kumimoji="1" lang="en-US" altLang="ja-JP" sz="2800" cap="none" dirty="0" smtClean="0">
                <a:latin typeface="FOT-スキップ Std E" panose="02020800000000000000" pitchFamily="18" charset="-128"/>
                <a:ea typeface="FOT-スキップ Std E" panose="02020800000000000000" pitchFamily="18" charset="-128"/>
              </a:rPr>
              <a:t>HTML</a:t>
            </a:r>
            <a:r>
              <a:rPr kumimoji="1" lang="ja-JP" altLang="en-US" sz="2800" cap="none" dirty="0" smtClean="0">
                <a:latin typeface="FOT-スキップ Std E" panose="02020800000000000000" pitchFamily="18" charset="-128"/>
                <a:ea typeface="FOT-スキップ Std E" panose="02020800000000000000" pitchFamily="18" charset="-128"/>
              </a:rPr>
              <a:t>言語」と呼ばれる記述言語で書かれたソースファイルをもとにして文字や画像の表示や別のページへのリンクが可能</a:t>
            </a:r>
            <a:r>
              <a:rPr lang="ja-JP" altLang="en-US" sz="2800" cap="none" dirty="0" smtClean="0">
                <a:latin typeface="FOT-スキップ Std E" panose="02020800000000000000" pitchFamily="18" charset="-128"/>
                <a:ea typeface="FOT-スキップ Std E" panose="02020800000000000000" pitchFamily="18" charset="-128"/>
              </a:rPr>
              <a:t>としている。この</a:t>
            </a:r>
            <a:r>
              <a:rPr lang="en-US" altLang="ja-JP" sz="2800" cap="none" dirty="0" smtClean="0">
                <a:latin typeface="FOT-スキップ Std E" panose="02020800000000000000" pitchFamily="18" charset="-128"/>
                <a:ea typeface="FOT-スキップ Std E" panose="02020800000000000000" pitchFamily="18" charset="-128"/>
              </a:rPr>
              <a:t>HTML</a:t>
            </a:r>
            <a:r>
              <a:rPr lang="ja-JP" altLang="en-US" sz="2800" cap="none" dirty="0" smtClean="0">
                <a:latin typeface="FOT-スキップ Std E" panose="02020800000000000000" pitchFamily="18" charset="-128"/>
                <a:ea typeface="FOT-スキップ Std E" panose="02020800000000000000" pitchFamily="18" charset="-128"/>
              </a:rPr>
              <a:t>言語で書かれたテキストファイルと表示に必要な画像ファイルをインターネット上の</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サーバーと呼ばれるコンピュータに</a:t>
            </a:r>
            <a:r>
              <a:rPr lang="en-US" altLang="ja-JP" sz="2800" cap="none" dirty="0" smtClean="0">
                <a:latin typeface="FOT-スキップ Std E" panose="02020800000000000000" pitchFamily="18" charset="-128"/>
                <a:ea typeface="FOT-スキップ Std E" panose="02020800000000000000" pitchFamily="18" charset="-128"/>
              </a:rPr>
              <a:t>FTP</a:t>
            </a:r>
            <a:r>
              <a:rPr lang="ja-JP" altLang="en-US" sz="2800" cap="none" dirty="0" smtClean="0">
                <a:latin typeface="FOT-スキップ Std E" panose="02020800000000000000" pitchFamily="18" charset="-128"/>
                <a:ea typeface="FOT-スキップ Std E" panose="02020800000000000000" pitchFamily="18" charset="-128"/>
              </a:rPr>
              <a:t>の機能を使ってアップロードすると、世界中のインターネットに接続されたコンピュータから</a:t>
            </a:r>
            <a:r>
              <a:rPr lang="en-US" altLang="ja-JP" sz="2800" cap="none" dirty="0" smtClean="0">
                <a:latin typeface="FOT-スキップ Std E" panose="02020800000000000000" pitchFamily="18" charset="-128"/>
                <a:ea typeface="FOT-スキップ Std E" panose="02020800000000000000" pitchFamily="18" charset="-128"/>
              </a:rPr>
              <a:t>Web</a:t>
            </a:r>
            <a:r>
              <a:rPr lang="ja-JP" altLang="en-US" sz="2800" cap="none" dirty="0" smtClean="0">
                <a:latin typeface="FOT-スキップ Std E" panose="02020800000000000000" pitchFamily="18" charset="-128"/>
                <a:ea typeface="FOT-スキップ Std E" panose="02020800000000000000" pitchFamily="18" charset="-128"/>
              </a:rPr>
              <a:t>ページを閲覧することができる</a:t>
            </a:r>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4609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326393" y="1380565"/>
            <a:ext cx="11111345" cy="5473477"/>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音声</a:t>
            </a:r>
            <a:r>
              <a:rPr lang="ja-JP" altLang="en-US" sz="2800" cap="none" dirty="0" smtClean="0">
                <a:latin typeface="FOT-スキップ Std E" panose="02020800000000000000" pitchFamily="18" charset="-128"/>
                <a:ea typeface="FOT-スキップ Std E" panose="02020800000000000000" pitchFamily="18" charset="-128"/>
              </a:rPr>
              <a:t>や動画などのデータとそのメディアを再生、操作</a:t>
            </a:r>
            <a:r>
              <a:rPr lang="ja-JP" altLang="en-US" sz="2800" cap="none" dirty="0">
                <a:latin typeface="FOT-スキップ Std E" panose="02020800000000000000" pitchFamily="18" charset="-128"/>
                <a:ea typeface="FOT-スキップ Std E" panose="02020800000000000000" pitchFamily="18" charset="-128"/>
              </a:rPr>
              <a:t>を</a:t>
            </a:r>
            <a:r>
              <a:rPr lang="ja-JP" altLang="en-US" sz="2800" cap="none" dirty="0" smtClean="0">
                <a:latin typeface="FOT-スキップ Std E" panose="02020800000000000000" pitchFamily="18" charset="-128"/>
                <a:ea typeface="FOT-スキップ Std E" panose="02020800000000000000" pitchFamily="18" charset="-128"/>
              </a:rPr>
              <a:t>ひとまとめにしたものを</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cap="none" dirty="0" smtClean="0">
                <a:latin typeface="FOT-スキップ Std E" panose="02020800000000000000" pitchFamily="18" charset="-128"/>
                <a:ea typeface="FOT-スキップ Std E" panose="02020800000000000000" pitchFamily="18" charset="-128"/>
              </a:rPr>
              <a:t>(web</a:t>
            </a:r>
            <a:r>
              <a:rPr lang="ja-JP" altLang="en-US" cap="none" dirty="0" smtClean="0">
                <a:latin typeface="FOT-スキップ Std E" panose="02020800000000000000" pitchFamily="18" charset="-128"/>
                <a:ea typeface="FOT-スキップ Std E" panose="02020800000000000000" pitchFamily="18" charset="-128"/>
              </a:rPr>
              <a:t>ページに表示される音声や動画などのこと</a:t>
            </a:r>
            <a:r>
              <a:rPr lang="en-US" altLang="ja-JP" cap="none" dirty="0" smtClean="0">
                <a:latin typeface="FOT-スキップ Std E" panose="02020800000000000000" pitchFamily="18" charset="-128"/>
                <a:ea typeface="FOT-スキップ Std E" panose="02020800000000000000" pitchFamily="18" charset="-128"/>
              </a:rPr>
              <a:t>)</a:t>
            </a:r>
          </a:p>
          <a:p>
            <a:endParaRPr lang="en-US" altLang="ja-JP" sz="2800" b="1" cap="none" dirty="0" smtClean="0">
              <a:latin typeface="FOT-スキップ Std E" panose="02020800000000000000" pitchFamily="18" charset="-128"/>
              <a:ea typeface="FOT-スキップ Std E" panose="02020800000000000000" pitchFamily="18" charset="-128"/>
            </a:endParaRPr>
          </a:p>
          <a:p>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との関連付けを指定する情報を文章内に埋め込むことができる。この情報を</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リンク</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文章とかクリックしたら別のページに飛べるやつの、行先情報</a:t>
            </a:r>
            <a:r>
              <a:rPr lang="en-US" altLang="ja-JP" cap="none" dirty="0" smtClean="0">
                <a:latin typeface="FOT-スキップ Std E" panose="02020800000000000000" pitchFamily="18" charset="-128"/>
                <a:ea typeface="FOT-スキップ Std E" panose="02020800000000000000" pitchFamily="18" charset="-128"/>
              </a:rPr>
              <a:t>)</a:t>
            </a:r>
            <a:endParaRPr lang="en-US" altLang="ja-JP" cap="none" dirty="0">
              <a:latin typeface="FOT-スキップ Std E" panose="02020800000000000000" pitchFamily="18" charset="-128"/>
              <a:ea typeface="FOT-スキップ Std E" panose="02020800000000000000" pitchFamily="18" charset="-128"/>
            </a:endParaRPr>
          </a:p>
          <a:p>
            <a:pPr marL="0" indent="0">
              <a:buNone/>
            </a:pP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endParaRPr lang="ja-JP" altLang="en-US"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3746" y="2092036"/>
            <a:ext cx="2141363" cy="1427018"/>
          </a:xfrm>
          <a:prstGeom prst="rect">
            <a:avLst/>
          </a:prstGeom>
        </p:spPr>
      </p:pic>
    </p:spTree>
    <p:extLst>
      <p:ext uri="{BB962C8B-B14F-4D97-AF65-F5344CB8AC3E}">
        <p14:creationId xmlns:p14="http://schemas.microsoft.com/office/powerpoint/2010/main" val="296951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smtClean="0">
                <a:latin typeface="FOT-スキップ Std E" panose="02020800000000000000" pitchFamily="18" charset="-128"/>
                <a:ea typeface="FOT-スキップ Std E" panose="02020800000000000000" pitchFamily="18" charset="-128"/>
              </a:rPr>
              <a:t>HTML(</a:t>
            </a:r>
            <a:r>
              <a:rPr lang="ja-JP" altLang="en-US" dirty="0" smtClean="0">
                <a:latin typeface="FOT-スキップ Std E" panose="02020800000000000000" pitchFamily="18" charset="-128"/>
                <a:ea typeface="FOT-スキップ Std E" panose="02020800000000000000" pitchFamily="18" charset="-128"/>
              </a:rPr>
              <a:t>言語</a:t>
            </a:r>
            <a:r>
              <a:rPr lang="en-US" altLang="ja-JP" dirty="0" smtClean="0">
                <a:latin typeface="FOT-スキップ Std E" panose="02020800000000000000" pitchFamily="18" charset="-128"/>
                <a:ea typeface="FOT-スキップ Std E" panose="02020800000000000000" pitchFamily="18" charset="-128"/>
              </a:rPr>
              <a:t>)</a:t>
            </a:r>
            <a:r>
              <a:rPr lang="ja-JP" altLang="en-US" dirty="0" smtClean="0">
                <a:latin typeface="FOT-スキップ Std E" panose="02020800000000000000" pitchFamily="18" charset="-128"/>
                <a:ea typeface="FOT-スキップ Std E" panose="02020800000000000000" pitchFamily="18" charset="-128"/>
              </a:rPr>
              <a:t>とは</a:t>
            </a:r>
            <a:r>
              <a:rPr lang="en-US" altLang="ja-JP" dirty="0" smtClean="0">
                <a:latin typeface="FOT-スキップ Std E" panose="02020800000000000000" pitchFamily="18" charset="-128"/>
                <a:ea typeface="FOT-スキップ Std E" panose="02020800000000000000" pitchFamily="18" charset="-128"/>
              </a:rPr>
              <a:t>…</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481505"/>
            <a:ext cx="11887200" cy="5473477"/>
          </a:xfrm>
        </p:spPr>
        <p:txBody>
          <a:bodyPr anchor="t">
            <a:normAutofit/>
          </a:bodyPr>
          <a:lstStyle/>
          <a:p>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オブジェクト</a:t>
            </a:r>
            <a:r>
              <a:rPr lang="ja-JP" altLang="en-US" sz="2800" cap="none" dirty="0" smtClean="0">
                <a:latin typeface="FOT-スキップ Std E" panose="02020800000000000000" pitchFamily="18" charset="-128"/>
                <a:ea typeface="FOT-スキップ Std E" panose="02020800000000000000" pitchFamily="18" charset="-128"/>
              </a:rPr>
              <a:t>を表示するための</a:t>
            </a:r>
            <a:r>
              <a:rPr lang="ja-JP" altLang="en-US"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リンク</a:t>
            </a:r>
            <a:r>
              <a:rPr lang="ja-JP" altLang="en-US" sz="2800" cap="none" dirty="0" smtClean="0">
                <a:latin typeface="FOT-スキップ Std E" panose="02020800000000000000" pitchFamily="18" charset="-128"/>
                <a:ea typeface="FOT-スキップ Std E" panose="02020800000000000000" pitchFamily="18" charset="-128"/>
              </a:rPr>
              <a:t>が埋め込まれている文章のことを</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 HyperText</a:t>
            </a:r>
            <a:r>
              <a:rPr lang="en-US" altLang="ja-JP"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ハイパーテキスト</a:t>
            </a:r>
            <a:r>
              <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と呼ぶ</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endParaRPr lang="ja-JP" altLang="en-US" sz="2800" cap="none" dirty="0" smtClean="0">
              <a:latin typeface="FOT-スキップ Std E" panose="02020800000000000000" pitchFamily="18" charset="-128"/>
              <a:ea typeface="FOT-スキップ Std E" panose="020208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202" y="2816237"/>
            <a:ext cx="7904795" cy="3907176"/>
          </a:xfrm>
          <a:prstGeom prst="rect">
            <a:avLst/>
          </a:prstGeom>
        </p:spPr>
      </p:pic>
    </p:spTree>
    <p:extLst>
      <p:ext uri="{BB962C8B-B14F-4D97-AF65-F5344CB8AC3E}">
        <p14:creationId xmlns:p14="http://schemas.microsoft.com/office/powerpoint/2010/main" val="1776260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1475</TotalTime>
  <Words>2018</Words>
  <Application>Microsoft Office PowerPoint</Application>
  <PresentationFormat>ワイド画面</PresentationFormat>
  <Paragraphs>237</Paragraphs>
  <Slides>43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FOT-スキップ Std E</vt:lpstr>
      <vt:lpstr>ＭＳ Ｐゴシック</vt:lpstr>
      <vt:lpstr>游ゴシック</vt:lpstr>
      <vt:lpstr>Arial</vt:lpstr>
      <vt:lpstr>Impact</vt:lpstr>
      <vt:lpstr>メイン イベント</vt:lpstr>
      <vt:lpstr>Webプログラミング</vt:lpstr>
      <vt:lpstr>今回の内容</vt:lpstr>
      <vt:lpstr>本授業の内容(目標)</vt:lpstr>
      <vt:lpstr>評価配点</vt:lpstr>
      <vt:lpstr>HTMLについて学ぶ</vt:lpstr>
      <vt:lpstr>目次</vt:lpstr>
      <vt:lpstr>HTML(言語)とは…</vt:lpstr>
      <vt:lpstr>HTML(言語)とは…</vt:lpstr>
      <vt:lpstr>HTML(言語)とは…</vt:lpstr>
      <vt:lpstr>HTML(言語)とは…</vt:lpstr>
      <vt:lpstr>ML(マークアップ言語)とは...</vt:lpstr>
      <vt:lpstr>HTML(言語)とは…</vt:lpstr>
      <vt:lpstr>HTMLを作成しよう</vt:lpstr>
      <vt:lpstr>HTMLの主な作成方法</vt:lpstr>
      <vt:lpstr>HTMLを作成しよう</vt:lpstr>
      <vt:lpstr>HTMLを作成しよう01</vt:lpstr>
      <vt:lpstr>HTMLを作成しよう02</vt:lpstr>
      <vt:lpstr>HTMLを作成しよう(タグ解説)</vt:lpstr>
      <vt:lpstr>HTMLを作成しよう(タグ解説)</vt:lpstr>
      <vt:lpstr>HTMLを作成しよう(タグ解説)</vt:lpstr>
      <vt:lpstr>HTMLを作成しよう03</vt:lpstr>
      <vt:lpstr>HTMLを作成しよう(タグ解説)</vt:lpstr>
      <vt:lpstr>HTMLを作成しよう(タグ解説)</vt:lpstr>
      <vt:lpstr>HTMLを作成しよう(カラーコード)</vt:lpstr>
      <vt:lpstr>HTMLを作成しよう(カラーコード)</vt:lpstr>
      <vt:lpstr>HTMLを作成しよう04</vt:lpstr>
      <vt:lpstr>HTMLを作成しよう(タグ解説)</vt:lpstr>
      <vt:lpstr>HTMLを作成しよう(タグ解説)</vt:lpstr>
      <vt:lpstr>HTMLを作成しよう05</vt:lpstr>
      <vt:lpstr>HTMLを作成しよう06</vt:lpstr>
      <vt:lpstr>＊page1.html　作成例</vt:lpstr>
      <vt:lpstr>今日はここから</vt:lpstr>
      <vt:lpstr>＊page2.html</vt:lpstr>
      <vt:lpstr>page1.htmlのプログラム例</vt:lpstr>
      <vt:lpstr>page1.htmlのプログラム例</vt:lpstr>
      <vt:lpstr>page1.htmlのプログラム例</vt:lpstr>
      <vt:lpstr>＊page2.html</vt:lpstr>
      <vt:lpstr>page2.htmlのプログラム例</vt:lpstr>
      <vt:lpstr>page2.htmlのプログラム例</vt:lpstr>
      <vt:lpstr>ファイルの整理整頓(パス設定)</vt:lpstr>
      <vt:lpstr>ファイルの整理整頓(パス設定)</vt:lpstr>
      <vt:lpstr>ファイルの整理整頓(パス設定)</vt:lpstr>
      <vt:lpstr>ファイルの整理整頓(パス設定)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ソフトウェア技術</dc:title>
  <dc:creator>Administrator</dc:creator>
  <cp:lastModifiedBy>yuuta.sekiguchi</cp:lastModifiedBy>
  <cp:revision>73</cp:revision>
  <dcterms:created xsi:type="dcterms:W3CDTF">2023-04-06T23:31:41Z</dcterms:created>
  <dcterms:modified xsi:type="dcterms:W3CDTF">2023-04-19T04:16:29Z</dcterms:modified>
</cp:coreProperties>
</file>