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1" r:id="rId1"/>
  </p:sldMasterIdLst>
  <p:sldIdLst>
    <p:sldId id="257" r:id="rId2"/>
    <p:sldId id="272" r:id="rId3"/>
    <p:sldId id="333" r:id="rId4"/>
    <p:sldId id="334" r:id="rId5"/>
    <p:sldId id="335" r:id="rId6"/>
    <p:sldId id="336" r:id="rId7"/>
    <p:sldId id="337" r:id="rId8"/>
    <p:sldId id="327" r:id="rId9"/>
    <p:sldId id="338" r:id="rId10"/>
    <p:sldId id="340" r:id="rId11"/>
    <p:sldId id="341" r:id="rId12"/>
    <p:sldId id="342" r:id="rId13"/>
    <p:sldId id="343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D02BF28-F6CC-443C-BEEA-D26146FACEB8}" type="datetimeFigureOut">
              <a:rPr kumimoji="1" lang="ja-JP" altLang="en-US" smtClean="0"/>
              <a:t>2023/5/15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4AD2335-019D-4CB9-B8B4-FC667AEE4C5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5549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BF28-F6CC-443C-BEEA-D26146FACEB8}" type="datetimeFigureOut">
              <a:rPr kumimoji="1" lang="ja-JP" altLang="en-US" smtClean="0"/>
              <a:t>2023/5/15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2335-019D-4CB9-B8B4-FC667AEE4C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2909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BF28-F6CC-443C-BEEA-D26146FACEB8}" type="datetimeFigureOut">
              <a:rPr kumimoji="1" lang="ja-JP" altLang="en-US" smtClean="0"/>
              <a:t>2023/5/15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2335-019D-4CB9-B8B4-FC667AEE4C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2691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BF28-F6CC-443C-BEEA-D26146FACEB8}" type="datetimeFigureOut">
              <a:rPr kumimoji="1" lang="ja-JP" altLang="en-US" smtClean="0"/>
              <a:t>2023/5/15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2335-019D-4CB9-B8B4-FC667AEE4C5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1413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BF28-F6CC-443C-BEEA-D26146FACEB8}" type="datetimeFigureOut">
              <a:rPr kumimoji="1" lang="ja-JP" altLang="en-US" smtClean="0"/>
              <a:t>2023/5/15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2335-019D-4CB9-B8B4-FC667AEE4C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0502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BF28-F6CC-443C-BEEA-D26146FACEB8}" type="datetimeFigureOut">
              <a:rPr kumimoji="1" lang="ja-JP" altLang="en-US" smtClean="0"/>
              <a:t>2023/5/15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2335-019D-4CB9-B8B4-FC667AEE4C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065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BF28-F6CC-443C-BEEA-D26146FACEB8}" type="datetimeFigureOut">
              <a:rPr kumimoji="1" lang="ja-JP" altLang="en-US" smtClean="0"/>
              <a:t>2023/5/15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2335-019D-4CB9-B8B4-FC667AEE4C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7360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BF28-F6CC-443C-BEEA-D26146FACEB8}" type="datetimeFigureOut">
              <a:rPr kumimoji="1" lang="ja-JP" altLang="en-US" smtClean="0"/>
              <a:t>2023/5/15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2335-019D-4CB9-B8B4-FC667AEE4C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0038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BF28-F6CC-443C-BEEA-D26146FACEB8}" type="datetimeFigureOut">
              <a:rPr kumimoji="1" lang="ja-JP" altLang="en-US" smtClean="0"/>
              <a:t>2023/5/15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2335-019D-4CB9-B8B4-FC667AEE4C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378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BF28-F6CC-443C-BEEA-D26146FACEB8}" type="datetimeFigureOut">
              <a:rPr kumimoji="1" lang="ja-JP" altLang="en-US" smtClean="0"/>
              <a:t>2023/5/15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2335-019D-4CB9-B8B4-FC667AEE4C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9915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BF28-F6CC-443C-BEEA-D26146FACEB8}" type="datetimeFigureOut">
              <a:rPr kumimoji="1" lang="ja-JP" altLang="en-US" smtClean="0"/>
              <a:t>2023/5/15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2335-019D-4CB9-B8B4-FC667AEE4C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7598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BF28-F6CC-443C-BEEA-D26146FACEB8}" type="datetimeFigureOut">
              <a:rPr kumimoji="1" lang="ja-JP" altLang="en-US" smtClean="0"/>
              <a:t>2023/5/15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2335-019D-4CB9-B8B4-FC667AEE4C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803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BF28-F6CC-443C-BEEA-D26146FACEB8}" type="datetimeFigureOut">
              <a:rPr kumimoji="1" lang="ja-JP" altLang="en-US" smtClean="0"/>
              <a:t>2023/5/15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2335-019D-4CB9-B8B4-FC667AEE4C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240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BF28-F6CC-443C-BEEA-D26146FACEB8}" type="datetimeFigureOut">
              <a:rPr kumimoji="1" lang="ja-JP" altLang="en-US" smtClean="0"/>
              <a:t>2023/5/15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2335-019D-4CB9-B8B4-FC667AEE4C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5312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BF28-F6CC-443C-BEEA-D26146FACEB8}" type="datetimeFigureOut">
              <a:rPr kumimoji="1" lang="ja-JP" altLang="en-US" smtClean="0"/>
              <a:t>2023/5/15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2335-019D-4CB9-B8B4-FC667AEE4C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435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BF28-F6CC-443C-BEEA-D26146FACEB8}" type="datetimeFigureOut">
              <a:rPr kumimoji="1" lang="ja-JP" altLang="en-US" smtClean="0"/>
              <a:t>2023/5/15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2335-019D-4CB9-B8B4-FC667AEE4C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476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BF28-F6CC-443C-BEEA-D26146FACEB8}" type="datetimeFigureOut">
              <a:rPr kumimoji="1" lang="ja-JP" altLang="en-US" smtClean="0"/>
              <a:t>2023/5/15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2335-019D-4CB9-B8B4-FC667AEE4C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83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D02BF28-F6CC-443C-BEEA-D26146FACEB8}" type="datetimeFigureOut">
              <a:rPr kumimoji="1" lang="ja-JP" altLang="en-US" smtClean="0"/>
              <a:t>2023/5/15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4AD2335-019D-4CB9-B8B4-FC667AEE4C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8552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 rot="21420000">
            <a:off x="-15100" y="761347"/>
            <a:ext cx="11642837" cy="2943999"/>
          </a:xfrm>
        </p:spPr>
        <p:txBody>
          <a:bodyPr>
            <a:noAutofit/>
          </a:bodyPr>
          <a:lstStyle/>
          <a:p>
            <a:r>
              <a:rPr kumimoji="1" lang="en-US" altLang="ja-JP" sz="96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Web</a:t>
            </a:r>
            <a:r>
              <a:rPr lang="ja-JP" altLang="en-US" sz="96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プログラミング</a:t>
            </a:r>
            <a:endParaRPr kumimoji="1" lang="ja-JP" altLang="en-US" sz="9600" cap="none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 rot="21420000">
            <a:off x="4684428" y="4987889"/>
            <a:ext cx="1833213" cy="949955"/>
          </a:xfrm>
        </p:spPr>
        <p:txBody>
          <a:bodyPr/>
          <a:lstStyle/>
          <a:p>
            <a:r>
              <a:rPr kumimoji="1" lang="ja-JP" altLang="en-US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加藤大輔</a:t>
            </a:r>
          </a:p>
        </p:txBody>
      </p:sp>
    </p:spTree>
    <p:extLst>
      <p:ext uri="{BB962C8B-B14F-4D97-AF65-F5344CB8AC3E}">
        <p14:creationId xmlns:p14="http://schemas.microsoft.com/office/powerpoint/2010/main" val="1945112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1190" y="2606040"/>
            <a:ext cx="10396882" cy="1151965"/>
          </a:xfrm>
        </p:spPr>
        <p:txBody>
          <a:bodyPr>
            <a:normAutofit/>
          </a:bodyPr>
          <a:lstStyle/>
          <a:p>
            <a:pPr algn="ctr"/>
            <a:r>
              <a:rPr lang="ja-JP" altLang="en-US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次回の内容</a:t>
            </a:r>
            <a:r>
              <a:rPr lang="en-US" altLang="ja-JP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…</a:t>
            </a:r>
            <a:r>
              <a:rPr lang="ja-JP" altLang="en-US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の前に</a:t>
            </a:r>
            <a:endParaRPr kumimoji="1" lang="ja-JP" altLang="en-US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3603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3625" y="228600"/>
            <a:ext cx="10396882" cy="1151965"/>
          </a:xfrm>
        </p:spPr>
        <p:txBody>
          <a:bodyPr>
            <a:normAutofit/>
          </a:bodyPr>
          <a:lstStyle/>
          <a:p>
            <a:r>
              <a:rPr lang="ja-JP" altLang="en-US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次回の内容</a:t>
            </a:r>
            <a:r>
              <a:rPr lang="en-US" altLang="ja-JP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…</a:t>
            </a:r>
            <a:r>
              <a:rPr lang="ja-JP" altLang="en-US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の前に</a:t>
            </a:r>
            <a:endParaRPr kumimoji="1" lang="ja-JP" altLang="en-US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124287" y="1251751"/>
            <a:ext cx="11532093" cy="4193085"/>
          </a:xfrm>
        </p:spPr>
        <p:txBody>
          <a:bodyPr anchor="t">
            <a:normAutofit/>
          </a:bodyPr>
          <a:lstStyle/>
          <a:p>
            <a:r>
              <a:rPr lang="ja-JP" altLang="en-US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次回</a:t>
            </a:r>
            <a:r>
              <a:rPr lang="ja-JP" altLang="en-US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は</a:t>
            </a:r>
            <a:r>
              <a:rPr lang="en-US" altLang="ja-JP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FFFTP</a:t>
            </a:r>
            <a:r>
              <a:rPr lang="ja-JP" altLang="en-US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を使用したりして、</a:t>
            </a:r>
            <a:r>
              <a:rPr lang="en-US" altLang="ja-JP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CGI</a:t>
            </a:r>
            <a:r>
              <a:rPr lang="ja-JP" altLang="en-US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について触れていく予定</a:t>
            </a:r>
            <a:endParaRPr lang="en-US" altLang="ja-JP" sz="2800" cap="none" smtClean="0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  <a:p>
            <a:endParaRPr lang="en-US" altLang="ja-JP" sz="2800" cap="none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  <a:p>
            <a:r>
              <a:rPr lang="en-US" altLang="ja-JP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…</a:t>
            </a:r>
            <a:r>
              <a:rPr lang="ja-JP" altLang="en-US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その前に、使用していく</a:t>
            </a:r>
            <a:r>
              <a:rPr lang="en-US" altLang="ja-JP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Web</a:t>
            </a:r>
            <a:r>
              <a:rPr lang="ja-JP" altLang="en-US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ページ＆今までのまとめとして</a:t>
            </a:r>
            <a:r>
              <a:rPr lang="en-US" altLang="ja-JP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/>
            </a:r>
            <a:br>
              <a:rPr lang="en-US" altLang="ja-JP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</a:br>
            <a:r>
              <a:rPr lang="ja-JP" altLang="en-US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マイホームページ作成を行ってもらいます</a:t>
            </a:r>
            <a:endParaRPr lang="en-US" altLang="ja-JP" sz="2800" cap="none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  <a:p>
            <a:pPr marL="0" indent="0">
              <a:buNone/>
            </a:pPr>
            <a:endParaRPr lang="en-US" altLang="ja-JP" sz="2800" cap="none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  <a:p>
            <a:endParaRPr lang="en-US" altLang="ja-JP" sz="2800" cap="none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  <a:p>
            <a:pPr marL="0" indent="0">
              <a:buNone/>
            </a:pPr>
            <a:endParaRPr kumimoji="1" lang="ja-JP" altLang="en-US" sz="2800" cap="none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4874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3625" y="228600"/>
            <a:ext cx="10396882" cy="1151965"/>
          </a:xfrm>
        </p:spPr>
        <p:txBody>
          <a:bodyPr>
            <a:normAutofit/>
          </a:bodyPr>
          <a:lstStyle/>
          <a:p>
            <a:r>
              <a:rPr lang="ja-JP" altLang="en-US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課題</a:t>
            </a:r>
            <a:r>
              <a:rPr lang="en-US" altLang="ja-JP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5(</a:t>
            </a:r>
            <a:r>
              <a:rPr lang="ja-JP" altLang="en-US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マイホームページ制作</a:t>
            </a:r>
            <a:r>
              <a:rPr lang="en-US" altLang="ja-JP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)</a:t>
            </a:r>
            <a:endParaRPr kumimoji="1" lang="ja-JP" altLang="en-US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124287" y="1251751"/>
            <a:ext cx="11532093" cy="4193085"/>
          </a:xfrm>
        </p:spPr>
        <p:txBody>
          <a:bodyPr anchor="t">
            <a:normAutofit/>
          </a:bodyPr>
          <a:lstStyle/>
          <a:p>
            <a:r>
              <a:rPr lang="ja-JP" altLang="en-US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以下の制約に従ってホームページの作成を行ってください</a:t>
            </a:r>
            <a:endParaRPr lang="en-US" altLang="ja-JP" sz="2800" cap="none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  <a:p>
            <a:r>
              <a:rPr lang="en-US" altLang="ja-JP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1.</a:t>
            </a:r>
            <a:r>
              <a:rPr lang="ja-JP" altLang="en-US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初期に作成した</a:t>
            </a:r>
            <a:r>
              <a:rPr lang="en-US" altLang="ja-JP" sz="2800" b="1" cap="none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index.html</a:t>
            </a:r>
            <a:r>
              <a:rPr lang="ja-JP" altLang="en-US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の「ページ</a:t>
            </a:r>
            <a:r>
              <a:rPr lang="en-US" altLang="ja-JP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3</a:t>
            </a:r>
            <a:r>
              <a:rPr lang="ja-JP" altLang="en-US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」から飛べるようにする</a:t>
            </a:r>
            <a:endParaRPr lang="en-US" altLang="ja-JP" sz="2800" cap="none" smtClean="0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  <a:p>
            <a:r>
              <a:rPr lang="en-US" altLang="ja-JP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2.css</a:t>
            </a:r>
            <a:r>
              <a:rPr lang="ja-JP" altLang="en-US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、</a:t>
            </a:r>
            <a:r>
              <a:rPr lang="en-US" altLang="ja-JP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JavaScript</a:t>
            </a:r>
            <a:r>
              <a:rPr lang="ja-JP" altLang="en-US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の最低でもどちらか</a:t>
            </a:r>
            <a:r>
              <a:rPr lang="ja-JP" altLang="en-US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を</a:t>
            </a:r>
            <a:r>
              <a:rPr lang="ja-JP" altLang="en-US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使用する</a:t>
            </a:r>
            <a:endParaRPr lang="en-US" altLang="ja-JP" sz="2800" cap="none" smtClean="0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  <a:p>
            <a:r>
              <a:rPr lang="en-US" altLang="ja-JP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3.</a:t>
            </a:r>
            <a:r>
              <a:rPr lang="ja-JP" altLang="en-US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画像を</a:t>
            </a:r>
            <a:r>
              <a:rPr lang="en-US" altLang="ja-JP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5</a:t>
            </a:r>
            <a:r>
              <a:rPr lang="ja-JP" altLang="en-US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枚以上使用する</a:t>
            </a:r>
            <a:r>
              <a:rPr lang="en-US" altLang="ja-JP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(</a:t>
            </a:r>
            <a:r>
              <a:rPr lang="ja-JP" altLang="en-US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背景を画像にした場合、含めてもよい</a:t>
            </a:r>
            <a:r>
              <a:rPr lang="en-US" altLang="ja-JP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)</a:t>
            </a:r>
          </a:p>
          <a:p>
            <a:r>
              <a:rPr lang="en-US" altLang="ja-JP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4.html</a:t>
            </a:r>
            <a:r>
              <a:rPr lang="ja-JP" altLang="en-US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ファイルを</a:t>
            </a:r>
            <a:r>
              <a:rPr lang="en-US" altLang="ja-JP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2</a:t>
            </a:r>
            <a:r>
              <a:rPr lang="ja-JP" altLang="en-US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枚以上作成して</a:t>
            </a:r>
            <a:endParaRPr lang="en-US" altLang="ja-JP" sz="2800" cap="none" smtClean="0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  <a:p>
            <a:pPr marL="0" indent="0">
              <a:buNone/>
            </a:pPr>
            <a:r>
              <a:rPr lang="en-US" altLang="ja-JP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   </a:t>
            </a:r>
            <a:r>
              <a:rPr lang="ja-JP" altLang="en-US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お互いのファイルを行き来できるようにする</a:t>
            </a:r>
            <a:endParaRPr lang="en-US" altLang="ja-JP" sz="2800" cap="none" smtClean="0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  <a:p>
            <a:pPr marL="0" indent="0">
              <a:buNone/>
            </a:pPr>
            <a:endParaRPr lang="en-US" altLang="ja-JP" sz="2800" cap="none" smtClean="0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  <a:p>
            <a:endParaRPr lang="en-US" altLang="ja-JP" sz="2800" cap="none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  <a:p>
            <a:endParaRPr lang="en-US" altLang="ja-JP" sz="2800" cap="none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  <a:p>
            <a:pPr marL="0" indent="0">
              <a:buNone/>
            </a:pPr>
            <a:endParaRPr kumimoji="1" lang="ja-JP" altLang="en-US" sz="2800" cap="none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1252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3625" y="228600"/>
            <a:ext cx="10396882" cy="1151965"/>
          </a:xfrm>
        </p:spPr>
        <p:txBody>
          <a:bodyPr>
            <a:normAutofit/>
          </a:bodyPr>
          <a:lstStyle/>
          <a:p>
            <a:r>
              <a:rPr lang="ja-JP" altLang="en-US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課題</a:t>
            </a:r>
            <a:r>
              <a:rPr lang="en-US" altLang="ja-JP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5(</a:t>
            </a:r>
            <a:r>
              <a:rPr lang="ja-JP" altLang="en-US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マイホームページ制作</a:t>
            </a:r>
            <a:r>
              <a:rPr lang="en-US" altLang="ja-JP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)</a:t>
            </a:r>
            <a:endParaRPr kumimoji="1" lang="ja-JP" altLang="en-US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124287" y="1251751"/>
            <a:ext cx="11532093" cy="4193085"/>
          </a:xfrm>
        </p:spPr>
        <p:txBody>
          <a:bodyPr anchor="t">
            <a:normAutofit/>
          </a:bodyPr>
          <a:lstStyle/>
          <a:p>
            <a:r>
              <a:rPr lang="ja-JP" altLang="en-US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以下の制約に従ってホームページの作成を行ってください</a:t>
            </a:r>
            <a:endParaRPr lang="en-US" altLang="ja-JP" sz="2800" cap="none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  <a:p>
            <a:r>
              <a:rPr lang="en-US" altLang="ja-JP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5.</a:t>
            </a:r>
            <a:r>
              <a:rPr lang="ja-JP" altLang="en-US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ボタンを使用する</a:t>
            </a:r>
            <a:endParaRPr lang="en-US" altLang="ja-JP" sz="2800" cap="none" smtClean="0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  <a:p>
            <a:r>
              <a:rPr lang="en-US" altLang="ja-JP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6.html</a:t>
            </a:r>
            <a:r>
              <a:rPr lang="ja-JP" altLang="en-US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ファイルの最後は水平線で区切り以下のような表を作成する</a:t>
            </a:r>
            <a:endParaRPr lang="en-US" altLang="ja-JP" sz="2800" cap="none" smtClean="0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  <a:p>
            <a:pPr marL="0" indent="0">
              <a:buNone/>
            </a:pPr>
            <a:endParaRPr lang="en-US" altLang="ja-JP" sz="2800" cap="none" smtClean="0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  <a:p>
            <a:endParaRPr lang="en-US" altLang="ja-JP" sz="2800" cap="none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  <a:p>
            <a:endParaRPr lang="en-US" altLang="ja-JP" sz="2800" cap="none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  <a:p>
            <a:pPr marL="0" indent="0">
              <a:buNone/>
            </a:pPr>
            <a:endParaRPr kumimoji="1" lang="ja-JP" altLang="en-US" sz="2800" cap="none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t="23155" r="73057" b="40864"/>
          <a:stretch/>
        </p:blipFill>
        <p:spPr>
          <a:xfrm>
            <a:off x="4137597" y="3348293"/>
            <a:ext cx="3505472" cy="249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39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113190"/>
            <a:ext cx="10396882" cy="1151965"/>
          </a:xfrm>
        </p:spPr>
        <p:txBody>
          <a:bodyPr/>
          <a:lstStyle/>
          <a:p>
            <a:r>
              <a:rPr lang="ja-JP" altLang="en-US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目次</a:t>
            </a:r>
            <a:endParaRPr kumimoji="1" lang="ja-JP" altLang="en-US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687975" y="1265155"/>
            <a:ext cx="10394707" cy="3894058"/>
          </a:xfrm>
        </p:spPr>
        <p:txBody>
          <a:bodyPr anchor="t">
            <a:normAutofit/>
          </a:bodyPr>
          <a:lstStyle/>
          <a:p>
            <a:r>
              <a:rPr lang="ja-JP" altLang="en-US" sz="2800" cap="none">
                <a:solidFill>
                  <a:srgbClr val="FF0000"/>
                </a:solidFill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前回の課題のヒント</a:t>
            </a:r>
            <a:endParaRPr lang="en-US" altLang="ja-JP" sz="2800" cap="none">
              <a:solidFill>
                <a:srgbClr val="FF0000"/>
              </a:solidFill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  <a:p>
            <a:r>
              <a:rPr kumimoji="1"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DOM</a:t>
            </a:r>
            <a:r>
              <a:rPr kumimoji="1" lang="ja-JP" altLang="en-US" sz="2800" cap="none" dirty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を使った表示操作</a:t>
            </a:r>
            <a:endParaRPr kumimoji="1" lang="en-US" altLang="ja-JP" sz="2800" cap="none" dirty="0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  <a:p>
            <a:r>
              <a:rPr lang="en-US" altLang="ja-JP" sz="2800" cap="none" dirty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o</a:t>
            </a:r>
            <a:r>
              <a:rPr kumimoji="1" lang="en-US" altLang="ja-JP" sz="2800" cap="none" dirty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nload</a:t>
            </a:r>
            <a:r>
              <a:rPr kumimoji="1" lang="ja-JP" altLang="en-US" sz="2800" cap="none" dirty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イベントを使った読み込み</a:t>
            </a:r>
            <a:endParaRPr kumimoji="1" lang="en-US" altLang="ja-JP" sz="2800" cap="none" dirty="0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  <a:p>
            <a:r>
              <a:rPr lang="ja-JP" altLang="en-US" sz="2800" cap="none" dirty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クリック後に反応するプログラム</a:t>
            </a:r>
            <a:endParaRPr kumimoji="1" lang="en-US" altLang="ja-JP" sz="2800" cap="none" dirty="0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  <a:p>
            <a:r>
              <a:rPr lang="ja-JP" altLang="en-US" sz="2800" cap="none" dirty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フォームの利用</a:t>
            </a:r>
            <a:endParaRPr lang="en-US" altLang="ja-JP" sz="2800" cap="none" dirty="0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  <a:p>
            <a:r>
              <a:rPr kumimoji="1" lang="ja-JP" altLang="en-US" sz="2800" cap="none" dirty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チェックボックス</a:t>
            </a:r>
            <a:r>
              <a:rPr kumimoji="1" lang="ja-JP" altLang="en-US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とラジオボタン</a:t>
            </a:r>
            <a:endParaRPr kumimoji="1" lang="en-US" altLang="ja-JP" sz="2800" cap="none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  <a:p>
            <a:endParaRPr kumimoji="1" lang="ja-JP" altLang="en-US" sz="2800" cap="none" dirty="0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45739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0716" y="1711235"/>
            <a:ext cx="10396882" cy="2038458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ja-JP" altLang="en-US" sz="54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前回の内容</a:t>
            </a:r>
            <a:r>
              <a:rPr kumimoji="1" lang="en-US" altLang="ja-JP" sz="54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/>
            </a:r>
            <a:br>
              <a:rPr kumimoji="1" lang="en-US" altLang="ja-JP" sz="54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</a:br>
            <a:r>
              <a:rPr lang="ja-JP" altLang="en-US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課題</a:t>
            </a:r>
            <a:r>
              <a:rPr lang="en-US" altLang="ja-JP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3</a:t>
            </a:r>
            <a:r>
              <a:rPr lang="ja-JP" altLang="en-US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の提出日は</a:t>
            </a:r>
            <a:r>
              <a:rPr lang="en-US" altLang="ja-JP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…5/19</a:t>
            </a:r>
            <a:r>
              <a:rPr lang="ja-JP" altLang="en-US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とします</a:t>
            </a:r>
            <a:endParaRPr kumimoji="1" lang="en-US" altLang="ja-JP" sz="5400" cap="none" dirty="0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7336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3625" y="228600"/>
            <a:ext cx="10396882" cy="1151965"/>
          </a:xfrm>
        </p:spPr>
        <p:txBody>
          <a:bodyPr>
            <a:normAutofit/>
          </a:bodyPr>
          <a:lstStyle/>
          <a:p>
            <a:r>
              <a:rPr lang="ja-JP" altLang="en-US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課題</a:t>
            </a:r>
            <a:r>
              <a:rPr lang="en-US" altLang="ja-JP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03(</a:t>
            </a:r>
            <a:r>
              <a:rPr lang="ja-JP" altLang="en-US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ヒント</a:t>
            </a:r>
            <a:r>
              <a:rPr lang="en-US" altLang="ja-JP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)</a:t>
            </a:r>
            <a:endParaRPr kumimoji="1" lang="ja-JP" altLang="en-US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124287" y="1251751"/>
            <a:ext cx="11532093" cy="4193085"/>
          </a:xfrm>
        </p:spPr>
        <p:txBody>
          <a:bodyPr anchor="t">
            <a:normAutofit/>
          </a:bodyPr>
          <a:lstStyle/>
          <a:p>
            <a:r>
              <a:rPr kumimoji="1" lang="ja-JP" altLang="en-US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配布したプログラム</a:t>
            </a:r>
            <a:r>
              <a:rPr lang="ja-JP" altLang="en-US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を参考にして以下の実行画面を表示しなさい</a:t>
            </a:r>
            <a:endParaRPr lang="en-US" altLang="ja-JP" sz="2800" cap="none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  <a:p>
            <a:r>
              <a:rPr kumimoji="1" lang="ja-JP" altLang="en-US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今回最初のほうに用意した変数は</a:t>
            </a:r>
            <a:endParaRPr kumimoji="1" lang="en-US" altLang="ja-JP" sz="2800" cap="none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  <a:p>
            <a:r>
              <a:rPr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zaiko.kosuu = 0;</a:t>
            </a:r>
          </a:p>
          <a:p>
            <a:r>
              <a:rPr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zaiko.tanka = 125;</a:t>
            </a:r>
          </a:p>
          <a:p>
            <a:r>
              <a:rPr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zaiko.kingaku = 0;</a:t>
            </a:r>
          </a:p>
          <a:p>
            <a:pPr marL="0" indent="0">
              <a:buNone/>
            </a:pPr>
            <a:endParaRPr kumimoji="1" lang="ja-JP" altLang="en-US" sz="2800" cap="none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</p:txBody>
      </p:sp>
      <p:pic>
        <p:nvPicPr>
          <p:cNvPr id="5" name="図 4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956384A0-37B1-50E7-7DFF-19DE93F9A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250" y="1949938"/>
            <a:ext cx="4645130" cy="490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382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3625" y="228600"/>
            <a:ext cx="10396882" cy="1151965"/>
          </a:xfrm>
        </p:spPr>
        <p:txBody>
          <a:bodyPr>
            <a:normAutofit/>
          </a:bodyPr>
          <a:lstStyle/>
          <a:p>
            <a:r>
              <a:rPr lang="ja-JP" altLang="en-US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課題</a:t>
            </a:r>
            <a:r>
              <a:rPr lang="en-US" altLang="ja-JP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03(</a:t>
            </a:r>
            <a:r>
              <a:rPr lang="ja-JP" altLang="en-US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ヒント</a:t>
            </a:r>
            <a:r>
              <a:rPr lang="en-US" altLang="ja-JP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)</a:t>
            </a:r>
            <a:endParaRPr kumimoji="1" lang="ja-JP" altLang="en-US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124287" y="1251751"/>
            <a:ext cx="11532093" cy="4193085"/>
          </a:xfrm>
        </p:spPr>
        <p:txBody>
          <a:bodyPr anchor="t">
            <a:normAutofit fontScale="62500" lnSpcReduction="20000"/>
          </a:bodyPr>
          <a:lstStyle/>
          <a:p>
            <a:r>
              <a:rPr kumimoji="1"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&lt;body&gt;</a:t>
            </a:r>
            <a:r>
              <a:rPr kumimoji="1" lang="ja-JP" altLang="en-US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内で宣言した</a:t>
            </a:r>
            <a:r>
              <a:rPr kumimoji="1"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&lt;script&gt;</a:t>
            </a:r>
          </a:p>
          <a:p>
            <a:r>
              <a:rPr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zaiko.aridaka();</a:t>
            </a:r>
          </a:p>
          <a:p>
            <a:r>
              <a:rPr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zaiko.tsuika(100);</a:t>
            </a:r>
          </a:p>
          <a:p>
            <a:r>
              <a:rPr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zaiko.aridaka();</a:t>
            </a:r>
          </a:p>
          <a:p>
            <a:r>
              <a:rPr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zaiko.sakujo(50);</a:t>
            </a:r>
          </a:p>
          <a:p>
            <a:r>
              <a:rPr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zaiko.aridaka();</a:t>
            </a:r>
          </a:p>
          <a:p>
            <a:r>
              <a:rPr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zaiko.tsuika(200);</a:t>
            </a:r>
          </a:p>
          <a:p>
            <a:r>
              <a:rPr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zaiko.aridaka();</a:t>
            </a:r>
          </a:p>
          <a:p>
            <a:r>
              <a:rPr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zaiko.sakujo(30);</a:t>
            </a:r>
          </a:p>
          <a:p>
            <a:r>
              <a:rPr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zaiko.aridaka();</a:t>
            </a:r>
            <a:endParaRPr kumimoji="1" lang="ja-JP" altLang="en-US" sz="2800" cap="none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</p:txBody>
      </p:sp>
      <p:pic>
        <p:nvPicPr>
          <p:cNvPr id="5" name="図 4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956384A0-37B1-50E7-7DFF-19DE93F9AA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06793" y="1251751"/>
            <a:ext cx="4645130" cy="4090958"/>
          </a:xfrm>
          <a:prstGeom prst="rect">
            <a:avLst/>
          </a:prstGeom>
        </p:spPr>
      </p:pic>
      <p:cxnSp>
        <p:nvCxnSpPr>
          <p:cNvPr id="6" name="直線矢印コネクタ 5"/>
          <p:cNvCxnSpPr/>
          <p:nvPr/>
        </p:nvCxnSpPr>
        <p:spPr>
          <a:xfrm>
            <a:off x="2717074" y="1802675"/>
            <a:ext cx="1289719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2717074" y="2203269"/>
            <a:ext cx="1289719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>
            <a:off x="2717073" y="2629988"/>
            <a:ext cx="1289719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2717073" y="3048000"/>
            <a:ext cx="1289719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2717072" y="3439886"/>
            <a:ext cx="1289719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2717072" y="3857898"/>
            <a:ext cx="1289719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2717071" y="4262846"/>
            <a:ext cx="1289719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2717070" y="4667795"/>
            <a:ext cx="1289719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2717494" y="5085806"/>
            <a:ext cx="1289719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216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3625" y="228600"/>
            <a:ext cx="10396882" cy="1151965"/>
          </a:xfrm>
        </p:spPr>
        <p:txBody>
          <a:bodyPr>
            <a:normAutofit/>
          </a:bodyPr>
          <a:lstStyle/>
          <a:p>
            <a:r>
              <a:rPr lang="ja-JP" altLang="en-US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課題</a:t>
            </a:r>
            <a:r>
              <a:rPr lang="en-US" altLang="ja-JP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03(</a:t>
            </a:r>
            <a:r>
              <a:rPr lang="ja-JP" altLang="en-US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ヒント</a:t>
            </a:r>
            <a:r>
              <a:rPr lang="en-US" altLang="ja-JP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)</a:t>
            </a:r>
            <a:endParaRPr kumimoji="1" lang="ja-JP" altLang="en-US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124287" y="1251751"/>
            <a:ext cx="11532093" cy="4193085"/>
          </a:xfrm>
        </p:spPr>
        <p:txBody>
          <a:bodyPr anchor="t">
            <a:normAutofit/>
          </a:bodyPr>
          <a:lstStyle/>
          <a:p>
            <a:r>
              <a:rPr lang="ja-JP" altLang="en-US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現在の在庫有高では</a:t>
            </a:r>
            <a:r>
              <a:rPr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...</a:t>
            </a:r>
          </a:p>
          <a:p>
            <a:endParaRPr lang="en-US" altLang="ja-JP" sz="2800" cap="none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  <a:p>
            <a:r>
              <a:rPr lang="ja-JP" altLang="en-US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在庫個数 </a:t>
            </a:r>
            <a:r>
              <a:rPr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x </a:t>
            </a:r>
            <a:r>
              <a:rPr lang="ja-JP" altLang="en-US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在庫の単価</a:t>
            </a:r>
            <a:endParaRPr lang="en-US" altLang="ja-JP" sz="2800" cap="none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  <a:p>
            <a:endParaRPr lang="en-US" altLang="ja-JP" sz="2800" cap="none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  <a:p>
            <a:r>
              <a:rPr lang="ja-JP" altLang="en-US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で求めている</a:t>
            </a:r>
            <a:endParaRPr lang="en-US" altLang="ja-JP" sz="2800" cap="none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  <a:p>
            <a:pPr marL="0" indent="0">
              <a:buNone/>
            </a:pPr>
            <a:endParaRPr kumimoji="1" lang="ja-JP" altLang="en-US" sz="2800" cap="none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</p:txBody>
      </p:sp>
      <p:pic>
        <p:nvPicPr>
          <p:cNvPr id="5" name="図 4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956384A0-37B1-50E7-7DFF-19DE93F9A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250" y="1251751"/>
            <a:ext cx="4645130" cy="490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117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3625" y="228600"/>
            <a:ext cx="10396882" cy="1151965"/>
          </a:xfrm>
        </p:spPr>
        <p:txBody>
          <a:bodyPr>
            <a:normAutofit/>
          </a:bodyPr>
          <a:lstStyle/>
          <a:p>
            <a:r>
              <a:rPr lang="ja-JP" altLang="en-US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課題</a:t>
            </a:r>
            <a:r>
              <a:rPr lang="en-US" altLang="ja-JP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03(</a:t>
            </a:r>
            <a:r>
              <a:rPr lang="ja-JP" altLang="en-US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ヒント</a:t>
            </a:r>
            <a:r>
              <a:rPr lang="en-US" altLang="ja-JP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)</a:t>
            </a:r>
            <a:endParaRPr kumimoji="1" lang="ja-JP" altLang="en-US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124287" y="1251751"/>
            <a:ext cx="11532093" cy="4193085"/>
          </a:xfrm>
        </p:spPr>
        <p:txBody>
          <a:bodyPr anchor="t">
            <a:normAutofit/>
          </a:bodyPr>
          <a:lstStyle/>
          <a:p>
            <a:r>
              <a:rPr lang="ja-JP" altLang="en-US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従って</a:t>
            </a:r>
            <a:r>
              <a:rPr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zeikin.aridaka = function()</a:t>
            </a:r>
          </a:p>
          <a:p>
            <a:pPr marL="0" indent="0">
              <a:buNone/>
            </a:pPr>
            <a:r>
              <a:rPr lang="ja-JP" altLang="en-US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 の内部の計算式は以下の通りになる</a:t>
            </a:r>
            <a:endParaRPr lang="en-US" altLang="ja-JP" sz="2800" cap="none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  <a:p>
            <a:pPr marL="0" indent="0">
              <a:buNone/>
            </a:pPr>
            <a:endParaRPr lang="en-US" altLang="ja-JP" sz="2800" cap="none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  <a:p>
            <a:pPr marL="0" indent="0">
              <a:buNone/>
            </a:pPr>
            <a:r>
              <a:rPr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zaiko.kingaku = zaiko.tanka * zaiko.kosuu;</a:t>
            </a:r>
          </a:p>
          <a:p>
            <a:pPr marL="0" indent="0">
              <a:buNone/>
            </a:pPr>
            <a:r>
              <a:rPr lang="ja-JP" altLang="en-US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あとは</a:t>
            </a:r>
            <a:r>
              <a:rPr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document.write</a:t>
            </a:r>
            <a:r>
              <a:rPr lang="ja-JP" altLang="en-US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を使用して、出力例通りに</a:t>
            </a:r>
            <a:endParaRPr lang="en-US" altLang="ja-JP" sz="2800" cap="none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入力表示できれば良い</a:t>
            </a:r>
            <a:endParaRPr lang="en-US" altLang="ja-JP" sz="2800" cap="none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  <a:p>
            <a:pPr marL="0" indent="0">
              <a:buNone/>
            </a:pPr>
            <a:endParaRPr lang="en-US" altLang="ja-JP" sz="2800" cap="none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  <a:p>
            <a:pPr marL="0" indent="0">
              <a:buNone/>
            </a:pPr>
            <a:endParaRPr lang="en-US" altLang="ja-JP" sz="2800" cap="none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  <a:p>
            <a:endParaRPr lang="en-US" altLang="ja-JP" sz="2800" cap="none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  <a:p>
            <a:pPr marL="0" indent="0">
              <a:buNone/>
            </a:pPr>
            <a:endParaRPr kumimoji="1" lang="ja-JP" altLang="en-US" sz="2800" cap="none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2055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3624" y="228600"/>
            <a:ext cx="10396882" cy="1151965"/>
          </a:xfrm>
        </p:spPr>
        <p:txBody>
          <a:bodyPr>
            <a:normAutofit/>
          </a:bodyPr>
          <a:lstStyle/>
          <a:p>
            <a:r>
              <a:rPr lang="ja-JP" altLang="en-US" sz="5400" cap="none" dirty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プチまとめ</a:t>
            </a:r>
            <a:endParaRPr kumimoji="1" lang="en-US" altLang="ja-JP" sz="5400" cap="none" dirty="0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8E365B8E-7D69-5979-9DD1-68451C4D73A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6019" y="1160755"/>
            <a:ext cx="11532093" cy="5468645"/>
          </a:xfrm>
        </p:spPr>
        <p:txBody>
          <a:bodyPr anchor="t">
            <a:normAutofit/>
          </a:bodyPr>
          <a:lstStyle/>
          <a:p>
            <a:r>
              <a:rPr kumimoji="1" lang="ja-JP" altLang="en-US" sz="2400" cap="none" dirty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配布したプログラムを参考にして、以下の画像のように実行させなさい</a:t>
            </a:r>
          </a:p>
        </p:txBody>
      </p:sp>
      <p:pic>
        <p:nvPicPr>
          <p:cNvPr id="4" name="図 3" descr="グラフィカル ユーザー インターフェイス&#10;&#10;中程度の精度で自動的に生成された説明">
            <a:extLst>
              <a:ext uri="{FF2B5EF4-FFF2-40B4-BE49-F238E27FC236}">
                <a16:creationId xmlns:a16="http://schemas.microsoft.com/office/drawing/2014/main" id="{F1BD264E-20C9-A260-D7A2-38F5240BA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2071687"/>
            <a:ext cx="4705350" cy="2905125"/>
          </a:xfrm>
          <a:prstGeom prst="rect">
            <a:avLst/>
          </a:prstGeom>
        </p:spPr>
      </p:pic>
      <p:pic>
        <p:nvPicPr>
          <p:cNvPr id="9" name="図 8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34E4A88E-5EDC-9533-34EE-9A540358B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079" y="1654969"/>
            <a:ext cx="3351596" cy="2069305"/>
          </a:xfrm>
          <a:prstGeom prst="rect">
            <a:avLst/>
          </a:prstGeom>
        </p:spPr>
      </p:pic>
      <p:pic>
        <p:nvPicPr>
          <p:cNvPr id="12" name="図 11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AC8B6C17-AD45-0B87-D315-8FC4763B05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080" y="4341577"/>
            <a:ext cx="3351596" cy="2069305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032FD8E-29EE-6858-E571-91D8BF84C5F0}"/>
              </a:ext>
            </a:extLst>
          </p:cNvPr>
          <p:cNvCxnSpPr/>
          <p:nvPr/>
        </p:nvCxnSpPr>
        <p:spPr>
          <a:xfrm flipV="1">
            <a:off x="5153025" y="2705100"/>
            <a:ext cx="1743075" cy="80065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82B4972-2D17-6563-4BE3-C7E1F3815183}"/>
              </a:ext>
            </a:extLst>
          </p:cNvPr>
          <p:cNvCxnSpPr>
            <a:cxnSpLocks/>
          </p:cNvCxnSpPr>
          <p:nvPr/>
        </p:nvCxnSpPr>
        <p:spPr>
          <a:xfrm>
            <a:off x="5153025" y="3762374"/>
            <a:ext cx="1849054" cy="6755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426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E08CA843-828E-CDFC-9111-6AB87E2E56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71" t="27748" r="16964" b="20539"/>
          <a:stretch/>
        </p:blipFill>
        <p:spPr>
          <a:xfrm>
            <a:off x="2776490" y="2922513"/>
            <a:ext cx="5667714" cy="2612690"/>
          </a:xfrm>
          <a:prstGeom prst="rect">
            <a:avLst/>
          </a:prstGeom>
        </p:spPr>
      </p:pic>
      <p:sp>
        <p:nvSpPr>
          <p:cNvPr id="6" name="タイトル 1">
            <a:extLst>
              <a:ext uri="{FF2B5EF4-FFF2-40B4-BE49-F238E27FC236}">
                <a16:creationId xmlns:a16="http://schemas.microsoft.com/office/drawing/2014/main" id="{82AFB867-0E90-DDC7-5DCC-39582A1C1BC4}"/>
              </a:ext>
            </a:extLst>
          </p:cNvPr>
          <p:cNvSpPr txBox="1">
            <a:spLocks/>
          </p:cNvSpPr>
          <p:nvPr/>
        </p:nvSpPr>
        <p:spPr>
          <a:xfrm>
            <a:off x="683624" y="2286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cap="none" dirty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フォームの利用</a:t>
            </a:r>
            <a:r>
              <a:rPr lang="en-US" altLang="ja-JP" cap="none" dirty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(</a:t>
            </a:r>
            <a:r>
              <a:rPr lang="ja-JP" altLang="en-US" cap="none" dirty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課題</a:t>
            </a:r>
            <a:r>
              <a:rPr lang="en-US" altLang="ja-JP" cap="none" dirty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04)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8918DD8C-F04B-F83D-5929-4370A0B89EC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6019" y="1160755"/>
            <a:ext cx="11532093" cy="5468645"/>
          </a:xfrm>
        </p:spPr>
        <p:txBody>
          <a:bodyPr anchor="t">
            <a:normAutofit/>
          </a:bodyPr>
          <a:lstStyle/>
          <a:p>
            <a:r>
              <a:rPr kumimoji="1" lang="en-US" altLang="ja-JP" sz="2800" cap="none" dirty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&lt;text&gt;</a:t>
            </a:r>
            <a:r>
              <a:rPr kumimoji="1" lang="ja-JP" altLang="en-US" sz="2800" cap="none" dirty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、</a:t>
            </a:r>
            <a:r>
              <a:rPr kumimoji="1" lang="en-US" altLang="ja-JP" sz="2800" cap="none" dirty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&lt;checkbox&gt;</a:t>
            </a:r>
            <a:r>
              <a:rPr kumimoji="1" lang="ja-JP" altLang="en-US" sz="2800" cap="none" dirty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、</a:t>
            </a:r>
            <a:r>
              <a:rPr kumimoji="1" lang="en-US" altLang="ja-JP" sz="2800" cap="none" dirty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&lt;radio&gt;</a:t>
            </a:r>
            <a:r>
              <a:rPr kumimoji="1" lang="ja-JP" altLang="en-US" sz="2800" cap="none" dirty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、</a:t>
            </a:r>
            <a:r>
              <a:rPr kumimoji="1" lang="en-US" altLang="ja-JP" sz="2800" cap="none" dirty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&lt;file&gt;</a:t>
            </a:r>
            <a:r>
              <a:rPr kumimoji="1" lang="ja-JP" altLang="en-US" sz="2800" cap="none" dirty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、</a:t>
            </a:r>
            <a:r>
              <a:rPr kumimoji="1" lang="en-US" altLang="ja-JP" sz="2800" cap="none" dirty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&lt;submit&gt;</a:t>
            </a:r>
            <a:r>
              <a:rPr kumimoji="1" lang="ja-JP" altLang="en-US" sz="2800" cap="none" dirty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、</a:t>
            </a:r>
            <a:r>
              <a:rPr kumimoji="1" lang="en-US" altLang="ja-JP" sz="2800" cap="none" dirty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&lt;reset&gt;</a:t>
            </a:r>
          </a:p>
          <a:p>
            <a:pPr marL="0" indent="0">
              <a:buNone/>
            </a:pPr>
            <a:r>
              <a:rPr lang="en-US" altLang="ja-JP" sz="2800" cap="none" dirty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 </a:t>
            </a:r>
            <a:r>
              <a:rPr lang="ja-JP" altLang="en-US" sz="2800" cap="none" dirty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タグを使用して以下の画像の</a:t>
            </a:r>
            <a:r>
              <a:rPr lang="en-US" altLang="ja-JP" sz="2800" cap="none" dirty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html</a:t>
            </a:r>
            <a:r>
              <a:rPr lang="ja-JP" altLang="en-US" sz="2800" cap="none" dirty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を作成しなさい</a:t>
            </a:r>
            <a:endParaRPr lang="en-US" altLang="ja-JP" sz="2800" cap="none" dirty="0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  <a:p>
            <a:pPr marL="0" indent="0">
              <a:buNone/>
            </a:pPr>
            <a:r>
              <a:rPr kumimoji="1" lang="en-US" altLang="ja-JP" sz="2800" cap="none" dirty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 (</a:t>
            </a:r>
            <a:r>
              <a:rPr kumimoji="1" lang="ja-JP" altLang="en-US" sz="2800" cap="none" dirty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送信ボタン、リセットボタンは表示するだけでよい</a:t>
            </a:r>
            <a:r>
              <a:rPr kumimoji="1" lang="en-US" altLang="ja-JP" sz="2800" cap="none" dirty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)</a:t>
            </a:r>
          </a:p>
          <a:p>
            <a:pPr marL="0" indent="0">
              <a:buNone/>
            </a:pPr>
            <a:r>
              <a:rPr lang="en-US" altLang="ja-JP" sz="2800" cap="none" dirty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 </a:t>
            </a:r>
          </a:p>
          <a:p>
            <a:pPr marL="0" indent="0">
              <a:buNone/>
            </a:pPr>
            <a:endParaRPr kumimoji="1" lang="en-US" altLang="ja-JP" sz="2800" cap="none" dirty="0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  <a:p>
            <a:pPr marL="0" indent="0">
              <a:buNone/>
            </a:pPr>
            <a:endParaRPr lang="en-US" altLang="ja-JP" sz="2800" cap="none" dirty="0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  <a:p>
            <a:pPr marL="0" indent="0">
              <a:buNone/>
            </a:pPr>
            <a:endParaRPr kumimoji="1" lang="en-US" altLang="ja-JP" sz="2800" cap="none" dirty="0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2800" cap="none" dirty="0">
                <a:solidFill>
                  <a:schemeClr val="bg1"/>
                </a:solidFill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課題</a:t>
            </a:r>
            <a:r>
              <a:rPr lang="en-US" altLang="ja-JP" sz="2800" cap="none" dirty="0">
                <a:solidFill>
                  <a:schemeClr val="bg1"/>
                </a:solidFill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3</a:t>
            </a:r>
            <a:r>
              <a:rPr lang="ja-JP" altLang="en-US" sz="2800" cap="none" dirty="0">
                <a:solidFill>
                  <a:schemeClr val="bg1"/>
                </a:solidFill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と今回の課題</a:t>
            </a:r>
            <a:r>
              <a:rPr lang="en-US" altLang="ja-JP" sz="2800" cap="none" dirty="0">
                <a:solidFill>
                  <a:schemeClr val="bg1"/>
                </a:solidFill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4</a:t>
            </a:r>
            <a:r>
              <a:rPr lang="ja-JP" altLang="en-US" sz="2800" cap="none" dirty="0">
                <a:solidFill>
                  <a:schemeClr val="bg1"/>
                </a:solidFill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の提出期限は</a:t>
            </a:r>
            <a:r>
              <a:rPr lang="en-US" altLang="ja-JP" sz="2800" b="1" i="1" u="sng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5/19</a:t>
            </a:r>
            <a:r>
              <a:rPr lang="ja-JP" altLang="en-US" sz="2800" cap="none" dirty="0">
                <a:solidFill>
                  <a:schemeClr val="bg1"/>
                </a:solidFill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です！！</a:t>
            </a:r>
            <a:endParaRPr kumimoji="1" lang="ja-JP" altLang="en-US" sz="2800" cap="none" dirty="0">
              <a:solidFill>
                <a:schemeClr val="bg1"/>
              </a:solidFill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93601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メイン イベント">
  <a:themeElements>
    <a:clrScheme name="メイン イベント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メイン イベント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メイン イベント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446</Words>
  <Application>Microsoft Office PowerPoint</Application>
  <PresentationFormat>ワイド画面</PresentationFormat>
  <Paragraphs>74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FOT-スキップ Std E</vt:lpstr>
      <vt:lpstr>ＭＳ Ｐゴシック</vt:lpstr>
      <vt:lpstr>Arial</vt:lpstr>
      <vt:lpstr>Impact</vt:lpstr>
      <vt:lpstr>メイン イベント</vt:lpstr>
      <vt:lpstr>Webプログラミング</vt:lpstr>
      <vt:lpstr>目次</vt:lpstr>
      <vt:lpstr>前回の内容 課題3の提出日は…5/19とします</vt:lpstr>
      <vt:lpstr>課題03(ヒント)</vt:lpstr>
      <vt:lpstr>課題03(ヒント)</vt:lpstr>
      <vt:lpstr>課題03(ヒント)</vt:lpstr>
      <vt:lpstr>課題03(ヒント)</vt:lpstr>
      <vt:lpstr>プチまとめ</vt:lpstr>
      <vt:lpstr>PowerPoint プレゼンテーション</vt:lpstr>
      <vt:lpstr>次回の内容…の前に</vt:lpstr>
      <vt:lpstr>次回の内容…の前に</vt:lpstr>
      <vt:lpstr>課題5(マイホームページ制作)</vt:lpstr>
      <vt:lpstr>課題5(マイホームページ制作)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2023-05-08T00:24:57Z</dcterms:created>
  <dcterms:modified xsi:type="dcterms:W3CDTF">2023-05-15T01:14:53Z</dcterms:modified>
</cp:coreProperties>
</file>