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9" r:id="rId10"/>
    <p:sldId id="263" r:id="rId11"/>
    <p:sldId id="264" r:id="rId12"/>
    <p:sldId id="266" r:id="rId13"/>
    <p:sldId id="267" r:id="rId14"/>
    <p:sldId id="268" r:id="rId15"/>
    <p:sldId id="270" r:id="rId16"/>
    <p:sldId id="271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FC340-9937-4495-AB1B-970356F4FC09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A6DF5-5B5D-4824-BDCD-4464E9768B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24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 userDrawn="1"/>
        </p:nvSpPr>
        <p:spPr>
          <a:xfrm>
            <a:off x="131805" y="230659"/>
            <a:ext cx="1075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DEE61AF-FDBB-40DB-9E47-8DE456FAFA14}" type="slidenum">
              <a:rPr kumimoji="1" lang="ja-JP" altLang="en-US" sz="5400" b="1" i="1" u="sng" smtClean="0">
                <a:solidFill>
                  <a:srgbClr val="FF0000"/>
                </a:solidFill>
              </a:rPr>
              <a:t>‹#›</a:t>
            </a:fld>
            <a:endParaRPr kumimoji="1" lang="ja-JP" altLang="en-US" sz="5400" b="1" i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 userDrawn="1"/>
        </p:nvSpPr>
        <p:spPr>
          <a:xfrm>
            <a:off x="131805" y="230659"/>
            <a:ext cx="10758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DEE61AF-FDBB-40DB-9E47-8DE456FAFA14}" type="slidenum">
              <a:rPr kumimoji="1" lang="ja-JP" altLang="en-US" sz="5400" b="1" i="1" u="sng" smtClean="0">
                <a:solidFill>
                  <a:srgbClr val="FF0000"/>
                </a:solidFill>
              </a:rPr>
              <a:t>‹#›</a:t>
            </a:fld>
            <a:endParaRPr kumimoji="1" lang="ja-JP" altLang="en-US" sz="5400" b="1" i="1" u="sng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-illust.com/main/detail.php?id=826040" TargetMode="External"/><Relationship Id="rId2" Type="http://schemas.openxmlformats.org/officeDocument/2006/relationships/hyperlink" Target="https://www.illust-box.jp/sozai/212915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ebcache.googleusercontent.com/search?q=cache:sOK4CL26ZhAJ:https://commons.nicovideo.jp/search/tag/Neptunian_Donut&amp;cd=9&amp;hl=ja&amp;ct=clnk&amp;gl=j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ndoku3.com/ja/" TargetMode="External"/><Relationship Id="rId2" Type="http://schemas.openxmlformats.org/officeDocument/2006/relationships/hyperlink" Target="https://soundeffect-lab.info/sound/battle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llust8.com/contents/14935" TargetMode="External"/><Relationship Id="rId2" Type="http://schemas.openxmlformats.org/officeDocument/2006/relationships/hyperlink" Target="https://maou.audio/tag/%E5%92%8C%E9%A2%A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tiya.com/html/food/ramen_01_12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steampowered.com/app/713540/Neptunian_Donut/?l=japanese" TargetMode="External"/><Relationship Id="rId2" Type="http://schemas.openxmlformats.org/officeDocument/2006/relationships/hyperlink" Target="https://game.moai.jp/g/hikkoshibugyo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i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3383280" y="972589"/>
            <a:ext cx="4605251" cy="1778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525492" y="4946073"/>
            <a:ext cx="3042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森田　裕生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537854" y="1344879"/>
            <a:ext cx="87200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i="1" dirty="0" smtClean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インスタンスラーメン</a:t>
            </a:r>
            <a:endParaRPr kumimoji="1" lang="ja-JP" altLang="en-US" sz="8000" i="1" dirty="0">
              <a:solidFill>
                <a:srgbClr val="C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43742" y="2600512"/>
            <a:ext cx="88281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i="1" dirty="0" smtClean="0">
                <a:solidFill>
                  <a:srgbClr val="C0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～湯を飛ばす　わびさびゲーム～</a:t>
            </a:r>
            <a:endParaRPr kumimoji="1" lang="ja-JP" altLang="en-US" sz="4000" i="1" dirty="0">
              <a:solidFill>
                <a:srgbClr val="C0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85507" y="4946073"/>
            <a:ext cx="4039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３年２組　３４番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7286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81149" y="182880"/>
            <a:ext cx="719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u="sng" dirty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実際にプレイ</a:t>
            </a:r>
            <a:endParaRPr kumimoji="1" lang="ja-JP" altLang="en-US" sz="5400" u="sng" dirty="0"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81149" y="2198255"/>
            <a:ext cx="108028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dirty="0" smtClean="0"/>
              <a:t>ゲーム画面に移ります。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68495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81149" y="182880"/>
            <a:ext cx="719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u="sng" dirty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感想・苦労した点</a:t>
            </a:r>
            <a:endParaRPr kumimoji="1" lang="ja-JP" altLang="en-US" sz="5400" u="sng" dirty="0"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621876" y="1790167"/>
            <a:ext cx="55445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 smtClean="0"/>
              <a:t>マウス押した座標で</a:t>
            </a:r>
            <a:endParaRPr kumimoji="1" lang="en-US" altLang="ja-JP" sz="4800" dirty="0" smtClean="0"/>
          </a:p>
          <a:p>
            <a:r>
              <a:rPr kumimoji="1" lang="ja-JP" altLang="en-US" sz="4800" dirty="0" smtClean="0"/>
              <a:t>止まってしまうエラー</a:t>
            </a:r>
            <a:endParaRPr kumimoji="1" lang="ja-JP" altLang="en-US" sz="4800" dirty="0"/>
          </a:p>
        </p:txBody>
      </p:sp>
      <p:sp>
        <p:nvSpPr>
          <p:cNvPr id="8" name="角丸四角形 7"/>
          <p:cNvSpPr/>
          <p:nvPr/>
        </p:nvSpPr>
        <p:spPr>
          <a:xfrm>
            <a:off x="2507559" y="3682877"/>
            <a:ext cx="7063274" cy="25463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u="sng" dirty="0" smtClean="0">
                <a:solidFill>
                  <a:srgbClr val="FF0000"/>
                </a:solidFill>
              </a:rPr>
              <a:t>３年間の集大成</a:t>
            </a:r>
            <a:endParaRPr kumimoji="1" lang="ja-JP" altLang="en-US" sz="7200" b="1" u="sng" dirty="0">
              <a:solidFill>
                <a:srgbClr val="FF0000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747596" y="1790167"/>
            <a:ext cx="3519925" cy="189411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時間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が割かれた。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74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05346" y="199505"/>
            <a:ext cx="719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u="sng" dirty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参照</a:t>
            </a:r>
            <a:endParaRPr kumimoji="1" lang="ja-JP" altLang="en-US" sz="5400" u="sng" dirty="0"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0204" y="1920240"/>
            <a:ext cx="11712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latin typeface="+mn-ea"/>
              </a:rPr>
              <a:t>大砲　</a:t>
            </a:r>
            <a:r>
              <a:rPr kumimoji="1" lang="en-US" altLang="ja-JP" sz="4000" dirty="0" smtClean="0">
                <a:latin typeface="+mn-ea"/>
                <a:hlinkClick r:id="rId2"/>
              </a:rPr>
              <a:t>https</a:t>
            </a:r>
            <a:r>
              <a:rPr kumimoji="1" lang="en-US" altLang="ja-JP" sz="4000" dirty="0">
                <a:latin typeface="+mn-ea"/>
                <a:hlinkClick r:id="rId2"/>
              </a:rPr>
              <a:t>://www.illust-box.jp/sozai/212915/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05346" y="3517864"/>
            <a:ext cx="9039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hlinkClick r:id="rId3"/>
              </a:rPr>
              <a:t>https://www.ac-illust.com/main/detail.php?id=826040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23702" y="2717645"/>
            <a:ext cx="2726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カップ麺</a:t>
            </a:r>
            <a:endParaRPr kumimoji="1" lang="en-US" altLang="ja-JP" sz="4000" dirty="0" smtClean="0"/>
          </a:p>
          <a:p>
            <a:r>
              <a:rPr kumimoji="1" lang="ja-JP" altLang="en-US" sz="4000" dirty="0"/>
              <a:t>→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446415" y="4754880"/>
            <a:ext cx="91606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hlinkClick r:id="rId4"/>
              </a:rPr>
              <a:t>https://webcache.googleusercontent.com/search?q=cache:sOK4CL26ZhAJ:https://commons.nicovideo.jp/search/tag/Neptunian_Donut&amp;cd=9&amp;hl=ja&amp;ct=clnk&amp;gl=jp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23701" y="4130603"/>
            <a:ext cx="2726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叫び声</a:t>
            </a:r>
            <a:endParaRPr kumimoji="1" lang="en-US" altLang="ja-JP" sz="4000" dirty="0" smtClean="0"/>
          </a:p>
          <a:p>
            <a:r>
              <a:rPr kumimoji="1" lang="ja-JP" altLang="en-US" sz="4000" dirty="0" smtClean="0"/>
              <a:t>→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3754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05346" y="199505"/>
            <a:ext cx="719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u="sng" dirty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参照</a:t>
            </a:r>
            <a:endParaRPr kumimoji="1" lang="ja-JP" altLang="en-US" sz="5400" u="sng" dirty="0"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45177" y="2883967"/>
            <a:ext cx="7714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hlinkClick r:id="rId2"/>
              </a:rPr>
              <a:t>https://soundeffect-lab.info/sound/battle/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63286" y="2329768"/>
            <a:ext cx="27265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金属音</a:t>
            </a:r>
            <a:endParaRPr kumimoji="1" lang="en-US" altLang="ja-JP" sz="4000" dirty="0"/>
          </a:p>
          <a:p>
            <a:r>
              <a:rPr kumimoji="1" lang="ja-JP" altLang="en-US" sz="4000" dirty="0" smtClean="0"/>
              <a:t>→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77935" y="4761203"/>
            <a:ext cx="62262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hlinkClick r:id="rId3"/>
              </a:rPr>
              <a:t>https://ondoku3.com/ja/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05346" y="4022539"/>
            <a:ext cx="39236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システムボイス</a:t>
            </a:r>
            <a:endParaRPr kumimoji="1" lang="en-US" altLang="ja-JP" sz="4000" dirty="0" smtClean="0"/>
          </a:p>
          <a:p>
            <a:r>
              <a:rPr kumimoji="1" lang="ja-JP" altLang="en-US" sz="4000" dirty="0" smtClean="0"/>
              <a:t>　→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212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18261" y="2531466"/>
            <a:ext cx="7880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hlinkClick r:id="rId2"/>
              </a:rPr>
              <a:t>https://maou.audio/tag/%E5%92%8C%E9%A2%A8/</a:t>
            </a:r>
            <a:endParaRPr kumimoji="1" lang="ja-JP" altLang="en-US" sz="28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95055" y="1731247"/>
            <a:ext cx="39236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メタル</a:t>
            </a:r>
            <a:r>
              <a:rPr kumimoji="1" lang="en-US" altLang="ja-JP" sz="4000" dirty="0" smtClean="0"/>
              <a:t>BGM</a:t>
            </a:r>
            <a:r>
              <a:rPr kumimoji="1" lang="ja-JP" altLang="en-US" sz="4000" dirty="0" smtClean="0"/>
              <a:t>　</a:t>
            </a:r>
            <a:endParaRPr kumimoji="1" lang="en-US" altLang="ja-JP" sz="4000" dirty="0" smtClean="0"/>
          </a:p>
          <a:p>
            <a:r>
              <a:rPr kumimoji="1" lang="ja-JP" altLang="en-US" sz="4000" dirty="0" smtClean="0"/>
              <a:t>→</a:t>
            </a:r>
            <a:endParaRPr kumimoji="1" lang="ja-JP" altLang="en-US" sz="4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43447" y="3915294"/>
            <a:ext cx="7124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>
                <a:hlinkClick r:id="rId3"/>
              </a:rPr>
              <a:t>https://illust8.com/contents/14935</a:t>
            </a:r>
            <a:endParaRPr kumimoji="1" lang="ja-JP" altLang="en-US" sz="2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95055" y="3193185"/>
            <a:ext cx="39236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カップそば　</a:t>
            </a:r>
            <a:endParaRPr kumimoji="1" lang="en-US" altLang="ja-JP" sz="4000" dirty="0" smtClean="0"/>
          </a:p>
          <a:p>
            <a:r>
              <a:rPr kumimoji="1" lang="ja-JP" altLang="en-US" sz="4000" dirty="0" smtClean="0"/>
              <a:t>→</a:t>
            </a:r>
            <a:endParaRPr kumimoji="1" lang="ja-JP" altLang="en-US" sz="4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05346" y="199505"/>
            <a:ext cx="719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u="sng" dirty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参照</a:t>
            </a:r>
            <a:endParaRPr kumimoji="1" lang="ja-JP" altLang="en-US" sz="5400" u="sng" dirty="0"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43447" y="5238733"/>
            <a:ext cx="8030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hlinkClick r:id="rId4"/>
              </a:rPr>
              <a:t>https://putiya.com/html/food/ramen_01_12.html</a:t>
            </a:r>
            <a:endParaRPr kumimoji="1" lang="ja-JP" altLang="en-US" sz="28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995055" y="4516624"/>
            <a:ext cx="39236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カレー麺　</a:t>
            </a:r>
            <a:endParaRPr kumimoji="1" lang="en-US" altLang="ja-JP" sz="4000" dirty="0" smtClean="0"/>
          </a:p>
          <a:p>
            <a:r>
              <a:rPr kumimoji="1" lang="ja-JP" altLang="en-US" sz="4000" dirty="0" smtClean="0"/>
              <a:t>→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4380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05346" y="199505"/>
            <a:ext cx="719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u="sng" dirty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参照</a:t>
            </a:r>
            <a:endParaRPr kumimoji="1" lang="ja-JP" altLang="en-US" sz="5400" u="sng" dirty="0"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95055" y="1731247"/>
            <a:ext cx="96635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元ネタ１ 引っ越し奉行 様　</a:t>
            </a:r>
            <a:endParaRPr kumimoji="1" lang="en-US" altLang="ja-JP" sz="4000" dirty="0" smtClean="0"/>
          </a:p>
          <a:p>
            <a:r>
              <a:rPr kumimoji="1" lang="ja-JP" altLang="en-US" sz="4000" dirty="0" smtClean="0"/>
              <a:t>→</a:t>
            </a:r>
            <a:r>
              <a:rPr kumimoji="1" lang="en-US" altLang="ja-JP" sz="4000" dirty="0">
                <a:hlinkClick r:id="rId2"/>
              </a:rPr>
              <a:t>https://game.moai.jp/g/hikkoshibugyo/</a:t>
            </a:r>
            <a:endParaRPr kumimoji="1" lang="ja-JP" altLang="en-US" sz="4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590800" y="410209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latin typeface="+mn-ea"/>
                <a:hlinkClick r:id="rId3"/>
              </a:rPr>
              <a:t>https://store.steampowered.com/app/713540/Neptunian_Donut/?l=japanese</a:t>
            </a:r>
            <a:endParaRPr kumimoji="1" lang="ja-JP" altLang="en-US" sz="3600" dirty="0">
              <a:latin typeface="+mn-ea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995055" y="3440378"/>
            <a:ext cx="7099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元ネタ２　</a:t>
            </a:r>
            <a:r>
              <a:rPr kumimoji="1" lang="en-US" altLang="ja-JP" sz="4000" dirty="0" smtClean="0"/>
              <a:t>Neptunian Donut</a:t>
            </a:r>
            <a:r>
              <a:rPr kumimoji="1" lang="ja-JP" altLang="en-US" sz="4000" dirty="0"/>
              <a:t> </a:t>
            </a:r>
            <a:r>
              <a:rPr kumimoji="1" lang="ja-JP" altLang="en-US" sz="4000" dirty="0" smtClean="0"/>
              <a:t>様</a:t>
            </a:r>
            <a:endParaRPr kumimoji="1" lang="en-US" altLang="ja-JP" sz="4000" dirty="0" smtClean="0"/>
          </a:p>
          <a:p>
            <a:r>
              <a:rPr kumimoji="1" lang="ja-JP" altLang="en-US" sz="4000" dirty="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374800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05346" y="199505"/>
            <a:ext cx="719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u="sng" dirty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参照</a:t>
            </a:r>
            <a:endParaRPr kumimoji="1" lang="ja-JP" altLang="en-US" sz="5400" u="sng" dirty="0"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727200" y="2286000"/>
            <a:ext cx="840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b="1" i="1" dirty="0" smtClean="0">
                <a:latin typeface="AR Roman1 Medium" panose="020B0503010101010101" pitchFamily="34" charset="0"/>
                <a:ea typeface="+mj-ea"/>
              </a:rPr>
              <a:t>Thanks to</a:t>
            </a:r>
          </a:p>
          <a:p>
            <a:r>
              <a:rPr kumimoji="1" lang="ja-JP" altLang="en-US" sz="5400" dirty="0">
                <a:latin typeface="AR Roman1 Medium" panose="020B0503010101010101" pitchFamily="34" charset="0"/>
                <a:ea typeface="+mj-ea"/>
              </a:rPr>
              <a:t>→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78100" y="2955329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200" dirty="0">
                <a:hlinkClick r:id="rId2"/>
              </a:rPr>
              <a:t>https://openai.com</a:t>
            </a:r>
            <a:r>
              <a:rPr kumimoji="1" lang="en-US" altLang="ja-JP" sz="4800" dirty="0">
                <a:hlinkClick r:id="rId2"/>
              </a:rPr>
              <a:t>/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754785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072342" y="2302625"/>
            <a:ext cx="9709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b="1" dirty="0" smtClean="0"/>
              <a:t>ご清聴</a:t>
            </a:r>
            <a:endParaRPr kumimoji="1" lang="en-US" altLang="ja-JP" sz="7200" b="1" dirty="0" smtClean="0"/>
          </a:p>
          <a:p>
            <a:pPr algn="ctr"/>
            <a:r>
              <a:rPr kumimoji="1" lang="ja-JP" altLang="en-US" sz="7200" b="1" dirty="0" smtClean="0"/>
              <a:t>ありがとうございました</a:t>
            </a:r>
            <a:endParaRPr kumimoji="1" lang="ja-JP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35099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255221" y="116379"/>
            <a:ext cx="5345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u="sng" dirty="0" smtClean="0">
                <a:solidFill>
                  <a:srgbClr val="FF0000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目次</a:t>
            </a:r>
            <a:endParaRPr kumimoji="1" lang="ja-JP" altLang="en-US" sz="6000" u="sng" dirty="0">
              <a:solidFill>
                <a:srgbClr val="FF0000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45458" y="1765042"/>
            <a:ext cx="711615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b="1" u="sng" dirty="0" smtClean="0">
                <a:latin typeface="+mn-ea"/>
              </a:rPr>
              <a:t>ゲームの概要　</a:t>
            </a:r>
            <a:endParaRPr kumimoji="1" lang="en-US" altLang="ja-JP" sz="4000" b="1" u="sng" dirty="0" smtClean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ja-JP" sz="4000" u="sng" dirty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b="1" u="sng" dirty="0" smtClean="0">
                <a:latin typeface="+mn-ea"/>
              </a:rPr>
              <a:t>工夫した点</a:t>
            </a:r>
            <a:endParaRPr kumimoji="1" lang="en-US" altLang="ja-JP" sz="4000" b="1" u="sng" dirty="0" smtClean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ja-JP" sz="4000" u="sng" dirty="0" smtClean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b="1" u="sng" dirty="0">
                <a:latin typeface="+mn-ea"/>
              </a:rPr>
              <a:t>実際</a:t>
            </a:r>
            <a:r>
              <a:rPr kumimoji="1" lang="ja-JP" altLang="en-US" sz="4000" b="1" u="sng" dirty="0" smtClean="0">
                <a:latin typeface="+mn-ea"/>
              </a:rPr>
              <a:t>にプレイ</a:t>
            </a:r>
            <a:endParaRPr kumimoji="1" lang="en-US" altLang="ja-JP" sz="4000" b="1" u="sng" dirty="0" smtClean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kumimoji="1" lang="en-US" altLang="ja-JP" sz="4000" b="1" u="sng" dirty="0">
              <a:latin typeface="+mn-ea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4000" b="1" u="sng" dirty="0" smtClean="0">
                <a:latin typeface="+mn-ea"/>
              </a:rPr>
              <a:t>感想・苦労した点</a:t>
            </a:r>
            <a:endParaRPr kumimoji="1" lang="en-US" altLang="ja-JP" sz="4000" b="1" u="sng" dirty="0" smtClean="0">
              <a:latin typeface="+mn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173883" y="1765042"/>
            <a:ext cx="3034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4000" b="1" u="sng" dirty="0" smtClean="0"/>
              <a:t>参照</a:t>
            </a:r>
            <a:endParaRPr kumimoji="1" lang="ja-JP" altLang="en-US" sz="4000" b="1" u="sng" dirty="0"/>
          </a:p>
        </p:txBody>
      </p:sp>
    </p:spTree>
    <p:extLst>
      <p:ext uri="{BB962C8B-B14F-4D97-AF65-F5344CB8AC3E}">
        <p14:creationId xmlns:p14="http://schemas.microsoft.com/office/powerpoint/2010/main" val="88291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81149" y="182880"/>
            <a:ext cx="719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u="sng" dirty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ゲームの概要</a:t>
            </a:r>
            <a:endParaRPr kumimoji="1" lang="ja-JP" altLang="en-US" sz="5400" u="sng" dirty="0"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05000" y="2044700"/>
            <a:ext cx="7099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開発言語は</a:t>
            </a:r>
            <a:r>
              <a:rPr kumimoji="1" lang="en-US" altLang="ja-JP" sz="4400" dirty="0" smtClean="0"/>
              <a:t>Unity</a:t>
            </a:r>
            <a:endParaRPr kumimoji="1" lang="ja-JP" altLang="en-US" sz="4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79160" y="2091610"/>
            <a:ext cx="5374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i="1" dirty="0" smtClean="0"/>
              <a:t>にしたかった</a:t>
            </a:r>
            <a:r>
              <a:rPr kumimoji="1" lang="en-US" altLang="ja-JP" sz="4000" i="1" dirty="0" smtClean="0"/>
              <a:t>…</a:t>
            </a:r>
            <a:endParaRPr kumimoji="1" lang="ja-JP" altLang="en-US" sz="4000" i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05000" y="3130331"/>
            <a:ext cx="87835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家のパソコンに入らなかったので</a:t>
            </a:r>
            <a:endParaRPr kumimoji="1" lang="ja-JP" altLang="en-US" sz="4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349500" y="4064000"/>
            <a:ext cx="7048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b="1" u="sng" dirty="0" smtClean="0"/>
              <a:t>Ｐｙｇａｍｅ　Ｚｅｒｏ</a:t>
            </a:r>
            <a:endParaRPr kumimoji="1" lang="ja-JP" altLang="en-US" sz="6600" b="1" u="sng" dirty="0"/>
          </a:p>
        </p:txBody>
      </p:sp>
    </p:spTree>
    <p:extLst>
      <p:ext uri="{BB962C8B-B14F-4D97-AF65-F5344CB8AC3E}">
        <p14:creationId xmlns:p14="http://schemas.microsoft.com/office/powerpoint/2010/main" val="30192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81149" y="182880"/>
            <a:ext cx="719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u="sng" dirty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ゲームの概要</a:t>
            </a:r>
            <a:endParaRPr kumimoji="1" lang="ja-JP" altLang="en-US" sz="5400" u="sng" dirty="0"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45177" y="2665157"/>
            <a:ext cx="9734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カップ麺のところに</a:t>
            </a:r>
            <a:r>
              <a:rPr kumimoji="1" lang="ja-JP" altLang="en-US" sz="4400" dirty="0" smtClean="0">
                <a:solidFill>
                  <a:srgbClr val="FF0000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やかん</a:t>
            </a:r>
            <a:r>
              <a:rPr kumimoji="1" lang="ja-JP" altLang="en-US" sz="4400" dirty="0" smtClean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を飛ばす</a:t>
            </a:r>
            <a:endParaRPr kumimoji="1" lang="ja-JP" altLang="en-US" sz="4400" dirty="0"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5670" y="1702881"/>
            <a:ext cx="5910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6000" b="1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ルール</a:t>
            </a:r>
            <a:endParaRPr kumimoji="1" lang="ja-JP" altLang="en-US" sz="60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480560" y="3722701"/>
            <a:ext cx="35245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800" b="1" i="1" u="sng" dirty="0" smtClean="0"/>
              <a:t>大砲で</a:t>
            </a:r>
            <a:endParaRPr kumimoji="1" lang="ja-JP" altLang="en-US" sz="8800" b="1" i="1" u="sng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66" y="3889042"/>
            <a:ext cx="3744000" cy="28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7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81149" y="182880"/>
            <a:ext cx="719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u="sng" dirty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ゲームの概要</a:t>
            </a:r>
            <a:endParaRPr kumimoji="1" lang="ja-JP" altLang="en-US" sz="5400" u="sng" dirty="0"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76" y="2717421"/>
            <a:ext cx="2761964" cy="288000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447" y="2717421"/>
            <a:ext cx="2761963" cy="2880000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718" y="2717421"/>
            <a:ext cx="2761970" cy="2880000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694531" y="1763314"/>
            <a:ext cx="31310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１．スペースキーで</a:t>
            </a:r>
            <a:endParaRPr kumimoji="1" lang="en-US" altLang="ja-JP" sz="2800" b="1" dirty="0" smtClean="0"/>
          </a:p>
          <a:p>
            <a:r>
              <a:rPr kumimoji="1" lang="ja-JP" altLang="en-US" sz="2800" b="1" dirty="0" smtClean="0"/>
              <a:t>パワーをためる</a:t>
            </a:r>
            <a:endParaRPr kumimoji="1" lang="ja-JP" altLang="en-US" sz="28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44009" y="1940767"/>
            <a:ext cx="2750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２．狙いを定める</a:t>
            </a:r>
            <a:endParaRPr kumimoji="1" lang="ja-JP" altLang="en-US" sz="2800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388221" y="1725323"/>
            <a:ext cx="45315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３．やかんを</a:t>
            </a:r>
            <a:endParaRPr kumimoji="1" lang="en-US" altLang="ja-JP" sz="2800" b="1" dirty="0" smtClean="0"/>
          </a:p>
          <a:p>
            <a:r>
              <a:rPr kumimoji="1" lang="ja-JP" altLang="en-US" sz="2800" b="1" dirty="0" smtClean="0"/>
              <a:t>カップ麺まで飛ばす</a:t>
            </a:r>
            <a:endParaRPr kumimoji="1" lang="ja-JP" altLang="en-US" sz="2800" b="1" dirty="0"/>
          </a:p>
        </p:txBody>
      </p:sp>
      <p:sp>
        <p:nvSpPr>
          <p:cNvPr id="16" name="右矢印 15"/>
          <p:cNvSpPr/>
          <p:nvPr/>
        </p:nvSpPr>
        <p:spPr>
          <a:xfrm>
            <a:off x="3633674" y="3868538"/>
            <a:ext cx="697362" cy="5777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/>
          <p:cNvSpPr/>
          <p:nvPr/>
        </p:nvSpPr>
        <p:spPr>
          <a:xfrm>
            <a:off x="7681821" y="3856401"/>
            <a:ext cx="697362" cy="5777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角丸四角形 20"/>
          <p:cNvSpPr/>
          <p:nvPr/>
        </p:nvSpPr>
        <p:spPr>
          <a:xfrm>
            <a:off x="2659224" y="3051110"/>
            <a:ext cx="7063274" cy="25463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u="sng" dirty="0" smtClean="0">
                <a:solidFill>
                  <a:srgbClr val="FF0000"/>
                </a:solidFill>
              </a:rPr>
              <a:t>非常にシンプル</a:t>
            </a:r>
            <a:endParaRPr kumimoji="1" lang="ja-JP" altLang="en-US" sz="72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90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 animBg="1"/>
      <p:bldP spid="17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81149" y="182880"/>
            <a:ext cx="719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u="sng" dirty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ゲームの概要</a:t>
            </a:r>
            <a:endParaRPr kumimoji="1" lang="ja-JP" altLang="en-US" sz="5400" u="sng" dirty="0"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584" y="2584190"/>
            <a:ext cx="2324100" cy="323850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4044482" y="2275222"/>
            <a:ext cx="8070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800" dirty="0" smtClean="0"/>
              <a:t>カップ麺の位置は</a:t>
            </a:r>
            <a:r>
              <a:rPr kumimoji="1" lang="ja-JP" altLang="en-US" sz="4800" dirty="0" smtClean="0">
                <a:solidFill>
                  <a:srgbClr val="FF0000"/>
                </a:solidFill>
              </a:rPr>
              <a:t>ランダム</a:t>
            </a:r>
            <a:endParaRPr kumimoji="1" lang="ja-JP" altLang="en-US" sz="4800" dirty="0">
              <a:solidFill>
                <a:srgbClr val="FF0000"/>
              </a:solidFill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578159" y="3790176"/>
            <a:ext cx="3519925" cy="189411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全</a:t>
            </a:r>
            <a:r>
              <a:rPr kumimoji="1" lang="ja-JP" altLang="en-US" sz="3600" u="sng" dirty="0" smtClean="0">
                <a:solidFill>
                  <a:srgbClr val="FF0000"/>
                </a:solidFill>
              </a:rPr>
              <a:t>５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種類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044482" y="3637776"/>
            <a:ext cx="75298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800" dirty="0" smtClean="0"/>
              <a:t>カップ麺との距離に応じて</a:t>
            </a:r>
            <a:endParaRPr kumimoji="1" lang="en-US" altLang="ja-JP" sz="4800" dirty="0" smtClean="0"/>
          </a:p>
          <a:p>
            <a:r>
              <a:rPr kumimoji="1" lang="ja-JP" altLang="en-US" sz="4800" dirty="0" smtClean="0"/>
              <a:t>　審議会からの評価</a:t>
            </a:r>
            <a:endParaRPr kumimoji="1" lang="ja-JP" altLang="en-US" sz="4800" dirty="0"/>
          </a:p>
        </p:txBody>
      </p:sp>
      <p:sp>
        <p:nvSpPr>
          <p:cNvPr id="14" name="右矢印 13"/>
          <p:cNvSpPr/>
          <p:nvPr/>
        </p:nvSpPr>
        <p:spPr>
          <a:xfrm>
            <a:off x="578159" y="1790167"/>
            <a:ext cx="3519925" cy="189411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距離</a:t>
            </a:r>
            <a:r>
              <a:rPr kumimoji="1" lang="ja-JP" altLang="en-US" sz="2800" dirty="0" smtClean="0">
                <a:solidFill>
                  <a:schemeClr val="tx1"/>
                </a:solidFill>
              </a:rPr>
              <a:t>などを見て、</a:t>
            </a:r>
            <a:endParaRPr kumimoji="1" lang="en-US" altLang="ja-JP" sz="28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 smtClean="0">
                <a:solidFill>
                  <a:schemeClr val="tx1"/>
                </a:solidFill>
              </a:rPr>
              <a:t>考える必要がある。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72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2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881149" y="182880"/>
            <a:ext cx="719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u="sng" dirty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工夫した点</a:t>
            </a:r>
            <a:endParaRPr kumimoji="1" lang="ja-JP" altLang="en-US" sz="5400" u="sng" dirty="0"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14102" y="1856792"/>
            <a:ext cx="9666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 smtClean="0"/>
              <a:t>１．</a:t>
            </a:r>
            <a:r>
              <a:rPr kumimoji="1" lang="ja-JP" altLang="en-US" sz="4800" b="1" u="sng" dirty="0" smtClean="0"/>
              <a:t>麺の種類を増やしました</a:t>
            </a:r>
            <a:endParaRPr kumimoji="1" lang="ja-JP" altLang="en-US" sz="4800" b="1" u="sng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20" y="3050722"/>
            <a:ext cx="2324100" cy="32385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60" y="2977222"/>
            <a:ext cx="2566800" cy="331200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86" y="2771765"/>
            <a:ext cx="438855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7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直角三角形 13"/>
          <p:cNvSpPr/>
          <p:nvPr/>
        </p:nvSpPr>
        <p:spPr>
          <a:xfrm flipH="1">
            <a:off x="4784188" y="2517813"/>
            <a:ext cx="3295784" cy="2022463"/>
          </a:xfrm>
          <a:prstGeom prst="rt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1149" y="182880"/>
            <a:ext cx="719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u="sng" dirty="0" smtClean="0">
                <a:solidFill>
                  <a:srgbClr val="FF0000"/>
                </a:solidFill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工夫した点</a:t>
            </a:r>
            <a:endParaRPr kumimoji="1" lang="ja-JP" altLang="en-US" sz="5400" u="sng" dirty="0">
              <a:solidFill>
                <a:srgbClr val="FF0000"/>
              </a:solidFill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29609" y="1060367"/>
            <a:ext cx="5355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 smtClean="0"/>
              <a:t>２．</a:t>
            </a:r>
            <a:r>
              <a:rPr kumimoji="1" lang="ja-JP" altLang="en-US" sz="4800" b="1" u="sng" dirty="0" smtClean="0"/>
              <a:t>大砲の処理</a:t>
            </a:r>
            <a:endParaRPr kumimoji="1" lang="ja-JP" altLang="en-US" sz="4800" b="1" u="sng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38" y="3363723"/>
            <a:ext cx="4512000" cy="33840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684" y="1700397"/>
            <a:ext cx="1143000" cy="952500"/>
          </a:xfrm>
          <a:prstGeom prst="rect">
            <a:avLst/>
          </a:prstGeom>
        </p:spPr>
      </p:pic>
      <p:cxnSp>
        <p:nvCxnSpPr>
          <p:cNvPr id="9" name="直線コネクタ 8"/>
          <p:cNvCxnSpPr/>
          <p:nvPr/>
        </p:nvCxnSpPr>
        <p:spPr>
          <a:xfrm flipV="1">
            <a:off x="6503132" y="2353421"/>
            <a:ext cx="814647" cy="48670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V="1">
            <a:off x="6635901" y="2508385"/>
            <a:ext cx="814647" cy="48670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flipV="1">
            <a:off x="6768670" y="2685159"/>
            <a:ext cx="814647" cy="48670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4962506" y="2685159"/>
            <a:ext cx="1540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i="1" dirty="0" smtClean="0">
                <a:latin typeface="+mj-ea"/>
                <a:ea typeface="+mj-ea"/>
              </a:rPr>
              <a:t>Tan</a:t>
            </a:r>
            <a:endParaRPr kumimoji="1" lang="ja-JP" altLang="en-US" sz="4000" b="1" i="1" dirty="0">
              <a:latin typeface="+mj-ea"/>
              <a:ea typeface="+mj-ea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962506" y="4458839"/>
            <a:ext cx="1540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i="1" dirty="0" smtClean="0">
                <a:latin typeface="+mj-ea"/>
                <a:ea typeface="+mj-ea"/>
              </a:rPr>
              <a:t>Sin</a:t>
            </a:r>
            <a:endParaRPr kumimoji="1" lang="ja-JP" altLang="en-US" sz="4000" b="1" i="1" dirty="0">
              <a:latin typeface="+mj-ea"/>
              <a:ea typeface="+mj-ea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8258290" y="3750953"/>
            <a:ext cx="1540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i="1" dirty="0" smtClean="0">
                <a:latin typeface="+mj-ea"/>
                <a:ea typeface="+mj-ea"/>
              </a:rPr>
              <a:t>Cos</a:t>
            </a:r>
            <a:endParaRPr kumimoji="1" lang="ja-JP" altLang="en-US" sz="4000" b="1" i="1" dirty="0">
              <a:latin typeface="+mj-ea"/>
              <a:ea typeface="+mj-ea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2659224" y="3051110"/>
            <a:ext cx="7063274" cy="254631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7200" b="1" u="sng" dirty="0" smtClean="0">
                <a:solidFill>
                  <a:srgbClr val="FF0000"/>
                </a:solidFill>
              </a:rPr>
              <a:t>三角関数を使用</a:t>
            </a:r>
            <a:endParaRPr kumimoji="1" lang="ja-JP" altLang="en-US" sz="72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85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/>
      <p:bldP spid="11" grpId="0"/>
      <p:bldP spid="15" grpId="0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動画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49575" y="0"/>
            <a:ext cx="6423025" cy="627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265</TotalTime>
  <Words>272</Words>
  <Application>Microsoft Office PowerPoint</Application>
  <PresentationFormat>ワイド画面</PresentationFormat>
  <Paragraphs>88</Paragraphs>
  <Slides>17</Slides>
  <Notes>0</Notes>
  <HiddenSlides>0</HiddenSlides>
  <MMClips>1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8" baseType="lpstr">
      <vt:lpstr>BIZ UDPゴシック</vt:lpstr>
      <vt:lpstr>HGP創英角ｺﾞｼｯｸUB</vt:lpstr>
      <vt:lpstr>HGSｺﾞｼｯｸE</vt:lpstr>
      <vt:lpstr>HGS創英角ｺﾞｼｯｸUB</vt:lpstr>
      <vt:lpstr>ＭＳ Ｐゴシック</vt:lpstr>
      <vt:lpstr>游ゴシック</vt:lpstr>
      <vt:lpstr>AR Roman1 Medium</vt:lpstr>
      <vt:lpstr>Arial</vt:lpstr>
      <vt:lpstr>Calibri</vt:lpstr>
      <vt:lpstr>Calibri Light</vt:lpstr>
      <vt:lpstr>レトロスペクト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埼玉県教育委員会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埼玉県教育委員会</dc:creator>
  <cp:lastModifiedBy>埼玉県教育委員会</cp:lastModifiedBy>
  <cp:revision>39</cp:revision>
  <dcterms:created xsi:type="dcterms:W3CDTF">2023-09-08T03:42:24Z</dcterms:created>
  <dcterms:modified xsi:type="dcterms:W3CDTF">2023-09-20T04:04:49Z</dcterms:modified>
</cp:coreProperties>
</file>