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65" r:id="rId5"/>
    <p:sldId id="256" r:id="rId6"/>
    <p:sldId id="286" r:id="rId7"/>
    <p:sldId id="288" r:id="rId8"/>
    <p:sldId id="289" r:id="rId9"/>
    <p:sldId id="290"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97654-662C-4E97-8443-816E725225F9}" type="datetimeFigureOut">
              <a:rPr lang="en-US" smtClean="0"/>
              <a:t>6/8/2021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76DA5-EEF4-4D71-948D-775841FCEFF3}" type="slidenum">
              <a:rPr lang="en-US" smtClean="0"/>
              <a:t>‹#›</a:t>
            </a:fld>
            <a:endParaRPr lang="en-US"/>
          </a:p>
        </p:txBody>
      </p:sp>
    </p:spTree>
    <p:extLst>
      <p:ext uri="{BB962C8B-B14F-4D97-AF65-F5344CB8AC3E}">
        <p14:creationId xmlns:p14="http://schemas.microsoft.com/office/powerpoint/2010/main" val="1552290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4186238" y="1265238"/>
            <a:ext cx="149352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233261" y="234864"/>
            <a:ext cx="11725484"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4480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Big Mountain</a:t>
            </a:r>
            <a:br>
              <a:rPr lang="en-US" sz="4400" dirty="0">
                <a:solidFill>
                  <a:schemeClr val="tx1"/>
                </a:solidFill>
              </a:rPr>
            </a:br>
            <a:r>
              <a:rPr lang="en-US" sz="4400" dirty="0">
                <a:solidFill>
                  <a:schemeClr val="tx1"/>
                </a:solidFill>
              </a:rPr>
              <a:t>Resort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Lift ticket price analysis</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3"/>
          <p:cNvSpPr/>
          <p:nvPr/>
        </p:nvSpPr>
        <p:spPr>
          <a:xfrm>
            <a:off x="1661949" y="1576014"/>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1" name="Google Shape;21;p3"/>
          <p:cNvSpPr/>
          <p:nvPr/>
        </p:nvSpPr>
        <p:spPr>
          <a:xfrm>
            <a:off x="6111388" y="1576014"/>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2" name="Google Shape;22;p3"/>
          <p:cNvSpPr/>
          <p:nvPr/>
        </p:nvSpPr>
        <p:spPr>
          <a:xfrm>
            <a:off x="1742937" y="161812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1</a:t>
            </a:r>
            <a:endParaRPr sz="1428">
              <a:solidFill>
                <a:schemeClr val="lt1"/>
              </a:solidFill>
              <a:latin typeface="Arial"/>
              <a:ea typeface="Arial"/>
              <a:cs typeface="Arial"/>
              <a:sym typeface="Arial"/>
            </a:endParaRPr>
          </a:p>
        </p:txBody>
      </p:sp>
      <p:sp>
        <p:nvSpPr>
          <p:cNvPr id="23" name="Google Shape;23;p3"/>
          <p:cNvSpPr/>
          <p:nvPr/>
        </p:nvSpPr>
        <p:spPr>
          <a:xfrm>
            <a:off x="6192376" y="161812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4</a:t>
            </a:r>
            <a:endParaRPr sz="1400">
              <a:solidFill>
                <a:srgbClr val="000000"/>
              </a:solidFill>
              <a:latin typeface="Arial"/>
              <a:ea typeface="Arial"/>
              <a:cs typeface="Arial"/>
              <a:sym typeface="Arial"/>
            </a:endParaRPr>
          </a:p>
        </p:txBody>
      </p:sp>
      <p:sp>
        <p:nvSpPr>
          <p:cNvPr id="24" name="Google Shape;24;p3"/>
          <p:cNvSpPr/>
          <p:nvPr/>
        </p:nvSpPr>
        <p:spPr>
          <a:xfrm>
            <a:off x="2125195" y="165018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Context</a:t>
            </a:r>
            <a:endParaRPr sz="1400">
              <a:solidFill>
                <a:srgbClr val="000000"/>
              </a:solidFill>
              <a:latin typeface="Arial"/>
              <a:ea typeface="Arial"/>
              <a:cs typeface="Arial"/>
              <a:sym typeface="Arial"/>
            </a:endParaRPr>
          </a:p>
        </p:txBody>
      </p:sp>
      <p:sp>
        <p:nvSpPr>
          <p:cNvPr id="25" name="Google Shape;25;p3"/>
          <p:cNvSpPr/>
          <p:nvPr/>
        </p:nvSpPr>
        <p:spPr>
          <a:xfrm>
            <a:off x="6574634" y="165018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Constraints within solution space</a:t>
            </a:r>
            <a:endParaRPr sz="1400">
              <a:solidFill>
                <a:srgbClr val="000000"/>
              </a:solidFill>
              <a:latin typeface="Arial"/>
              <a:ea typeface="Arial"/>
              <a:cs typeface="Arial"/>
              <a:sym typeface="Arial"/>
            </a:endParaRPr>
          </a:p>
        </p:txBody>
      </p:sp>
      <p:sp>
        <p:nvSpPr>
          <p:cNvPr id="26" name="Google Shape;26;p3"/>
          <p:cNvSpPr/>
          <p:nvPr/>
        </p:nvSpPr>
        <p:spPr>
          <a:xfrm>
            <a:off x="6192376" y="3207097"/>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5</a:t>
            </a:r>
            <a:endParaRPr sz="1400">
              <a:solidFill>
                <a:srgbClr val="000000"/>
              </a:solidFill>
              <a:latin typeface="Arial"/>
              <a:ea typeface="Arial"/>
              <a:cs typeface="Arial"/>
              <a:sym typeface="Arial"/>
            </a:endParaRPr>
          </a:p>
        </p:txBody>
      </p:sp>
      <p:sp>
        <p:nvSpPr>
          <p:cNvPr id="27" name="Google Shape;27;p3"/>
          <p:cNvSpPr/>
          <p:nvPr/>
        </p:nvSpPr>
        <p:spPr>
          <a:xfrm>
            <a:off x="1742937" y="3207097"/>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2</a:t>
            </a:r>
            <a:endParaRPr sz="1400">
              <a:solidFill>
                <a:srgbClr val="000000"/>
              </a:solidFill>
              <a:latin typeface="Arial"/>
              <a:ea typeface="Arial"/>
              <a:cs typeface="Arial"/>
              <a:sym typeface="Arial"/>
            </a:endParaRPr>
          </a:p>
        </p:txBody>
      </p:sp>
      <p:sp>
        <p:nvSpPr>
          <p:cNvPr id="28" name="Google Shape;28;p3"/>
          <p:cNvSpPr/>
          <p:nvPr/>
        </p:nvSpPr>
        <p:spPr>
          <a:xfrm>
            <a:off x="2125195" y="3239153"/>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Criteria for success</a:t>
            </a:r>
            <a:endParaRPr sz="1400">
              <a:solidFill>
                <a:srgbClr val="000000"/>
              </a:solidFill>
              <a:latin typeface="Arial"/>
              <a:ea typeface="Arial"/>
              <a:cs typeface="Arial"/>
              <a:sym typeface="Arial"/>
            </a:endParaRPr>
          </a:p>
        </p:txBody>
      </p:sp>
      <p:sp>
        <p:nvSpPr>
          <p:cNvPr id="29" name="Google Shape;29;p3"/>
          <p:cNvSpPr/>
          <p:nvPr/>
        </p:nvSpPr>
        <p:spPr>
          <a:xfrm>
            <a:off x="6574634" y="3239153"/>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Stakeholders to provide key insight</a:t>
            </a:r>
            <a:endParaRPr sz="1400">
              <a:solidFill>
                <a:srgbClr val="000000"/>
              </a:solidFill>
              <a:latin typeface="Arial"/>
              <a:ea typeface="Arial"/>
              <a:cs typeface="Arial"/>
              <a:sym typeface="Arial"/>
            </a:endParaRPr>
          </a:p>
        </p:txBody>
      </p:sp>
      <p:sp>
        <p:nvSpPr>
          <p:cNvPr id="30" name="Google Shape;30;p3"/>
          <p:cNvSpPr/>
          <p:nvPr/>
        </p:nvSpPr>
        <p:spPr>
          <a:xfrm>
            <a:off x="1742937" y="4797686"/>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3</a:t>
            </a:r>
            <a:endParaRPr sz="1400">
              <a:solidFill>
                <a:srgbClr val="000000"/>
              </a:solidFill>
              <a:latin typeface="Arial"/>
              <a:ea typeface="Arial"/>
              <a:cs typeface="Arial"/>
              <a:sym typeface="Arial"/>
            </a:endParaRPr>
          </a:p>
        </p:txBody>
      </p:sp>
      <p:sp>
        <p:nvSpPr>
          <p:cNvPr id="31" name="Google Shape;31;p3"/>
          <p:cNvSpPr/>
          <p:nvPr/>
        </p:nvSpPr>
        <p:spPr>
          <a:xfrm>
            <a:off x="6192376" y="4797686"/>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6</a:t>
            </a:r>
            <a:endParaRPr sz="1400">
              <a:solidFill>
                <a:srgbClr val="000000"/>
              </a:solidFill>
              <a:latin typeface="Arial"/>
              <a:ea typeface="Arial"/>
              <a:cs typeface="Arial"/>
              <a:sym typeface="Arial"/>
            </a:endParaRPr>
          </a:p>
        </p:txBody>
      </p:sp>
      <p:sp>
        <p:nvSpPr>
          <p:cNvPr id="32" name="Google Shape;32;p3"/>
          <p:cNvSpPr/>
          <p:nvPr/>
        </p:nvSpPr>
        <p:spPr>
          <a:xfrm>
            <a:off x="2125195" y="4831972"/>
            <a:ext cx="3597454" cy="219740"/>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Scope of solution space </a:t>
            </a:r>
            <a:endParaRPr sz="1400">
              <a:solidFill>
                <a:srgbClr val="000000"/>
              </a:solidFill>
              <a:latin typeface="Arial"/>
              <a:ea typeface="Arial"/>
              <a:cs typeface="Arial"/>
              <a:sym typeface="Arial"/>
            </a:endParaRPr>
          </a:p>
        </p:txBody>
      </p:sp>
      <p:sp>
        <p:nvSpPr>
          <p:cNvPr id="33" name="Google Shape;33;p3"/>
          <p:cNvSpPr/>
          <p:nvPr/>
        </p:nvSpPr>
        <p:spPr>
          <a:xfrm>
            <a:off x="6574634" y="482974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a:solidFill>
                  <a:schemeClr val="dk1"/>
                </a:solidFill>
                <a:latin typeface="Arial"/>
                <a:ea typeface="Arial"/>
                <a:cs typeface="Arial"/>
                <a:sym typeface="Arial"/>
              </a:rPr>
              <a:t>Key data sources </a:t>
            </a:r>
            <a:endParaRPr sz="1400">
              <a:solidFill>
                <a:srgbClr val="000000"/>
              </a:solidFill>
              <a:latin typeface="Arial"/>
              <a:ea typeface="Arial"/>
              <a:cs typeface="Arial"/>
              <a:sym typeface="Arial"/>
            </a:endParaRPr>
          </a:p>
        </p:txBody>
      </p:sp>
      <p:sp>
        <p:nvSpPr>
          <p:cNvPr id="34" name="Google Shape;34;p3"/>
          <p:cNvSpPr txBox="1"/>
          <p:nvPr/>
        </p:nvSpPr>
        <p:spPr>
          <a:xfrm>
            <a:off x="1667108" y="1964976"/>
            <a:ext cx="4324418" cy="1245854"/>
          </a:xfrm>
          <a:prstGeom prst="rect">
            <a:avLst/>
          </a:prstGeom>
          <a:noFill/>
          <a:ln>
            <a:noFill/>
          </a:ln>
        </p:spPr>
        <p:txBody>
          <a:bodyPr spcFirstLastPara="1" wrap="square" lIns="91425" tIns="45700" rIns="91425" bIns="45700" anchor="t" anchorCtr="0">
            <a:noAutofit/>
          </a:bodyPr>
          <a:lstStyle/>
          <a:p>
            <a:pPr>
              <a:buClr>
                <a:srgbClr val="000000"/>
              </a:buClr>
              <a:buSzPts val="1070"/>
            </a:pPr>
            <a:r>
              <a:rPr lang="en-AU" sz="1070" b="1"/>
              <a:t>To this point, Big Mountain Resort has based its lift ticket prices by simply adding a modest premium to the average price at nearby resorts. There is a suspicion that this strategy is leaving money on the table by under-leveraging existing facilities and missing opportunities to lower costs. </a:t>
            </a:r>
            <a:endParaRPr sz="1400">
              <a:solidFill>
                <a:srgbClr val="000000"/>
              </a:solidFill>
              <a:latin typeface="Arial"/>
              <a:ea typeface="Arial"/>
              <a:cs typeface="Arial"/>
              <a:sym typeface="Arial"/>
            </a:endParaRPr>
          </a:p>
        </p:txBody>
      </p:sp>
      <p:sp>
        <p:nvSpPr>
          <p:cNvPr id="35" name="Google Shape;35;p3"/>
          <p:cNvSpPr txBox="1"/>
          <p:nvPr/>
        </p:nvSpPr>
        <p:spPr>
          <a:xfrm>
            <a:off x="1667108" y="3538875"/>
            <a:ext cx="4324418" cy="1410643"/>
          </a:xfrm>
          <a:prstGeom prst="rect">
            <a:avLst/>
          </a:prstGeom>
          <a:noFill/>
          <a:ln>
            <a:noFill/>
          </a:ln>
        </p:spPr>
        <p:txBody>
          <a:bodyPr spcFirstLastPara="1" wrap="square" lIns="91425" tIns="45700" rIns="91425" bIns="45700" anchor="t" anchorCtr="0">
            <a:noAutofit/>
          </a:bodyPr>
          <a:lstStyle/>
          <a:p>
            <a:pPr>
              <a:buClr>
                <a:srgbClr val="000000"/>
              </a:buClr>
              <a:buSzPts val="1071"/>
            </a:pPr>
            <a:r>
              <a:rPr lang="en-AU" sz="1071" b="1"/>
              <a:t>This project will be considered successful if statistical analysis can determine the collection of features that warrants a lift ticket price that maximizes potential revenue and minimizes cost.</a:t>
            </a:r>
            <a:endParaRPr sz="1071" b="1">
              <a:solidFill>
                <a:srgbClr val="000000"/>
              </a:solidFill>
              <a:latin typeface="Arial"/>
              <a:ea typeface="Arial"/>
              <a:cs typeface="Arial"/>
              <a:sym typeface="Arial"/>
            </a:endParaRPr>
          </a:p>
        </p:txBody>
      </p:sp>
      <p:sp>
        <p:nvSpPr>
          <p:cNvPr id="36" name="Google Shape;36;p3"/>
          <p:cNvSpPr txBox="1"/>
          <p:nvPr/>
        </p:nvSpPr>
        <p:spPr>
          <a:xfrm>
            <a:off x="1710842" y="5184805"/>
            <a:ext cx="4324418" cy="751488"/>
          </a:xfrm>
          <a:prstGeom prst="rect">
            <a:avLst/>
          </a:prstGeom>
          <a:noFill/>
          <a:ln>
            <a:noFill/>
          </a:ln>
        </p:spPr>
        <p:txBody>
          <a:bodyPr spcFirstLastPara="1" wrap="square" lIns="91425" tIns="45700" rIns="91425" bIns="45700" anchor="t" anchorCtr="0">
            <a:noAutofit/>
          </a:bodyPr>
          <a:lstStyle/>
          <a:p>
            <a:pPr>
              <a:buClr>
                <a:srgbClr val="000000"/>
              </a:buClr>
              <a:buSzPts val="1071"/>
            </a:pPr>
            <a:r>
              <a:rPr lang="en-AU" sz="1071" b="1"/>
              <a:t>The scope of this project is limited only to features and facilities directly involved in the operation of the ski resort. </a:t>
            </a:r>
            <a:endParaRPr sz="1400" b="1">
              <a:solidFill>
                <a:srgbClr val="000000"/>
              </a:solidFill>
            </a:endParaRPr>
          </a:p>
        </p:txBody>
      </p:sp>
      <p:sp>
        <p:nvSpPr>
          <p:cNvPr id="37" name="Google Shape;37;p3"/>
          <p:cNvSpPr txBox="1"/>
          <p:nvPr/>
        </p:nvSpPr>
        <p:spPr>
          <a:xfrm>
            <a:off x="6082232" y="1963920"/>
            <a:ext cx="4324418" cy="1081065"/>
          </a:xfrm>
          <a:prstGeom prst="rect">
            <a:avLst/>
          </a:prstGeom>
          <a:noFill/>
          <a:ln>
            <a:noFill/>
          </a:ln>
        </p:spPr>
        <p:txBody>
          <a:bodyPr spcFirstLastPara="1" wrap="square" lIns="91425" tIns="45700" rIns="91425" bIns="45700" anchor="t" anchorCtr="0">
            <a:noAutofit/>
          </a:bodyPr>
          <a:lstStyle/>
          <a:p>
            <a:pPr>
              <a:buClr>
                <a:srgbClr val="000000"/>
              </a:buClr>
              <a:buSzPts val="1070"/>
            </a:pPr>
            <a:r>
              <a:rPr lang="en-AU" sz="1070" b="1"/>
              <a:t>One constraint present in this project is related to scope. If lift ticket price is correlated to resort features or intangibles not present in the data (e.g. service levels, room quality, other resort amenities, etc.), there is a risk of misidentifying the ideal price that will actually be borne by the market. The potential benefits likely outweigh this risk, however. </a:t>
            </a:r>
            <a:endParaRPr sz="1070" b="1">
              <a:solidFill>
                <a:srgbClr val="000000"/>
              </a:solidFill>
              <a:latin typeface="Arial"/>
              <a:ea typeface="Arial"/>
              <a:cs typeface="Arial"/>
              <a:sym typeface="Arial"/>
            </a:endParaRPr>
          </a:p>
        </p:txBody>
      </p:sp>
      <p:sp>
        <p:nvSpPr>
          <p:cNvPr id="38" name="Google Shape;38;p3"/>
          <p:cNvSpPr txBox="1"/>
          <p:nvPr/>
        </p:nvSpPr>
        <p:spPr>
          <a:xfrm>
            <a:off x="6114928" y="5085175"/>
            <a:ext cx="4324418" cy="1081065"/>
          </a:xfrm>
          <a:prstGeom prst="rect">
            <a:avLst/>
          </a:prstGeom>
          <a:noFill/>
          <a:ln>
            <a:noFill/>
          </a:ln>
        </p:spPr>
        <p:txBody>
          <a:bodyPr spcFirstLastPara="1" wrap="square" lIns="91425" tIns="45700" rIns="91425" bIns="45700" anchor="t" anchorCtr="0">
            <a:noAutofit/>
          </a:bodyPr>
          <a:lstStyle/>
          <a:p>
            <a:pPr>
              <a:buClr>
                <a:srgbClr val="000000"/>
              </a:buClr>
              <a:buSzPts val="1070"/>
            </a:pPr>
            <a:r>
              <a:rPr lang="en-AU" sz="1070" b="1"/>
              <a:t>The data source for this project is a file provided by the database manager that contains feature and ticket price information for a large number of ski resorts in the United States.</a:t>
            </a:r>
            <a:endParaRPr sz="1070" b="1">
              <a:solidFill>
                <a:srgbClr val="000000"/>
              </a:solidFill>
              <a:latin typeface="Arial"/>
              <a:ea typeface="Arial"/>
              <a:cs typeface="Arial"/>
              <a:sym typeface="Arial"/>
            </a:endParaRPr>
          </a:p>
        </p:txBody>
      </p:sp>
      <p:sp>
        <p:nvSpPr>
          <p:cNvPr id="39" name="Google Shape;39;p3"/>
          <p:cNvSpPr/>
          <p:nvPr/>
        </p:nvSpPr>
        <p:spPr>
          <a:xfrm>
            <a:off x="8157337" y="652441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0" name="Google Shape;40;p3"/>
          <p:cNvSpPr/>
          <p:nvPr/>
        </p:nvSpPr>
        <p:spPr>
          <a:xfrm>
            <a:off x="8552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D</a:t>
            </a:r>
            <a:endParaRPr sz="1400">
              <a:solidFill>
                <a:srgbClr val="000000"/>
              </a:solidFill>
              <a:latin typeface="Arial"/>
              <a:ea typeface="Arial"/>
              <a:cs typeface="Arial"/>
              <a:sym typeface="Arial"/>
            </a:endParaRPr>
          </a:p>
        </p:txBody>
      </p:sp>
      <p:sp>
        <p:nvSpPr>
          <p:cNvPr id="41" name="Google Shape;41;p3"/>
          <p:cNvSpPr/>
          <p:nvPr/>
        </p:nvSpPr>
        <p:spPr>
          <a:xfrm>
            <a:off x="8976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E</a:t>
            </a:r>
            <a:endParaRPr sz="1400">
              <a:solidFill>
                <a:srgbClr val="000000"/>
              </a:solidFill>
              <a:latin typeface="Arial"/>
              <a:ea typeface="Arial"/>
              <a:cs typeface="Arial"/>
              <a:sym typeface="Arial"/>
            </a:endParaRPr>
          </a:p>
        </p:txBody>
      </p:sp>
      <p:sp>
        <p:nvSpPr>
          <p:cNvPr id="42" name="Google Shape;42;p3"/>
          <p:cNvSpPr/>
          <p:nvPr/>
        </p:nvSpPr>
        <p:spPr>
          <a:xfrm>
            <a:off x="9370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I</a:t>
            </a:r>
            <a:endParaRPr sz="1400">
              <a:solidFill>
                <a:srgbClr val="000000"/>
              </a:solidFill>
              <a:latin typeface="Arial"/>
              <a:ea typeface="Arial"/>
              <a:cs typeface="Arial"/>
              <a:sym typeface="Arial"/>
            </a:endParaRPr>
          </a:p>
        </p:txBody>
      </p:sp>
      <p:sp>
        <p:nvSpPr>
          <p:cNvPr id="43" name="Google Shape;43;p3"/>
          <p:cNvSpPr/>
          <p:nvPr/>
        </p:nvSpPr>
        <p:spPr>
          <a:xfrm>
            <a:off x="9769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P</a:t>
            </a:r>
            <a:endParaRPr sz="1400">
              <a:solidFill>
                <a:srgbClr val="000000"/>
              </a:solidFill>
              <a:latin typeface="Arial"/>
              <a:ea typeface="Arial"/>
              <a:cs typeface="Arial"/>
              <a:sym typeface="Arial"/>
            </a:endParaRPr>
          </a:p>
        </p:txBody>
      </p:sp>
      <p:sp>
        <p:nvSpPr>
          <p:cNvPr id="44" name="Google Shape;44;p3"/>
          <p:cNvSpPr/>
          <p:nvPr/>
        </p:nvSpPr>
        <p:spPr>
          <a:xfrm>
            <a:off x="9956064" y="688415"/>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5" name="Google Shape;45;p3"/>
          <p:cNvSpPr/>
          <p:nvPr/>
        </p:nvSpPr>
        <p:spPr>
          <a:xfrm>
            <a:off x="1645750" y="116632"/>
            <a:ext cx="8036829"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algn="ctr">
              <a:buClr>
                <a:srgbClr val="000000"/>
              </a:buClr>
              <a:buSzPts val="1800"/>
            </a:pPr>
            <a:endParaRPr>
              <a:solidFill>
                <a:schemeClr val="dk1"/>
              </a:solidFill>
              <a:latin typeface="Arial"/>
              <a:ea typeface="Arial"/>
              <a:cs typeface="Arial"/>
              <a:sym typeface="Arial"/>
            </a:endParaRPr>
          </a:p>
        </p:txBody>
      </p:sp>
      <p:sp>
        <p:nvSpPr>
          <p:cNvPr id="46" name="Google Shape;46;p3"/>
          <p:cNvSpPr txBox="1">
            <a:spLocks noGrp="1"/>
          </p:cNvSpPr>
          <p:nvPr>
            <p:ph type="title"/>
          </p:nvPr>
        </p:nvSpPr>
        <p:spPr>
          <a:xfrm>
            <a:off x="1708140" y="189591"/>
            <a:ext cx="8793596" cy="307777"/>
          </a:xfrm>
          <a:prstGeom prst="rect">
            <a:avLst/>
          </a:prstGeom>
          <a:noFill/>
          <a:ln>
            <a:noFill/>
          </a:ln>
        </p:spPr>
        <p:txBody>
          <a:bodyPr spcFirstLastPara="1" vert="horz" wrap="square" lIns="0" tIns="0" rIns="0" bIns="0" rtlCol="0" anchor="t" anchorCtr="0">
            <a:noAutofit/>
          </a:bodyPr>
          <a:lstStyle/>
          <a:p>
            <a:r>
              <a:rPr lang="en-AU" sz="2800" dirty="0">
                <a:solidFill>
                  <a:srgbClr val="29748D"/>
                </a:solidFill>
                <a:latin typeface="Quattrocento Sans"/>
                <a:ea typeface="Quattrocento Sans"/>
                <a:cs typeface="Quattrocento Sans"/>
                <a:sym typeface="Quattrocento Sans"/>
              </a:rPr>
              <a:t>Problem Statement</a:t>
            </a:r>
            <a:endParaRPr sz="5400" dirty="0"/>
          </a:p>
        </p:txBody>
      </p:sp>
      <p:sp>
        <p:nvSpPr>
          <p:cNvPr id="47" name="Google Shape;47;p3"/>
          <p:cNvSpPr txBox="1"/>
          <p:nvPr/>
        </p:nvSpPr>
        <p:spPr>
          <a:xfrm>
            <a:off x="6131126" y="3547601"/>
            <a:ext cx="4324418" cy="1081065"/>
          </a:xfrm>
          <a:prstGeom prst="rect">
            <a:avLst/>
          </a:prstGeom>
          <a:noFill/>
          <a:ln>
            <a:noFill/>
          </a:ln>
        </p:spPr>
        <p:txBody>
          <a:bodyPr spcFirstLastPara="1" wrap="square" lIns="91425" tIns="45700" rIns="91425" bIns="45700" anchor="t" anchorCtr="0">
            <a:noAutofit/>
          </a:bodyPr>
          <a:lstStyle/>
          <a:p>
            <a:pPr>
              <a:buClr>
                <a:srgbClr val="000000"/>
              </a:buClr>
              <a:buSzPts val="1071"/>
            </a:pPr>
            <a:r>
              <a:rPr lang="en-AU" sz="1071" b="1"/>
              <a:t>Jimmy Blackburn - Director of Operations</a:t>
            </a:r>
            <a:endParaRPr sz="1071" b="1"/>
          </a:p>
          <a:p>
            <a:pPr>
              <a:buClr>
                <a:srgbClr val="000000"/>
              </a:buClr>
              <a:buSzPts val="1071"/>
            </a:pPr>
            <a:r>
              <a:rPr lang="en-AU" sz="1071" b="1"/>
              <a:t>Alesha Eisen - Database Manager</a:t>
            </a:r>
            <a:endParaRPr sz="1071" b="1"/>
          </a:p>
        </p:txBody>
      </p:sp>
      <p:sp>
        <p:nvSpPr>
          <p:cNvPr id="48" name="Google Shape;48;p3"/>
          <p:cNvSpPr txBox="1"/>
          <p:nvPr/>
        </p:nvSpPr>
        <p:spPr>
          <a:xfrm>
            <a:off x="1617092" y="598675"/>
            <a:ext cx="8584648" cy="492443"/>
          </a:xfrm>
          <a:prstGeom prst="rect">
            <a:avLst/>
          </a:prstGeom>
          <a:noFill/>
          <a:ln>
            <a:noFill/>
          </a:ln>
        </p:spPr>
        <p:txBody>
          <a:bodyPr spcFirstLastPara="1" wrap="square" lIns="91425" tIns="45700" rIns="91425" bIns="45700" anchor="t" anchorCtr="0">
            <a:noAutofit/>
          </a:bodyPr>
          <a:lstStyle/>
          <a:p>
            <a:pPr>
              <a:buClr>
                <a:srgbClr val="000000"/>
              </a:buClr>
              <a:buSzPts val="1400"/>
            </a:pPr>
            <a:r>
              <a:rPr lang="en-AU" sz="1200" b="1" dirty="0"/>
              <a:t>What lift ticket price for Big Mountain Resort will result in 10% growth of the bottom line in FY2021, to be determined by considering which existing features can be better leveraged for higher Revenues, which can be discontinued for lower costs, and which potential new features could create a positive return on investment.</a:t>
            </a:r>
            <a:endParaRPr sz="1200" b="1"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17447" y="516835"/>
            <a:ext cx="3766656" cy="5772840"/>
          </a:xfrm>
        </p:spPr>
        <p:txBody>
          <a:bodyPr anchor="ctr">
            <a:normAutofit/>
          </a:bodyPr>
          <a:lstStyle/>
          <a:p>
            <a:r>
              <a:rPr lang="en-US" sz="3200" dirty="0">
                <a:solidFill>
                  <a:schemeClr val="bg1"/>
                </a:solidFill>
              </a:rPr>
              <a:t>Results and Recommendations</a:t>
            </a:r>
          </a:p>
        </p:txBody>
      </p:sp>
      <p:sp>
        <p:nvSpPr>
          <p:cNvPr id="8" name="TextBox 7">
            <a:extLst>
              <a:ext uri="{FF2B5EF4-FFF2-40B4-BE49-F238E27FC236}">
                <a16:creationId xmlns:a16="http://schemas.microsoft.com/office/drawing/2014/main" id="{DEAB4A60-9DEA-42BF-85A8-A2A0A5935EC2}"/>
              </a:ext>
            </a:extLst>
          </p:cNvPr>
          <p:cNvSpPr txBox="1"/>
          <p:nvPr/>
        </p:nvSpPr>
        <p:spPr>
          <a:xfrm>
            <a:off x="3047301" y="3246431"/>
            <a:ext cx="6094602" cy="369332"/>
          </a:xfrm>
          <a:prstGeom prst="rect">
            <a:avLst/>
          </a:prstGeom>
          <a:noFill/>
        </p:spPr>
        <p:txBody>
          <a:bodyPr wrap="square">
            <a:spAutoFit/>
          </a:bodyPr>
          <a:lstStyle/>
          <a:p>
            <a:r>
              <a:rPr lang="en-US" b="0" dirty="0">
                <a:effectLst/>
              </a:rPr>
              <a:t> </a:t>
            </a:r>
            <a:endParaRPr lang="en-US" dirty="0"/>
          </a:p>
        </p:txBody>
      </p:sp>
      <p:sp>
        <p:nvSpPr>
          <p:cNvPr id="13" name="Content Placeholder 12">
            <a:extLst>
              <a:ext uri="{FF2B5EF4-FFF2-40B4-BE49-F238E27FC236}">
                <a16:creationId xmlns:a16="http://schemas.microsoft.com/office/drawing/2014/main" id="{08BADC79-B61E-4F27-AB1B-151388847092}"/>
              </a:ext>
            </a:extLst>
          </p:cNvPr>
          <p:cNvSpPr>
            <a:spLocks noGrp="1"/>
          </p:cNvSpPr>
          <p:nvPr>
            <p:ph idx="1"/>
          </p:nvPr>
        </p:nvSpPr>
        <p:spPr>
          <a:xfrm>
            <a:off x="5008228" y="360727"/>
            <a:ext cx="6147452" cy="6107185"/>
          </a:xfrm>
        </p:spPr>
        <p:txBody>
          <a:bodyPr>
            <a:normAutofit lnSpcReduction="10000"/>
          </a:bodyPr>
          <a:lstStyle/>
          <a:p>
            <a:r>
              <a:rPr lang="en-US" dirty="0"/>
              <a:t>Based on our analysis, the mix of features provided at Big Mountain Resort supports an increase in lift ticket price.</a:t>
            </a:r>
          </a:p>
          <a:p>
            <a:endParaRPr lang="en-US" dirty="0"/>
          </a:p>
          <a:p>
            <a:endParaRPr lang="en-US" dirty="0"/>
          </a:p>
          <a:p>
            <a:r>
              <a:rPr lang="en-US" dirty="0"/>
              <a:t>In addition, of the 4 scenarios proposed by management, two were shown to contribute to potential profits:</a:t>
            </a:r>
          </a:p>
          <a:p>
            <a:r>
              <a:rPr lang="en-US" dirty="0"/>
              <a:t>Scenario 1: Close the 4 least-used runs to reduce maintenance costs.</a:t>
            </a:r>
          </a:p>
          <a:p>
            <a:r>
              <a:rPr lang="en-US" dirty="0"/>
              <a:t>Scenario 2: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Increase the vertical drop by adding a run to a point 150 feet lower down with the installation of a new chairlift to service it.</a:t>
            </a:r>
          </a:p>
          <a:p>
            <a:r>
              <a:rPr lang="en-US" sz="18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Scenario 3: Adding additional snow-making coverage to the new run created in Scenario 2.</a:t>
            </a:r>
            <a:endParaRPr lang="en-US" sz="1800" dirty="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bg1">
                    <a:lumMod val="75000"/>
                  </a:schemeClr>
                </a:solidFill>
                <a:effectLst/>
                <a:latin typeface="Arial" panose="020B0604020202020204" pitchFamily="34" charset="0"/>
                <a:ea typeface="Times New Roman" panose="02020603050405020304" pitchFamily="18" charset="0"/>
                <a:cs typeface="Times New Roman" panose="02020603050405020304" pitchFamily="18" charset="0"/>
              </a:rPr>
              <a:t>Scenario 4: Increase the longest run by 0.2 mile to boast 3.5 miles length, requiring an additional snow making coverage of 4 acres</a:t>
            </a:r>
            <a:endParaRPr lang="en-US" sz="1800" dirty="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4" name="TextBox 13">
            <a:extLst>
              <a:ext uri="{FF2B5EF4-FFF2-40B4-BE49-F238E27FC236}">
                <a16:creationId xmlns:a16="http://schemas.microsoft.com/office/drawing/2014/main" id="{A7D2574F-EB7C-467F-B6A0-02B494D916AB}"/>
              </a:ext>
            </a:extLst>
          </p:cNvPr>
          <p:cNvSpPr txBox="1"/>
          <p:nvPr/>
        </p:nvSpPr>
        <p:spPr>
          <a:xfrm>
            <a:off x="6210671" y="1183231"/>
            <a:ext cx="1333850" cy="707886"/>
          </a:xfrm>
          <a:prstGeom prst="rect">
            <a:avLst/>
          </a:prstGeom>
          <a:noFill/>
        </p:spPr>
        <p:txBody>
          <a:bodyPr wrap="square" rtlCol="0">
            <a:spAutoFit/>
          </a:bodyPr>
          <a:lstStyle/>
          <a:p>
            <a:r>
              <a:rPr lang="en-US" sz="4000" dirty="0"/>
              <a:t>$81</a:t>
            </a:r>
          </a:p>
        </p:txBody>
      </p:sp>
      <p:sp>
        <p:nvSpPr>
          <p:cNvPr id="15" name="TextBox 14">
            <a:extLst>
              <a:ext uri="{FF2B5EF4-FFF2-40B4-BE49-F238E27FC236}">
                <a16:creationId xmlns:a16="http://schemas.microsoft.com/office/drawing/2014/main" id="{EC3D8AC7-BFA4-4952-B82D-69512B916A70}"/>
              </a:ext>
            </a:extLst>
          </p:cNvPr>
          <p:cNvSpPr txBox="1"/>
          <p:nvPr/>
        </p:nvSpPr>
        <p:spPr>
          <a:xfrm>
            <a:off x="8872993" y="1183231"/>
            <a:ext cx="1333850" cy="707886"/>
          </a:xfrm>
          <a:prstGeom prst="rect">
            <a:avLst/>
          </a:prstGeom>
          <a:noFill/>
        </p:spPr>
        <p:txBody>
          <a:bodyPr wrap="square" rtlCol="0">
            <a:spAutoFit/>
          </a:bodyPr>
          <a:lstStyle/>
          <a:p>
            <a:r>
              <a:rPr lang="en-US" sz="4000" dirty="0">
                <a:solidFill>
                  <a:srgbClr val="00B050"/>
                </a:solidFill>
              </a:rPr>
              <a:t>$92</a:t>
            </a:r>
          </a:p>
        </p:txBody>
      </p:sp>
      <p:sp>
        <p:nvSpPr>
          <p:cNvPr id="16" name="Arrow: Right 15">
            <a:extLst>
              <a:ext uri="{FF2B5EF4-FFF2-40B4-BE49-F238E27FC236}">
                <a16:creationId xmlns:a16="http://schemas.microsoft.com/office/drawing/2014/main" id="{6BB2F712-595B-4E2A-8A57-9E7A26C0CAE9}"/>
              </a:ext>
            </a:extLst>
          </p:cNvPr>
          <p:cNvSpPr/>
          <p:nvPr/>
        </p:nvSpPr>
        <p:spPr>
          <a:xfrm>
            <a:off x="7356306" y="1343024"/>
            <a:ext cx="1333850"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25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17447" y="516835"/>
            <a:ext cx="3766656" cy="5772840"/>
          </a:xfrm>
        </p:spPr>
        <p:txBody>
          <a:bodyPr anchor="ctr">
            <a:normAutofit/>
          </a:bodyPr>
          <a:lstStyle/>
          <a:p>
            <a:r>
              <a:rPr lang="en-US" sz="3200" dirty="0">
                <a:solidFill>
                  <a:schemeClr val="bg1"/>
                </a:solidFill>
              </a:rPr>
              <a:t>Source Data and Analysis Methodology</a:t>
            </a:r>
          </a:p>
        </p:txBody>
      </p:sp>
      <p:sp>
        <p:nvSpPr>
          <p:cNvPr id="8" name="TextBox 7">
            <a:extLst>
              <a:ext uri="{FF2B5EF4-FFF2-40B4-BE49-F238E27FC236}">
                <a16:creationId xmlns:a16="http://schemas.microsoft.com/office/drawing/2014/main" id="{DEAB4A60-9DEA-42BF-85A8-A2A0A5935EC2}"/>
              </a:ext>
            </a:extLst>
          </p:cNvPr>
          <p:cNvSpPr txBox="1"/>
          <p:nvPr/>
        </p:nvSpPr>
        <p:spPr>
          <a:xfrm>
            <a:off x="3047301" y="3246431"/>
            <a:ext cx="6094602" cy="369332"/>
          </a:xfrm>
          <a:prstGeom prst="rect">
            <a:avLst/>
          </a:prstGeom>
          <a:noFill/>
        </p:spPr>
        <p:txBody>
          <a:bodyPr wrap="square">
            <a:spAutoFit/>
          </a:bodyPr>
          <a:lstStyle/>
          <a:p>
            <a:r>
              <a:rPr lang="en-US" b="0" dirty="0">
                <a:effectLst/>
              </a:rPr>
              <a:t> </a:t>
            </a:r>
            <a:endParaRPr lang="en-US" dirty="0"/>
          </a:p>
        </p:txBody>
      </p:sp>
      <p:sp>
        <p:nvSpPr>
          <p:cNvPr id="13" name="Content Placeholder 12">
            <a:extLst>
              <a:ext uri="{FF2B5EF4-FFF2-40B4-BE49-F238E27FC236}">
                <a16:creationId xmlns:a16="http://schemas.microsoft.com/office/drawing/2014/main" id="{08BADC79-B61E-4F27-AB1B-151388847092}"/>
              </a:ext>
            </a:extLst>
          </p:cNvPr>
          <p:cNvSpPr>
            <a:spLocks noGrp="1"/>
          </p:cNvSpPr>
          <p:nvPr>
            <p:ph idx="1"/>
          </p:nvPr>
        </p:nvSpPr>
        <p:spPr>
          <a:xfrm>
            <a:off x="5008227" y="360727"/>
            <a:ext cx="6375634" cy="6107185"/>
          </a:xfrm>
        </p:spPr>
        <p:txBody>
          <a:bodyPr>
            <a:normAutofit/>
          </a:bodyPr>
          <a:lstStyle/>
          <a:p>
            <a:r>
              <a:rPr lang="en-US" sz="2600" u="sng" dirty="0"/>
              <a:t>Source Data</a:t>
            </a:r>
          </a:p>
          <a:p>
            <a:pPr lvl="1"/>
            <a:r>
              <a:rPr lang="en-US" sz="1600" dirty="0"/>
              <a:t>330 Resorts around the United States</a:t>
            </a:r>
          </a:p>
          <a:p>
            <a:pPr lvl="1"/>
            <a:r>
              <a:rPr lang="en-US" sz="1600" dirty="0"/>
              <a:t>Descriptive information (e.g. Name, State, Region)</a:t>
            </a:r>
          </a:p>
          <a:p>
            <a:pPr lvl="1"/>
            <a:r>
              <a:rPr lang="en-US" sz="1600" dirty="0"/>
              <a:t>Numerical data (e.g. Vertical drop, # of runs, # of lifts)</a:t>
            </a:r>
          </a:p>
          <a:p>
            <a:pPr lvl="1"/>
            <a:r>
              <a:rPr lang="en-US" sz="1600" dirty="0"/>
              <a:t>Target variable: Adult Weekend Lift Ticket Price</a:t>
            </a:r>
          </a:p>
          <a:p>
            <a:pPr lvl="1"/>
            <a:r>
              <a:rPr lang="en-US" sz="1600" dirty="0"/>
              <a:t>Issues: Null-values in ticket price for 14% of resorts; records removed</a:t>
            </a:r>
          </a:p>
          <a:p>
            <a:pPr>
              <a:spcBef>
                <a:spcPts val="600"/>
              </a:spcBef>
            </a:pPr>
            <a:endParaRPr lang="en-US" sz="2600" u="sng" dirty="0"/>
          </a:p>
          <a:p>
            <a:pPr>
              <a:spcBef>
                <a:spcPts val="600"/>
              </a:spcBef>
            </a:pPr>
            <a:r>
              <a:rPr lang="en-US" sz="2600" u="sng" dirty="0"/>
              <a:t>Methodology</a:t>
            </a:r>
            <a:endParaRPr lang="en-US" sz="1600" dirty="0"/>
          </a:p>
          <a:p>
            <a:pPr>
              <a:spcBef>
                <a:spcPts val="600"/>
              </a:spcBef>
            </a:pPr>
            <a:r>
              <a:rPr lang="en-US" sz="1600" dirty="0"/>
              <a:t>Primary goal: Create a machine learning model which can take a specific list of ski resort features highly correlated with ticket price and from it determine a ticket price prediction.</a:t>
            </a:r>
          </a:p>
          <a:p>
            <a:pPr>
              <a:spcBef>
                <a:spcPts val="600"/>
              </a:spcBef>
            </a:pPr>
            <a:r>
              <a:rPr lang="en-US" sz="1600" dirty="0"/>
              <a:t>Some of the features found to correlate strongly with ticket price include:</a:t>
            </a:r>
            <a:endParaRPr lang="en-US" sz="2600" dirty="0"/>
          </a:p>
          <a:p>
            <a:pPr lvl="1"/>
            <a:r>
              <a:rPr lang="en-US" sz="1600" dirty="0"/>
              <a:t>Vertical Drop (ft.)</a:t>
            </a:r>
          </a:p>
          <a:p>
            <a:pPr lvl="1"/>
            <a:r>
              <a:rPr lang="en-US" sz="1600" dirty="0"/>
              <a:t># of Runs</a:t>
            </a:r>
          </a:p>
          <a:p>
            <a:pPr lvl="1"/>
            <a:r>
              <a:rPr lang="en-US" sz="1600" dirty="0"/>
              <a:t># of Chairs, # of </a:t>
            </a:r>
            <a:r>
              <a:rPr lang="en-US" sz="1600" dirty="0" err="1"/>
              <a:t>FastQuads</a:t>
            </a:r>
            <a:endParaRPr lang="en-US" sz="1600" dirty="0"/>
          </a:p>
          <a:p>
            <a:pPr lvl="1"/>
            <a:r>
              <a:rPr lang="en-US" sz="1600" dirty="0"/>
              <a:t>Snowmaking Area (ac.)</a:t>
            </a:r>
          </a:p>
          <a:p>
            <a:pPr lvl="1"/>
            <a:r>
              <a:rPr lang="en-US" sz="1600" dirty="0"/>
              <a:t># of Days Open</a:t>
            </a:r>
          </a:p>
        </p:txBody>
      </p:sp>
    </p:spTree>
    <p:extLst>
      <p:ext uri="{BB962C8B-B14F-4D97-AF65-F5344CB8AC3E}">
        <p14:creationId xmlns:p14="http://schemas.microsoft.com/office/powerpoint/2010/main" val="390928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17447" y="516835"/>
            <a:ext cx="3766656" cy="5772840"/>
          </a:xfrm>
        </p:spPr>
        <p:txBody>
          <a:bodyPr anchor="ctr">
            <a:normAutofit/>
          </a:bodyPr>
          <a:lstStyle/>
          <a:p>
            <a:r>
              <a:rPr lang="en-US" sz="3200" dirty="0">
                <a:solidFill>
                  <a:schemeClr val="bg1"/>
                </a:solidFill>
              </a:rPr>
              <a:t>Current-State Ticket Price and</a:t>
            </a:r>
            <a:br>
              <a:rPr lang="en-US" sz="3200" dirty="0">
                <a:solidFill>
                  <a:schemeClr val="bg1"/>
                </a:solidFill>
              </a:rPr>
            </a:br>
            <a:r>
              <a:rPr lang="en-US" sz="3200" dirty="0">
                <a:solidFill>
                  <a:schemeClr val="bg1"/>
                </a:solidFill>
              </a:rPr>
              <a:t>Scenario 1</a:t>
            </a:r>
          </a:p>
        </p:txBody>
      </p:sp>
      <p:sp>
        <p:nvSpPr>
          <p:cNvPr id="8" name="TextBox 7">
            <a:extLst>
              <a:ext uri="{FF2B5EF4-FFF2-40B4-BE49-F238E27FC236}">
                <a16:creationId xmlns:a16="http://schemas.microsoft.com/office/drawing/2014/main" id="{DEAB4A60-9DEA-42BF-85A8-A2A0A5935EC2}"/>
              </a:ext>
            </a:extLst>
          </p:cNvPr>
          <p:cNvSpPr txBox="1"/>
          <p:nvPr/>
        </p:nvSpPr>
        <p:spPr>
          <a:xfrm>
            <a:off x="3047301" y="3246431"/>
            <a:ext cx="6094602" cy="369332"/>
          </a:xfrm>
          <a:prstGeom prst="rect">
            <a:avLst/>
          </a:prstGeom>
          <a:noFill/>
        </p:spPr>
        <p:txBody>
          <a:bodyPr wrap="square">
            <a:spAutoFit/>
          </a:bodyPr>
          <a:lstStyle/>
          <a:p>
            <a:r>
              <a:rPr lang="en-US" b="0" dirty="0">
                <a:effectLst/>
              </a:rPr>
              <a:t> </a:t>
            </a:r>
            <a:endParaRPr lang="en-US" dirty="0"/>
          </a:p>
        </p:txBody>
      </p:sp>
      <p:sp>
        <p:nvSpPr>
          <p:cNvPr id="13" name="Content Placeholder 12">
            <a:extLst>
              <a:ext uri="{FF2B5EF4-FFF2-40B4-BE49-F238E27FC236}">
                <a16:creationId xmlns:a16="http://schemas.microsoft.com/office/drawing/2014/main" id="{08BADC79-B61E-4F27-AB1B-151388847092}"/>
              </a:ext>
            </a:extLst>
          </p:cNvPr>
          <p:cNvSpPr>
            <a:spLocks noGrp="1"/>
          </p:cNvSpPr>
          <p:nvPr>
            <p:ph idx="1"/>
          </p:nvPr>
        </p:nvSpPr>
        <p:spPr>
          <a:xfrm>
            <a:off x="5008227" y="360727"/>
            <a:ext cx="6375634" cy="6107185"/>
          </a:xfrm>
        </p:spPr>
        <p:txBody>
          <a:bodyPr>
            <a:normAutofit/>
          </a:bodyPr>
          <a:lstStyle/>
          <a:p>
            <a:r>
              <a:rPr lang="en-US" sz="2600" u="sng" dirty="0"/>
              <a:t>Results for Current-State Features</a:t>
            </a:r>
          </a:p>
          <a:p>
            <a:r>
              <a:rPr lang="en-US" sz="1600" dirty="0"/>
              <a:t>We created a Random Forest model that trained on 70% of the data and was tested on the remaining 30%. The Mean Average Error for this model was approximately $9.00.</a:t>
            </a:r>
          </a:p>
          <a:p>
            <a:r>
              <a:rPr lang="en-US" sz="1600" dirty="0"/>
              <a:t>When run on Big Mountain’s specific list of feature, our model predicted a ticket price of </a:t>
            </a:r>
            <a:r>
              <a:rPr lang="en-US" sz="1600" b="1" dirty="0"/>
              <a:t>$92.39 </a:t>
            </a:r>
            <a:r>
              <a:rPr lang="en-US" sz="1600" dirty="0"/>
              <a:t>vs. the actual current price of $</a:t>
            </a:r>
            <a:r>
              <a:rPr lang="en-US" sz="1600" b="1" dirty="0"/>
              <a:t>81</a:t>
            </a:r>
            <a:r>
              <a:rPr lang="en-US" sz="1600" dirty="0"/>
              <a:t>.</a:t>
            </a:r>
          </a:p>
          <a:p>
            <a:pPr>
              <a:spcBef>
                <a:spcPts val="600"/>
              </a:spcBef>
            </a:pPr>
            <a:r>
              <a:rPr lang="en-US" sz="2600" u="sng" dirty="0"/>
              <a:t>Scenario 1</a:t>
            </a:r>
            <a:endParaRPr lang="en-US" sz="1600" dirty="0"/>
          </a:p>
          <a:p>
            <a:pPr>
              <a:spcBef>
                <a:spcPts val="600"/>
              </a:spcBef>
            </a:pPr>
            <a:r>
              <a:rPr lang="en-US" sz="1600" dirty="0"/>
              <a:t>While Scenario 1 initially proposed closing 10 runs, our model showed that closing more than 4 results in a precipitous drop in predicted ticket price and associated Revenue. As such, we only recommend closing the 4 least popular runs.</a:t>
            </a:r>
          </a:p>
        </p:txBody>
      </p:sp>
      <p:pic>
        <p:nvPicPr>
          <p:cNvPr id="7" name="Picture 6" descr="Chart, line chart&#10;&#10;Description automatically generated">
            <a:extLst>
              <a:ext uri="{FF2B5EF4-FFF2-40B4-BE49-F238E27FC236}">
                <a16:creationId xmlns:a16="http://schemas.microsoft.com/office/drawing/2014/main" id="{327047CC-6F11-42BD-80A6-5A0B06148E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97748" y="4278142"/>
            <a:ext cx="4847310" cy="2384814"/>
          </a:xfrm>
          <a:prstGeom prst="rect">
            <a:avLst/>
          </a:prstGeom>
          <a:noFill/>
          <a:ln>
            <a:noFill/>
          </a:ln>
        </p:spPr>
      </p:pic>
    </p:spTree>
    <p:extLst>
      <p:ext uri="{BB962C8B-B14F-4D97-AF65-F5344CB8AC3E}">
        <p14:creationId xmlns:p14="http://schemas.microsoft.com/office/powerpoint/2010/main" val="231495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17447" y="516835"/>
            <a:ext cx="3766656" cy="5772840"/>
          </a:xfrm>
        </p:spPr>
        <p:txBody>
          <a:bodyPr anchor="ctr">
            <a:normAutofit/>
          </a:bodyPr>
          <a:lstStyle/>
          <a:p>
            <a:r>
              <a:rPr lang="en-US" sz="3200" dirty="0">
                <a:solidFill>
                  <a:schemeClr val="bg1"/>
                </a:solidFill>
              </a:rPr>
              <a:t>Scenarios 2 and 3</a:t>
            </a:r>
          </a:p>
        </p:txBody>
      </p:sp>
      <p:sp>
        <p:nvSpPr>
          <p:cNvPr id="8" name="TextBox 7">
            <a:extLst>
              <a:ext uri="{FF2B5EF4-FFF2-40B4-BE49-F238E27FC236}">
                <a16:creationId xmlns:a16="http://schemas.microsoft.com/office/drawing/2014/main" id="{DEAB4A60-9DEA-42BF-85A8-A2A0A5935EC2}"/>
              </a:ext>
            </a:extLst>
          </p:cNvPr>
          <p:cNvSpPr txBox="1"/>
          <p:nvPr/>
        </p:nvSpPr>
        <p:spPr>
          <a:xfrm>
            <a:off x="3047301" y="3246431"/>
            <a:ext cx="6094602" cy="369332"/>
          </a:xfrm>
          <a:prstGeom prst="rect">
            <a:avLst/>
          </a:prstGeom>
          <a:noFill/>
        </p:spPr>
        <p:txBody>
          <a:bodyPr wrap="square">
            <a:spAutoFit/>
          </a:bodyPr>
          <a:lstStyle/>
          <a:p>
            <a:r>
              <a:rPr lang="en-US" b="0" dirty="0">
                <a:effectLst/>
              </a:rPr>
              <a:t> </a:t>
            </a:r>
            <a:endParaRPr lang="en-US" dirty="0"/>
          </a:p>
        </p:txBody>
      </p:sp>
      <p:sp>
        <p:nvSpPr>
          <p:cNvPr id="13" name="Content Placeholder 12">
            <a:extLst>
              <a:ext uri="{FF2B5EF4-FFF2-40B4-BE49-F238E27FC236}">
                <a16:creationId xmlns:a16="http://schemas.microsoft.com/office/drawing/2014/main" id="{08BADC79-B61E-4F27-AB1B-151388847092}"/>
              </a:ext>
            </a:extLst>
          </p:cNvPr>
          <p:cNvSpPr>
            <a:spLocks noGrp="1"/>
          </p:cNvSpPr>
          <p:nvPr>
            <p:ph idx="1"/>
          </p:nvPr>
        </p:nvSpPr>
        <p:spPr>
          <a:xfrm>
            <a:off x="4953378" y="1268257"/>
            <a:ext cx="6375634" cy="4269996"/>
          </a:xfrm>
        </p:spPr>
        <p:txBody>
          <a:bodyPr>
            <a:normAutofit/>
          </a:bodyPr>
          <a:lstStyle/>
          <a:p>
            <a:pPr>
              <a:spcBef>
                <a:spcPts val="600"/>
              </a:spcBef>
            </a:pPr>
            <a:r>
              <a:rPr lang="en-US" sz="2600" u="sng" dirty="0"/>
              <a:t>Scenario 2</a:t>
            </a:r>
            <a:endParaRPr lang="en-US" sz="1600" u="sng" dirty="0"/>
          </a:p>
          <a:p>
            <a:pPr>
              <a:spcBef>
                <a:spcPts val="600"/>
              </a:spcBef>
            </a:pPr>
            <a:r>
              <a:rPr lang="en-US"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Increase the vertical drop by adding a run to a point 150 feet lower down with the installation of a new chairlift to service it.</a:t>
            </a:r>
          </a:p>
          <a:p>
            <a:pPr lvl="1">
              <a:spcBef>
                <a:spcPts val="600"/>
              </a:spcBef>
            </a:pPr>
            <a:r>
              <a:rPr lang="en-US"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Model-predicted impact on Ticket Price = </a:t>
            </a:r>
            <a:r>
              <a:rPr lang="en-US" sz="14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+$1.31 per Ticket</a:t>
            </a:r>
          </a:p>
          <a:p>
            <a:pPr lvl="1">
              <a:spcBef>
                <a:spcPts val="600"/>
              </a:spcBef>
            </a:pPr>
            <a:r>
              <a:rPr lang="en-US"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Using avg. of 5 days per customer = +~$2.3M additional Revenue/Yr.</a:t>
            </a:r>
          </a:p>
          <a:p>
            <a:pPr lvl="1">
              <a:spcBef>
                <a:spcPts val="600"/>
              </a:spcBef>
            </a:pPr>
            <a:r>
              <a:rPr lang="en-US"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Estimated install + maintenance costs = ~$1.5M -&gt; Positive ROI</a:t>
            </a:r>
          </a:p>
          <a:p>
            <a:pPr marL="201168" lvl="1" indent="0">
              <a:spcBef>
                <a:spcPts val="600"/>
              </a:spcBef>
              <a:buNone/>
            </a:pPr>
            <a:endParaRPr lang="en-US"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201168" lvl="1" indent="0">
              <a:spcBef>
                <a:spcPts val="600"/>
              </a:spcBef>
              <a:buNone/>
            </a:pPr>
            <a:r>
              <a:rPr lang="en-US" sz="2600" u="sng" dirty="0"/>
              <a:t>Scenario 3</a:t>
            </a:r>
          </a:p>
          <a:p>
            <a:pPr marL="201168" lvl="1" indent="0">
              <a:spcBef>
                <a:spcPts val="600"/>
              </a:spcBef>
              <a:buNone/>
            </a:pPr>
            <a:r>
              <a:rPr lang="en-US"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Adding additional snow-making capacity as part of the Scenario 2 upgrade was found to have zero impact on the predicted Ticket Price, and thus is not recommended.</a:t>
            </a:r>
          </a:p>
        </p:txBody>
      </p:sp>
    </p:spTree>
    <p:extLst>
      <p:ext uri="{BB962C8B-B14F-4D97-AF65-F5344CB8AC3E}">
        <p14:creationId xmlns:p14="http://schemas.microsoft.com/office/powerpoint/2010/main" val="271272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17447" y="516835"/>
            <a:ext cx="3766656" cy="5772840"/>
          </a:xfrm>
        </p:spPr>
        <p:txBody>
          <a:bodyPr anchor="ctr">
            <a:normAutofit/>
          </a:bodyPr>
          <a:lstStyle/>
          <a:p>
            <a:r>
              <a:rPr lang="en-US" sz="3200" dirty="0">
                <a:solidFill>
                  <a:schemeClr val="bg1"/>
                </a:solidFill>
              </a:rPr>
              <a:t>Conclusion</a:t>
            </a:r>
          </a:p>
        </p:txBody>
      </p:sp>
      <p:sp>
        <p:nvSpPr>
          <p:cNvPr id="8" name="TextBox 7">
            <a:extLst>
              <a:ext uri="{FF2B5EF4-FFF2-40B4-BE49-F238E27FC236}">
                <a16:creationId xmlns:a16="http://schemas.microsoft.com/office/drawing/2014/main" id="{DEAB4A60-9DEA-42BF-85A8-A2A0A5935EC2}"/>
              </a:ext>
            </a:extLst>
          </p:cNvPr>
          <p:cNvSpPr txBox="1"/>
          <p:nvPr/>
        </p:nvSpPr>
        <p:spPr>
          <a:xfrm>
            <a:off x="3047301" y="3246431"/>
            <a:ext cx="6094602" cy="369332"/>
          </a:xfrm>
          <a:prstGeom prst="rect">
            <a:avLst/>
          </a:prstGeom>
          <a:noFill/>
        </p:spPr>
        <p:txBody>
          <a:bodyPr wrap="square">
            <a:spAutoFit/>
          </a:bodyPr>
          <a:lstStyle/>
          <a:p>
            <a:r>
              <a:rPr lang="en-US" b="0" dirty="0">
                <a:effectLst/>
              </a:rPr>
              <a:t> </a:t>
            </a:r>
            <a:endParaRPr lang="en-US" dirty="0"/>
          </a:p>
        </p:txBody>
      </p:sp>
      <p:sp>
        <p:nvSpPr>
          <p:cNvPr id="13" name="Content Placeholder 12">
            <a:extLst>
              <a:ext uri="{FF2B5EF4-FFF2-40B4-BE49-F238E27FC236}">
                <a16:creationId xmlns:a16="http://schemas.microsoft.com/office/drawing/2014/main" id="{08BADC79-B61E-4F27-AB1B-151388847092}"/>
              </a:ext>
            </a:extLst>
          </p:cNvPr>
          <p:cNvSpPr>
            <a:spLocks noGrp="1"/>
          </p:cNvSpPr>
          <p:nvPr>
            <p:ph idx="1"/>
          </p:nvPr>
        </p:nvSpPr>
        <p:spPr>
          <a:xfrm>
            <a:off x="5205048" y="1888174"/>
            <a:ext cx="6375634" cy="2716514"/>
          </a:xfrm>
        </p:spPr>
        <p:txBody>
          <a:bodyPr>
            <a:normAutofit/>
          </a:bodyPr>
          <a:lstStyle/>
          <a:p>
            <a:pPr>
              <a:spcBef>
                <a:spcPts val="600"/>
              </a:spcBef>
            </a:pPr>
            <a:r>
              <a:rPr lang="en-US" sz="2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Based on our analysis, it’s clear that Big Mountain Resort has room to increase its Ticket Prices based on its current facilities, and there are opportunities for further </a:t>
            </a:r>
            <a:r>
              <a:rPr lang="en-US" sz="2600">
                <a:solidFill>
                  <a:srgbClr val="000000"/>
                </a:solidFill>
                <a:latin typeface="Arial" panose="020B0604020202020204" pitchFamily="34" charset="0"/>
                <a:ea typeface="Times New Roman" panose="02020603050405020304" pitchFamily="18" charset="0"/>
                <a:cs typeface="Times New Roman" panose="02020603050405020304" pitchFamily="18" charset="0"/>
              </a:rPr>
              <a:t>profitability growth through </a:t>
            </a:r>
            <a:r>
              <a:rPr lang="en-US" sz="2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new feature development and strategic cost-cutting.</a:t>
            </a:r>
            <a:endParaRPr lang="en-US"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21903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{C1E6C9BF-B41C-4CE7-80A4-3E10E56F5C4C}tf11429527_win32</Template>
  <TotalTime>73</TotalTime>
  <Words>1146</Words>
  <Application>Microsoft Office PowerPoint</Application>
  <PresentationFormat>Widescreen</PresentationFormat>
  <Paragraphs>93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Franklin Gothic Book</vt:lpstr>
      <vt:lpstr>Quattrocento Sans</vt:lpstr>
      <vt:lpstr>1_RetrospectVTI</vt:lpstr>
      <vt:lpstr>Big Mountain Resort</vt:lpstr>
      <vt:lpstr>Problem Statement</vt:lpstr>
      <vt:lpstr>Results and Recommendations</vt:lpstr>
      <vt:lpstr>Source Data and Analysis Methodology</vt:lpstr>
      <vt:lpstr>Current-State Ticket Price and Scenario 1</vt:lpstr>
      <vt:lpstr>Scenarios 2 and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Travis Martin</dc:creator>
  <cp:lastModifiedBy>Travis Martin</cp:lastModifiedBy>
  <cp:revision>7</cp:revision>
  <dcterms:created xsi:type="dcterms:W3CDTF">2021-06-08T16:13:54Z</dcterms:created>
  <dcterms:modified xsi:type="dcterms:W3CDTF">2021-06-08T17:27:36Z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