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D55"/>
    <a:srgbClr val="B4001B"/>
    <a:srgbClr val="9399A1"/>
    <a:srgbClr val="DEE6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274" autoAdjust="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30EFF-4DEE-4E97-9D13-5D460C4E01D7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CEB2E-2861-4439-B3C7-4B58EA3C4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icture Placeholder 85">
            <a:extLst>
              <a:ext uri="{FF2B5EF4-FFF2-40B4-BE49-F238E27FC236}">
                <a16:creationId xmlns:a16="http://schemas.microsoft.com/office/drawing/2014/main" id="{27C8F013-58D5-4ABD-B2CB-0431FD14933E}"/>
              </a:ext>
            </a:extLst>
          </p:cNvPr>
          <p:cNvSpPr>
            <a:spLocks noGrp="1"/>
          </p:cNvSpPr>
          <p:nvPr userDrawn="1">
            <p:ph type="pic" sz="quarter" idx="29"/>
          </p:nvPr>
        </p:nvSpPr>
        <p:spPr>
          <a:xfrm>
            <a:off x="884309" y="918636"/>
            <a:ext cx="950400" cy="687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257CB-11D8-4D35-A676-05EDEFAA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590" y="595088"/>
            <a:ext cx="8617176" cy="793932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22EE-EB76-4F63-BF73-21A4E7D3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404941"/>
            <a:ext cx="8617176" cy="481916"/>
          </a:xfrm>
        </p:spPr>
        <p:txBody>
          <a:bodyPr>
            <a:noAutofit/>
          </a:bodyPr>
          <a:lstStyle>
            <a:lvl1pPr marL="0" indent="0" algn="r">
              <a:buNone/>
              <a:defRPr sz="2800" i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56C11-4279-4A7A-8ED5-B3CC4B49EBCE}"/>
              </a:ext>
            </a:extLst>
          </p:cNvPr>
          <p:cNvSpPr/>
          <p:nvPr userDrawn="1"/>
        </p:nvSpPr>
        <p:spPr>
          <a:xfrm>
            <a:off x="874714" y="2404913"/>
            <a:ext cx="11317286" cy="630936"/>
          </a:xfrm>
          <a:prstGeom prst="rect">
            <a:avLst/>
          </a:prstGeom>
          <a:solidFill>
            <a:srgbClr val="DEE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48BB1C-FCE0-4368-9454-1C343179F825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99868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5" name="Text Placeholder 67">
            <a:extLst>
              <a:ext uri="{FF2B5EF4-FFF2-40B4-BE49-F238E27FC236}">
                <a16:creationId xmlns:a16="http://schemas.microsoft.com/office/drawing/2014/main" id="{0F809E17-A64D-4926-86F9-F23BA9D4337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2003" y="3176106"/>
            <a:ext cx="1697037" cy="36894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1</a:t>
            </a:r>
            <a:endParaRPr lang="ru-RU" dirty="0"/>
          </a:p>
        </p:txBody>
      </p:sp>
      <p:sp>
        <p:nvSpPr>
          <p:cNvPr id="80" name="Text Placeholder 67">
            <a:extLst>
              <a:ext uri="{FF2B5EF4-FFF2-40B4-BE49-F238E27FC236}">
                <a16:creationId xmlns:a16="http://schemas.microsoft.com/office/drawing/2014/main" id="{CEAEBD1B-4DD3-4194-BDB3-E70AEE2E0CDB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999868" y="3580663"/>
            <a:ext cx="1697037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7">
            <a:extLst>
              <a:ext uri="{FF2B5EF4-FFF2-40B4-BE49-F238E27FC236}">
                <a16:creationId xmlns:a16="http://schemas.microsoft.com/office/drawing/2014/main" id="{D78D23EB-5D9F-4540-94A3-08DBF7B8B91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076929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6" name="Text Placeholder 67">
            <a:extLst>
              <a:ext uri="{FF2B5EF4-FFF2-40B4-BE49-F238E27FC236}">
                <a16:creationId xmlns:a16="http://schemas.microsoft.com/office/drawing/2014/main" id="{52C8DAAC-AC34-4ADE-B88F-1C9288A5AEA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079064" y="3176106"/>
            <a:ext cx="1697037" cy="36894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2</a:t>
            </a:r>
            <a:endParaRPr lang="ru-RU" dirty="0"/>
          </a:p>
        </p:txBody>
      </p:sp>
      <p:sp>
        <p:nvSpPr>
          <p:cNvPr id="81" name="Text Placeholder 67">
            <a:extLst>
              <a:ext uri="{FF2B5EF4-FFF2-40B4-BE49-F238E27FC236}">
                <a16:creationId xmlns:a16="http://schemas.microsoft.com/office/drawing/2014/main" id="{11C83BFB-0EB8-4D80-943B-BA7A252D4DF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076929" y="3580663"/>
            <a:ext cx="1697037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67">
            <a:extLst>
              <a:ext uri="{FF2B5EF4-FFF2-40B4-BE49-F238E27FC236}">
                <a16:creationId xmlns:a16="http://schemas.microsoft.com/office/drawing/2014/main" id="{4ED1DE17-B2BC-417B-BFB0-D3CDF720973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153990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7" name="Text Placeholder 67">
            <a:extLst>
              <a:ext uri="{FF2B5EF4-FFF2-40B4-BE49-F238E27FC236}">
                <a16:creationId xmlns:a16="http://schemas.microsoft.com/office/drawing/2014/main" id="{2406C601-7B6F-4E9D-A973-B2CC92C0DDA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5156125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3</a:t>
            </a:r>
            <a:endParaRPr lang="ru-RU" dirty="0"/>
          </a:p>
        </p:txBody>
      </p:sp>
      <p:sp>
        <p:nvSpPr>
          <p:cNvPr id="82" name="Text Placeholder 67">
            <a:extLst>
              <a:ext uri="{FF2B5EF4-FFF2-40B4-BE49-F238E27FC236}">
                <a16:creationId xmlns:a16="http://schemas.microsoft.com/office/drawing/2014/main" id="{1863E5AC-A2CE-4EFB-9433-5F599B2B061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5153990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1" name="Text Placeholder 67">
            <a:extLst>
              <a:ext uri="{FF2B5EF4-FFF2-40B4-BE49-F238E27FC236}">
                <a16:creationId xmlns:a16="http://schemas.microsoft.com/office/drawing/2014/main" id="{166A426C-5268-45E2-8D57-A0DC553E0187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231051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8" name="Text Placeholder 67">
            <a:extLst>
              <a:ext uri="{FF2B5EF4-FFF2-40B4-BE49-F238E27FC236}">
                <a16:creationId xmlns:a16="http://schemas.microsoft.com/office/drawing/2014/main" id="{84AA07B3-267A-4EF3-884B-C7811E2A82E2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233186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4</a:t>
            </a:r>
            <a:endParaRPr lang="ru-RU" dirty="0"/>
          </a:p>
        </p:txBody>
      </p:sp>
      <p:sp>
        <p:nvSpPr>
          <p:cNvPr id="83" name="Text Placeholder 67">
            <a:extLst>
              <a:ext uri="{FF2B5EF4-FFF2-40B4-BE49-F238E27FC236}">
                <a16:creationId xmlns:a16="http://schemas.microsoft.com/office/drawing/2014/main" id="{8200DF41-88E6-45EF-AE9D-B56233AD17E6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231051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2" name="Text Placeholder 67">
            <a:extLst>
              <a:ext uri="{FF2B5EF4-FFF2-40B4-BE49-F238E27FC236}">
                <a16:creationId xmlns:a16="http://schemas.microsoft.com/office/drawing/2014/main" id="{27F6FCF2-4954-4E07-BD4A-54040E16988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08112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9" name="Text Placeholder 67">
            <a:extLst>
              <a:ext uri="{FF2B5EF4-FFF2-40B4-BE49-F238E27FC236}">
                <a16:creationId xmlns:a16="http://schemas.microsoft.com/office/drawing/2014/main" id="{9752F311-54E4-4A2F-A676-CE541AC3AF2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310247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5</a:t>
            </a:r>
            <a:endParaRPr lang="ru-RU" dirty="0"/>
          </a:p>
        </p:txBody>
      </p:sp>
      <p:sp>
        <p:nvSpPr>
          <p:cNvPr id="84" name="Text Placeholder 67">
            <a:extLst>
              <a:ext uri="{FF2B5EF4-FFF2-40B4-BE49-F238E27FC236}">
                <a16:creationId xmlns:a16="http://schemas.microsoft.com/office/drawing/2014/main" id="{293395E1-4412-462F-9A23-3BEF7CCC249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308112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423E63-093D-4A99-8C31-28E180F8111E}"/>
              </a:ext>
            </a:extLst>
          </p:cNvPr>
          <p:cNvCxnSpPr>
            <a:cxnSpLocks/>
          </p:cNvCxnSpPr>
          <p:nvPr userDrawn="1"/>
        </p:nvCxnSpPr>
        <p:spPr>
          <a:xfrm>
            <a:off x="919331" y="2404913"/>
            <a:ext cx="11304000" cy="0"/>
          </a:xfrm>
          <a:prstGeom prst="line">
            <a:avLst/>
          </a:prstGeom>
          <a:ln w="19050">
            <a:solidFill>
              <a:srgbClr val="9399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9A9D-F468-4B5C-9092-EE37C9E3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513CFEE6-155F-4C22-BFC9-BDED101F64A3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0B2E-E157-4C0C-94EB-9A67DEC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0389-9377-4F66-90DE-3BF0280F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0FEE-E42D-435A-A441-DBC63D7AFC28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5D4B62-FDA7-488E-8EA0-68805217F9F0}"/>
              </a:ext>
            </a:extLst>
          </p:cNvPr>
          <p:cNvGrpSpPr/>
          <p:nvPr userDrawn="1"/>
        </p:nvGrpSpPr>
        <p:grpSpPr>
          <a:xfrm>
            <a:off x="9128023" y="2331516"/>
            <a:ext cx="137160" cy="2999323"/>
            <a:chOff x="882917" y="2474883"/>
            <a:chExt cx="137160" cy="299932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9FF919-D5B6-40BE-8340-99395C67A80B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44F83E-0A7E-487F-94AD-18862D8C1DA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604EFAD-8591-44A8-B023-93F6CBAA8FBB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C36F7E-FD23-48F3-A09A-9CC43031B561}"/>
              </a:ext>
            </a:extLst>
          </p:cNvPr>
          <p:cNvCxnSpPr>
            <a:cxnSpLocks/>
          </p:cNvCxnSpPr>
          <p:nvPr userDrawn="1"/>
        </p:nvCxnSpPr>
        <p:spPr>
          <a:xfrm>
            <a:off x="951496" y="3032671"/>
            <a:ext cx="11240503" cy="0"/>
          </a:xfrm>
          <a:prstGeom prst="line">
            <a:avLst/>
          </a:prstGeom>
          <a:ln w="7239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B849D-4DD4-48E2-919C-6D027EBF0C55}"/>
              </a:ext>
            </a:extLst>
          </p:cNvPr>
          <p:cNvGrpSpPr/>
          <p:nvPr userDrawn="1"/>
        </p:nvGrpSpPr>
        <p:grpSpPr>
          <a:xfrm>
            <a:off x="813989" y="2331516"/>
            <a:ext cx="137162" cy="2999323"/>
            <a:chOff x="882915" y="2453736"/>
            <a:chExt cx="137162" cy="299932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35FDD3-D29F-4144-B941-C78FD2EDEC8F}"/>
                </a:ext>
              </a:extLst>
            </p:cNvPr>
            <p:cNvCxnSpPr/>
            <p:nvPr userDrawn="1"/>
          </p:nvCxnSpPr>
          <p:spPr>
            <a:xfrm>
              <a:off x="951497" y="2522316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CA69E7-7E62-48D3-BECA-3195D6013009}"/>
                </a:ext>
              </a:extLst>
            </p:cNvPr>
            <p:cNvSpPr/>
            <p:nvPr userDrawn="1"/>
          </p:nvSpPr>
          <p:spPr>
            <a:xfrm>
              <a:off x="882915" y="24537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72AC68-B45F-427C-BCD5-D1C11A81DEFD}"/>
                </a:ext>
              </a:extLst>
            </p:cNvPr>
            <p:cNvSpPr/>
            <p:nvPr userDrawn="1"/>
          </p:nvSpPr>
          <p:spPr>
            <a:xfrm>
              <a:off x="882917" y="5315899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3908B3-7B94-471C-A3B6-4DD1BAD057EC}"/>
              </a:ext>
            </a:extLst>
          </p:cNvPr>
          <p:cNvGrpSpPr/>
          <p:nvPr userDrawn="1"/>
        </p:nvGrpSpPr>
        <p:grpSpPr>
          <a:xfrm>
            <a:off x="750918" y="2898634"/>
            <a:ext cx="265176" cy="265176"/>
            <a:chOff x="818907" y="3062958"/>
            <a:chExt cx="265176" cy="2651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BB9D0A-1778-4373-AD41-62E890959DCF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C3271EA-E74D-4A74-B991-5C50166C37A5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A6FF48-4AA4-4CD2-B31D-B7049F9C4092}"/>
              </a:ext>
            </a:extLst>
          </p:cNvPr>
          <p:cNvGrpSpPr/>
          <p:nvPr userDrawn="1"/>
        </p:nvGrpSpPr>
        <p:grpSpPr>
          <a:xfrm>
            <a:off x="2908500" y="2331516"/>
            <a:ext cx="137160" cy="2999323"/>
            <a:chOff x="882917" y="2474883"/>
            <a:chExt cx="137160" cy="299932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7874F7-CC98-4D64-8517-87F53501C42F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6453AEA-ACAA-4861-B099-D90257B9BAF8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8484F9-DBBB-48DB-8CBC-A0E91BBD8207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7AB91B-1402-478A-9277-84A12987C1FE}"/>
              </a:ext>
            </a:extLst>
          </p:cNvPr>
          <p:cNvGrpSpPr/>
          <p:nvPr userDrawn="1"/>
        </p:nvGrpSpPr>
        <p:grpSpPr>
          <a:xfrm>
            <a:off x="2847246" y="2898634"/>
            <a:ext cx="265176" cy="265176"/>
            <a:chOff x="818907" y="3062958"/>
            <a:chExt cx="265176" cy="26517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FCF036-CEA4-48A8-A00F-9F64AE548E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E24256-9159-4D60-B60A-3498FC98CD0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A8C6DB1-44F7-483A-950F-B873D1D5B8D3}"/>
              </a:ext>
            </a:extLst>
          </p:cNvPr>
          <p:cNvGrpSpPr/>
          <p:nvPr userDrawn="1"/>
        </p:nvGrpSpPr>
        <p:grpSpPr>
          <a:xfrm>
            <a:off x="9064951" y="2898634"/>
            <a:ext cx="265176" cy="265176"/>
            <a:chOff x="818907" y="3062958"/>
            <a:chExt cx="265176" cy="26517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1AB570-1EDA-457E-B564-1F63367035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1CF7F51-5306-450B-9581-297B7DA9535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8F938B-6889-476B-9F04-50877A3FFB94}"/>
              </a:ext>
            </a:extLst>
          </p:cNvPr>
          <p:cNvGrpSpPr/>
          <p:nvPr userDrawn="1"/>
        </p:nvGrpSpPr>
        <p:grpSpPr>
          <a:xfrm>
            <a:off x="5003010" y="2331516"/>
            <a:ext cx="137160" cy="2999323"/>
            <a:chOff x="882917" y="2474883"/>
            <a:chExt cx="137160" cy="299932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9342DA-D3C1-4717-B6CC-2654C333D29D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B6D1AF-ADDB-42D5-BEB9-99A7EE07025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986ED45-F31E-4EB9-BB0F-3079602EB4A2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23CFC93-94E9-4366-8810-F0ACAFD54CFD}"/>
              </a:ext>
            </a:extLst>
          </p:cNvPr>
          <p:cNvSpPr/>
          <p:nvPr userDrawn="1"/>
        </p:nvSpPr>
        <p:spPr>
          <a:xfrm>
            <a:off x="4938426" y="2898634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6790E5-47B0-4794-ADB1-4FC8402D665C}"/>
              </a:ext>
            </a:extLst>
          </p:cNvPr>
          <p:cNvSpPr/>
          <p:nvPr userDrawn="1"/>
        </p:nvSpPr>
        <p:spPr>
          <a:xfrm>
            <a:off x="5002434" y="2962642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6C3237-54C9-480C-AABB-5A95AB84DF38}"/>
              </a:ext>
            </a:extLst>
          </p:cNvPr>
          <p:cNvGrpSpPr/>
          <p:nvPr userDrawn="1"/>
        </p:nvGrpSpPr>
        <p:grpSpPr>
          <a:xfrm>
            <a:off x="7097520" y="2331516"/>
            <a:ext cx="137160" cy="2999323"/>
            <a:chOff x="882917" y="2474883"/>
            <a:chExt cx="137160" cy="299932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1C5BC3-88E2-4319-B05B-55A77D959B8C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5AD3DDE-89C5-4CB3-A7C4-52A77D798D0A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92ADD7-891E-47B3-B12A-0B729BD59B7C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626098-B638-41DE-A19F-347385124AF0}"/>
              </a:ext>
            </a:extLst>
          </p:cNvPr>
          <p:cNvGrpSpPr/>
          <p:nvPr userDrawn="1"/>
        </p:nvGrpSpPr>
        <p:grpSpPr>
          <a:xfrm>
            <a:off x="7036590" y="2898634"/>
            <a:ext cx="265176" cy="265176"/>
            <a:chOff x="821985" y="3062284"/>
            <a:chExt cx="265176" cy="26517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DD77FF-4A87-4A8F-9110-8D6977A8ED44}"/>
                </a:ext>
              </a:extLst>
            </p:cNvPr>
            <p:cNvSpPr/>
            <p:nvPr userDrawn="1"/>
          </p:nvSpPr>
          <p:spPr>
            <a:xfrm>
              <a:off x="821985" y="3062284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ECC322-F330-4C26-AC6A-506672D90A6F}"/>
                </a:ext>
              </a:extLst>
            </p:cNvPr>
            <p:cNvSpPr/>
            <p:nvPr userDrawn="1"/>
          </p:nvSpPr>
          <p:spPr>
            <a:xfrm>
              <a:off x="885993" y="312629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87880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551" userDrawn="1">
          <p15:clr>
            <a:srgbClr val="FBAE40"/>
          </p15:clr>
        </p15:guide>
        <p15:guide id="3" pos="7080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FE583A-448B-424C-9B6C-980A58B939A8}"/>
              </a:ext>
            </a:extLst>
          </p:cNvPr>
          <p:cNvCxnSpPr>
            <a:cxnSpLocks/>
            <a:stCxn id="8" idx="6"/>
            <a:endCxn id="10" idx="6"/>
          </p:cNvCxnSpPr>
          <p:nvPr userDrawn="1"/>
        </p:nvCxnSpPr>
        <p:spPr>
          <a:xfrm flipV="1">
            <a:off x="1070213" y="6081964"/>
            <a:ext cx="10174050" cy="1"/>
          </a:xfrm>
          <a:prstGeom prst="line">
            <a:avLst/>
          </a:prstGeom>
          <a:ln w="889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F4F28C2-CC34-4947-B0FE-B44514C5BFC8}"/>
              </a:ext>
            </a:extLst>
          </p:cNvPr>
          <p:cNvSpPr/>
          <p:nvPr userDrawn="1"/>
        </p:nvSpPr>
        <p:spPr>
          <a:xfrm>
            <a:off x="11107103" y="6013384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23FD6-47FA-40FA-AC79-BC9F7AE1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562E-0BAA-491E-B8FD-1A05C9CA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BA95-4805-4B42-9280-BD99DBEAF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03765" y="6088551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rgbClr val="3B4D55"/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72EE-4DFE-49F7-BB57-F122C643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03765" y="5829266"/>
            <a:ext cx="2743200" cy="252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rgbClr val="B4001B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F2AD18-5088-44AE-A929-D2B09BDCBE5A}"/>
              </a:ext>
            </a:extLst>
          </p:cNvPr>
          <p:cNvSpPr/>
          <p:nvPr userDrawn="1"/>
        </p:nvSpPr>
        <p:spPr>
          <a:xfrm>
            <a:off x="805037" y="5949377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5A4A8-6013-489C-BF67-FC05831CE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915" y="5899402"/>
            <a:ext cx="321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bg1"/>
                </a:solidFill>
              </a:defRPr>
            </a:lvl1pPr>
          </a:lstStyle>
          <a:p>
            <a:fld id="{4F4E0FEE-E42D-435A-A441-DBC63D7AFC2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8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Timeline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Flight Delay Avoidance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Topic Selection 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3" y="3176105"/>
            <a:ext cx="1697037" cy="464729"/>
          </a:xfrm>
        </p:spPr>
        <p:txBody>
          <a:bodyPr/>
          <a:lstStyle/>
          <a:p>
            <a:r>
              <a:rPr lang="en-US" sz="1400" dirty="0">
                <a:solidFill>
                  <a:schemeClr val="accent3"/>
                </a:solidFill>
              </a:rPr>
              <a:t>Speaker: Hernan</a:t>
            </a:r>
            <a:endParaRPr lang="ru-RU" sz="1400" dirty="0">
              <a:solidFill>
                <a:schemeClr val="accent3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65506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Group 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What topic we selected and why we selected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Rationale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Presenting Before Dashboard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100" i="0" dirty="0">
              <a:solidFill>
                <a:schemeClr val="accent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Data Description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3"/>
                </a:solidFill>
              </a:rPr>
              <a:t>Speaker: Hernan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60228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accent3"/>
                </a:solidFill>
              </a:rPr>
              <a:t>Describing our data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accent3"/>
                </a:solidFill>
              </a:rPr>
              <a:t>Where we obtained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Shape, count, data present, data limitations, what caught our eye,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100" i="0" dirty="0">
              <a:solidFill>
                <a:schemeClr val="accent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3990" y="2489256"/>
            <a:ext cx="1825650" cy="481916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What question did we want to answer?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3"/>
                </a:solidFill>
              </a:rPr>
              <a:t>Speaker: Hernan</a:t>
            </a:r>
            <a:endParaRPr lang="ru-RU" sz="1400" dirty="0">
              <a:solidFill>
                <a:schemeClr val="accent3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Summing up all of our data points from the previous section, what do we hope to answer? What is our main question?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0" dirty="0"/>
              <a:t>What Causes a Departure Delay</a:t>
            </a:r>
            <a:endParaRPr lang="ru-RU" sz="1100" b="1" i="0" dirty="0">
              <a:solidFill>
                <a:schemeClr val="accent3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Data Exploration – Not in Model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3"/>
                </a:solidFill>
              </a:rPr>
              <a:t>Speaker: Tommy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4"/>
            <a:ext cx="1697037" cy="238531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accent3"/>
                </a:solidFill>
              </a:rPr>
              <a:t>Tech used, where we uploaded the data, </a:t>
            </a:r>
            <a:r>
              <a:rPr lang="en-US" sz="1100" i="0" dirty="0" err="1">
                <a:solidFill>
                  <a:schemeClr val="accent3"/>
                </a:solidFill>
              </a:rPr>
              <a:t>etc</a:t>
            </a:r>
            <a:endParaRPr lang="en-US" sz="1100" i="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Talk about the features</a:t>
            </a:r>
            <a:endParaRPr lang="en-US" sz="1100" i="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accent3"/>
                </a:solidFill>
              </a:rPr>
              <a:t>Talk about all of the data preprocessing we did. Issues that arose during data exploration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How we got to our working table (scripts, queries, merges, </a:t>
            </a:r>
            <a:r>
              <a:rPr lang="en-US" sz="1100" i="0" dirty="0" err="1"/>
              <a:t>etc</a:t>
            </a:r>
            <a:r>
              <a:rPr lang="en-US" sz="1100" i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accent3"/>
                </a:solidFill>
              </a:rPr>
              <a:t>Walk through the before</a:t>
            </a:r>
            <a:endParaRPr lang="ru-RU" sz="1100" i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Data preprocessing in Model 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100" dirty="0">
                <a:solidFill>
                  <a:schemeClr val="accent3"/>
                </a:solidFill>
              </a:rPr>
              <a:t>Speaker: June and John</a:t>
            </a:r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212240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chemeClr val="accent3"/>
                </a:solidFill>
              </a:rPr>
              <a:t>Explain the model choices we made, why did we choose them? Talk about the tech we used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chemeClr val="accent3"/>
                </a:solidFill>
              </a:rPr>
              <a:t>Talk about how we loaded the data into the model.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0" dirty="0"/>
              <a:t>Talk about the pre-processing aspects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0" dirty="0"/>
              <a:t>What needed to be encoded and how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chemeClr val="accent3"/>
                </a:solidFill>
              </a:rPr>
              <a:t>What needed to be scaled and how </a:t>
            </a:r>
            <a:endParaRPr lang="ru-RU" sz="900" i="0" dirty="0">
              <a:solidFill>
                <a:schemeClr val="accent3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4F4E0FEE-E42D-435A-A441-DBC63D7AFC28}" type="slidenum">
              <a:rPr lang="ru-RU" smtClean="0"/>
              <a:t>1</a:t>
            </a:fld>
            <a:endParaRPr lang="ru-RU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PRESENTATTION TITLE</a:t>
            </a:r>
            <a:endParaRPr lang="ru-RU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9/29/2021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3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Timeline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Flight Delay Avoidance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 selection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3" y="3176105"/>
            <a:ext cx="1697037" cy="464729"/>
          </a:xfrm>
        </p:spPr>
        <p:txBody>
          <a:bodyPr/>
          <a:lstStyle/>
          <a:p>
            <a:r>
              <a:rPr lang="en-US" sz="1400" dirty="0">
                <a:solidFill>
                  <a:schemeClr val="accent3"/>
                </a:solidFill>
              </a:rPr>
              <a:t>Speaker: John or June</a:t>
            </a:r>
            <a:endParaRPr lang="ru-RU" sz="1400" dirty="0">
              <a:solidFill>
                <a:schemeClr val="accent3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Our initial approach to feature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How we refined our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accent3"/>
                </a:solidFill>
              </a:rPr>
              <a:t>What features we ultimately selected as most important</a:t>
            </a:r>
            <a:endParaRPr lang="ru-RU" sz="1100" i="0" dirty="0">
              <a:solidFill>
                <a:schemeClr val="accent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 Training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3"/>
                </a:solidFill>
              </a:rPr>
              <a:t>Speaker: John or June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60228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accent3"/>
                </a:solidFill>
              </a:rPr>
              <a:t>Describe data set splits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accent3"/>
                </a:solidFill>
              </a:rPr>
              <a:t>Describe training and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How we trained the model</a:t>
            </a:r>
          </a:p>
          <a:p>
            <a:endParaRPr lang="en-US" sz="110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100" i="0" dirty="0">
              <a:solidFill>
                <a:schemeClr val="accent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3990" y="2489256"/>
            <a:ext cx="1825650" cy="481916"/>
          </a:xfrm>
        </p:spPr>
        <p:txBody>
          <a:bodyPr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Results of the Analysis and Dashboard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5" y="3176105"/>
            <a:ext cx="1697037" cy="452885"/>
          </a:xfrm>
        </p:spPr>
        <p:txBody>
          <a:bodyPr/>
          <a:lstStyle/>
          <a:p>
            <a:r>
              <a:rPr lang="en-US" sz="1200" dirty="0">
                <a:solidFill>
                  <a:schemeClr val="accent3"/>
                </a:solidFill>
              </a:rPr>
              <a:t>Speaker: Hernan &amp; Tommy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18296" y="3628990"/>
            <a:ext cx="1697037" cy="229361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What do our confusion matrixes say?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Explain how we pivoted to saying our model is better at predicting on time arrivals based on the results.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Showcase large parts of the dashboard. How the results match or differ from the actual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accent3"/>
                </a:solidFill>
              </a:rPr>
              <a:t>Etc. </a:t>
            </a:r>
            <a:endParaRPr lang="ru-RU" sz="1100" i="0" dirty="0">
              <a:solidFill>
                <a:schemeClr val="accent3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Recommendations for future Analysis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3"/>
                </a:solidFill>
              </a:rPr>
              <a:t>Speaker: Daniela</a:t>
            </a:r>
            <a:endParaRPr lang="ru-RU" sz="1200" dirty="0">
              <a:solidFill>
                <a:schemeClr val="accent3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4"/>
            <a:ext cx="1697037" cy="199656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accent3"/>
                </a:solidFill>
              </a:rPr>
              <a:t>Segway into how we if in real life this would be the first stage of a project, and how we would apply the results to the future.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How we would continue with this project</a:t>
            </a:r>
            <a:endParaRPr lang="en-US" sz="1100" i="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/>
              <a:t>Showcase App </a:t>
            </a:r>
            <a:endParaRPr lang="ru-RU" sz="1100" i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Closing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100" dirty="0">
                <a:solidFill>
                  <a:schemeClr val="accent3"/>
                </a:solidFill>
              </a:rPr>
              <a:t>Speaker: Daniela</a:t>
            </a:r>
            <a:endParaRPr lang="ru-RU" sz="1100" dirty="0">
              <a:solidFill>
                <a:schemeClr val="accent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212240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chemeClr val="accent3"/>
                </a:solidFill>
              </a:rPr>
              <a:t>Closing statements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i="0" dirty="0"/>
              <a:t>What we would do differently (if any)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4F4E0FEE-E42D-435A-A441-DBC63D7AFC28}" type="slidenum">
              <a:rPr lang="ru-RU" smtClean="0"/>
              <a:t>2</a:t>
            </a:fld>
            <a:endParaRPr lang="ru-RU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PRESENTATTION TITLE</a:t>
            </a:r>
            <a:endParaRPr lang="ru-RU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9/29/2021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61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B4001B"/>
      </a:dk1>
      <a:lt1>
        <a:srgbClr val="FFFFFF"/>
      </a:lt1>
      <a:dk2>
        <a:srgbClr val="3B4D55"/>
      </a:dk2>
      <a:lt2>
        <a:srgbClr val="DEE6EE"/>
      </a:lt2>
      <a:accent1>
        <a:srgbClr val="B4001B"/>
      </a:accent1>
      <a:accent2>
        <a:srgbClr val="9399A1"/>
      </a:accent2>
      <a:accent3>
        <a:srgbClr val="3B4D55"/>
      </a:accent3>
      <a:accent4>
        <a:srgbClr val="000000"/>
      </a:accent4>
      <a:accent5>
        <a:srgbClr val="425537"/>
      </a:accent5>
      <a:accent6>
        <a:srgbClr val="FF0000"/>
      </a:accent6>
      <a:hlink>
        <a:srgbClr val="3B4D55"/>
      </a:hlink>
      <a:folHlink>
        <a:srgbClr val="3B4D55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istory_Timeline_05_MO - v3" id="{7FF5D5DD-C278-4CE6-8439-473DA481B1BB}" vid="{5298D311-D36A-4BC6-B02B-DC4D295524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533FB1C-4FE2-4970-8606-2C6AE365C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CBF1A6-2A07-45BD-A581-EA6CA78F83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7D8C62-B8C9-46F0-88EB-7D1075CE0A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History timeline</Template>
  <TotalTime>101</TotalTime>
  <Words>396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Tahoma</vt:lpstr>
      <vt:lpstr>Times New Roman</vt:lpstr>
      <vt:lpstr>Office Theme</vt:lpstr>
      <vt:lpstr>Presentation Timeline</vt:lpstr>
      <vt:lpstr>Presentation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Timeline</dc:title>
  <dc:creator>John Pinto</dc:creator>
  <cp:lastModifiedBy>John Pinto</cp:lastModifiedBy>
  <cp:revision>2</cp:revision>
  <dcterms:created xsi:type="dcterms:W3CDTF">2021-09-28T23:12:57Z</dcterms:created>
  <dcterms:modified xsi:type="dcterms:W3CDTF">2021-09-29T01:14:25Z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