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2ee176c88_2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f2ee176c88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2ee176c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2ee176c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2ee176c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2ee176c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2ee176c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2ee176c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2ee176c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2ee176c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2d1e345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2d1e345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2ee176c8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2ee176c8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2ee176c8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2ee176c8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Blank">
  <p:cSld name="24_Blank">
    <p:spTree>
      <p:nvGrpSpPr>
        <p:cNvPr id="273" name="Shape 273"/>
        <p:cNvGrpSpPr/>
        <p:nvPr/>
      </p:nvGrpSpPr>
      <p:grpSpPr>
        <a:xfrm>
          <a:off x="0" y="0"/>
          <a:ext cx="0" cy="0"/>
          <a:chOff x="0" y="0"/>
          <a:chExt cx="0" cy="0"/>
        </a:xfrm>
      </p:grpSpPr>
      <p:sp>
        <p:nvSpPr>
          <p:cNvPr id="274" name="Google Shape;274;p13"/>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threnjen/2019-airline-delays-and-cancella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descr="A sunset over a body of water&#10;&#10;Description automatically generated" id="279" name="Google Shape;279;p14"/>
          <p:cNvPicPr preferRelativeResize="0"/>
          <p:nvPr>
            <p:ph idx="2" type="pic"/>
          </p:nvPr>
        </p:nvPicPr>
        <p:blipFill rotWithShape="1">
          <a:blip r:embed="rId3">
            <a:alphaModFix/>
          </a:blip>
          <a:srcRect b="7870" l="0" r="0" t="7862"/>
          <a:stretch/>
        </p:blipFill>
        <p:spPr>
          <a:xfrm>
            <a:off x="0" y="0"/>
            <a:ext cx="9144000" cy="5143500"/>
          </a:xfrm>
          <a:prstGeom prst="rect">
            <a:avLst/>
          </a:prstGeom>
          <a:noFill/>
          <a:ln>
            <a:noFill/>
          </a:ln>
        </p:spPr>
      </p:pic>
      <p:sp>
        <p:nvSpPr>
          <p:cNvPr id="280" name="Google Shape;280;p14"/>
          <p:cNvSpPr txBox="1"/>
          <p:nvPr/>
        </p:nvSpPr>
        <p:spPr>
          <a:xfrm>
            <a:off x="889205" y="3225701"/>
            <a:ext cx="5163300" cy="9942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3300"/>
              <a:buFont typeface="Calibri"/>
              <a:buNone/>
            </a:pPr>
            <a:r>
              <a:rPr b="1" lang="en" sz="3300">
                <a:solidFill>
                  <a:schemeClr val="lt1"/>
                </a:solidFill>
                <a:latin typeface="Maven Pro"/>
                <a:ea typeface="Maven Pro"/>
                <a:cs typeface="Maven Pro"/>
                <a:sym typeface="Maven Pro"/>
              </a:rPr>
              <a:t>Flight Delay Avoidance</a:t>
            </a:r>
            <a:endParaRPr b="1" i="0" sz="3300" u="none" cap="none" strike="noStrike">
              <a:solidFill>
                <a:schemeClr val="lt1"/>
              </a:solidFill>
              <a:latin typeface="Maven Pro"/>
              <a:ea typeface="Maven Pro"/>
              <a:cs typeface="Maven Pro"/>
              <a:sym typeface="Maven Pro"/>
            </a:endParaRPr>
          </a:p>
        </p:txBody>
      </p:sp>
      <p:sp>
        <p:nvSpPr>
          <p:cNvPr id="281" name="Google Shape;281;p14"/>
          <p:cNvSpPr txBox="1"/>
          <p:nvPr/>
        </p:nvSpPr>
        <p:spPr>
          <a:xfrm>
            <a:off x="931630" y="3697852"/>
            <a:ext cx="3563100" cy="9942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1800"/>
              <a:buFont typeface="Calibri"/>
              <a:buNone/>
            </a:pPr>
            <a:r>
              <a:rPr b="1" lang="en" sz="1800">
                <a:solidFill>
                  <a:schemeClr val="lt1"/>
                </a:solidFill>
                <a:latin typeface="Maven Pro"/>
                <a:ea typeface="Maven Pro"/>
                <a:cs typeface="Maven Pro"/>
                <a:sym typeface="Maven Pro"/>
              </a:rPr>
              <a:t>Dashboard</a:t>
            </a:r>
            <a:endParaRPr sz="1100">
              <a:latin typeface="Maven Pro"/>
              <a:ea typeface="Maven Pro"/>
              <a:cs typeface="Maven Pro"/>
              <a:sym typeface="Maven Pro"/>
            </a:endParaRPr>
          </a:p>
        </p:txBody>
      </p:sp>
      <p:sp>
        <p:nvSpPr>
          <p:cNvPr id="282" name="Google Shape;282;p14"/>
          <p:cNvSpPr/>
          <p:nvPr/>
        </p:nvSpPr>
        <p:spPr>
          <a:xfrm>
            <a:off x="813707" y="3337025"/>
            <a:ext cx="75600" cy="5334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Earth globe: Americas" id="283" name="Google Shape;283;p14"/>
          <p:cNvPicPr preferRelativeResize="0"/>
          <p:nvPr/>
        </p:nvPicPr>
        <p:blipFill rotWithShape="1">
          <a:blip r:embed="rId4">
            <a:alphaModFix/>
          </a:blip>
          <a:srcRect b="0" l="0" r="0" t="0"/>
          <a:stretch/>
        </p:blipFill>
        <p:spPr>
          <a:xfrm>
            <a:off x="8504104" y="134728"/>
            <a:ext cx="463853" cy="4638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1200"/>
              </a:spcAft>
              <a:buNone/>
            </a:pPr>
            <a:r>
              <a:rPr lang="en" sz="1200">
                <a:solidFill>
                  <a:srgbClr val="24292F"/>
                </a:solidFill>
              </a:rPr>
              <a:t>The targeted goal of this analysis is to predict departure delays based on various features. This will provide insights on how likely your next flight would be delayed based on if certain conditions are being met, such as the weather or the time of your travel to name a few.</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Reason for Topic Selection</a:t>
            </a:r>
            <a:endParaRPr/>
          </a:p>
        </p:txBody>
      </p:sp>
      <p:sp>
        <p:nvSpPr>
          <p:cNvPr id="295" name="Google Shape;295;p16"/>
          <p:cNvSpPr txBox="1"/>
          <p:nvPr>
            <p:ph idx="1" type="body"/>
          </p:nvPr>
        </p:nvSpPr>
        <p:spPr>
          <a:xfrm>
            <a:off x="1303800" y="1650450"/>
            <a:ext cx="7030500" cy="2541600"/>
          </a:xfrm>
          <a:prstGeom prst="rect">
            <a:avLst/>
          </a:prstGeom>
        </p:spPr>
        <p:txBody>
          <a:bodyPr anchorCtr="0" anchor="t" bIns="91425" lIns="91425" spcFirstLastPara="1" rIns="91425" wrap="square" tIns="91425">
            <a:normAutofit fontScale="92500"/>
          </a:bodyPr>
          <a:lstStyle/>
          <a:p>
            <a:pPr indent="0" lvl="0" marL="152400" marR="152400" rtl="0" algn="l">
              <a:lnSpc>
                <a:spcPct val="145000"/>
              </a:lnSpc>
              <a:spcBef>
                <a:spcPts val="0"/>
              </a:spcBef>
              <a:spcAft>
                <a:spcPts val="1200"/>
              </a:spcAft>
              <a:buNone/>
            </a:pPr>
            <a:r>
              <a:rPr lang="en"/>
              <a:t>Just in the last few months, natural disasters never seem to leave the front pages: historic fires throughout the western US, 500 year </a:t>
            </a:r>
            <a:r>
              <a:rPr lang="en"/>
              <a:t>floods</a:t>
            </a:r>
            <a:r>
              <a:rPr lang="en"/>
              <a:t> in Germany and the northeast US, back-to-back category 4 hurricanes in the southern states.  It is no longer a question of avoiding the effects of climate change, rather learning  how to adapt to it.  With this in mind, we wish to study the impact of weather on flight delays when compared to other potential factors (airline congestion, aircraft age/mechanical issues, etc.) to better understand what potential economic and logistic downstream effects to anticipate as weather conditions worsen.  While climate change is not the same as weather, a finding of strong correlation between weather and flight delays may establish a metric that could be useful to future researchers.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600"/>
              </a:spcBef>
              <a:spcAft>
                <a:spcPts val="0"/>
              </a:spcAft>
              <a:buNone/>
            </a:pPr>
            <a:r>
              <a:rPr lang="en" sz="3211">
                <a:solidFill>
                  <a:srgbClr val="2B2B2B"/>
                </a:solidFill>
              </a:rPr>
              <a:t>Description of the source of data</a:t>
            </a:r>
            <a:endParaRPr sz="3211">
              <a:solidFill>
                <a:srgbClr val="2B2B2B"/>
              </a:solidFill>
            </a:endParaRPr>
          </a:p>
          <a:p>
            <a:pPr indent="0" lvl="0" marL="0" rtl="0" algn="l">
              <a:spcBef>
                <a:spcPts val="4600"/>
              </a:spcBef>
              <a:spcAft>
                <a:spcPts val="0"/>
              </a:spcAft>
              <a:buNone/>
            </a:pPr>
            <a:r>
              <a:t/>
            </a:r>
            <a:endParaRPr/>
          </a:p>
        </p:txBody>
      </p:sp>
      <p:sp>
        <p:nvSpPr>
          <p:cNvPr id="301" name="Google Shape;301;p17"/>
          <p:cNvSpPr txBox="1"/>
          <p:nvPr>
            <p:ph idx="1" type="body"/>
          </p:nvPr>
        </p:nvSpPr>
        <p:spPr>
          <a:xfrm>
            <a:off x="1303800" y="1424050"/>
            <a:ext cx="7392000" cy="3417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5457"/>
              <a:t>This is a classification dataset with detailed airline, weather, airport and employment information.  </a:t>
            </a:r>
            <a:endParaRPr sz="5457"/>
          </a:p>
          <a:p>
            <a:pPr indent="0" lvl="0" marL="0" rtl="0" algn="l">
              <a:spcBef>
                <a:spcPts val="1200"/>
              </a:spcBef>
              <a:spcAft>
                <a:spcPts val="0"/>
              </a:spcAft>
              <a:buNone/>
            </a:pPr>
            <a:r>
              <a:rPr lang="en" sz="5457"/>
              <a:t>24 raw data files are included for dataset customization, including adding cancellation, specific delay reasons, and/or arrival delays in order to create a multiclass problem. </a:t>
            </a:r>
            <a:endParaRPr sz="5457"/>
          </a:p>
          <a:p>
            <a:pPr indent="0" lvl="0" marL="0" rtl="0" algn="l">
              <a:spcBef>
                <a:spcPts val="1200"/>
              </a:spcBef>
              <a:spcAft>
                <a:spcPts val="0"/>
              </a:spcAft>
              <a:buNone/>
            </a:pPr>
            <a:r>
              <a:rPr lang="en" sz="5457"/>
              <a:t>Monthly data is included for 2019 and the first three months of 2020, with 2019 months comprising the train/test sets and 2020 months offering "new unseen" data. </a:t>
            </a:r>
            <a:endParaRPr sz="5457"/>
          </a:p>
          <a:p>
            <a:pPr indent="0" lvl="0" marL="0" rtl="0" algn="l">
              <a:spcBef>
                <a:spcPts val="1200"/>
              </a:spcBef>
              <a:spcAft>
                <a:spcPts val="0"/>
              </a:spcAft>
              <a:buNone/>
            </a:pPr>
            <a:r>
              <a:rPr lang="en" sz="5457"/>
              <a:t>Small train/test is available to develop your model on ~500k rows before throwing computing power at the large, multi-million row train/test set.</a:t>
            </a:r>
            <a:endParaRPr sz="5457"/>
          </a:p>
          <a:p>
            <a:pPr indent="0" lvl="0" marL="0" rtl="0" algn="l">
              <a:spcBef>
                <a:spcPts val="1200"/>
              </a:spcBef>
              <a:spcAft>
                <a:spcPts val="0"/>
              </a:spcAft>
              <a:buNone/>
            </a:pPr>
            <a:r>
              <a:rPr lang="en" sz="5457"/>
              <a:t>Data Source: </a:t>
            </a:r>
            <a:r>
              <a:rPr lang="en" sz="5457" u="sng">
                <a:solidFill>
                  <a:schemeClr val="hlink"/>
                </a:solidFill>
                <a:hlinkClick r:id="rId3"/>
              </a:rPr>
              <a:t>Kaggle - 2029 Airline Delays w/Weather and Airport Detail</a:t>
            </a:r>
            <a:endParaRPr sz="545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600"/>
              </a:spcBef>
              <a:spcAft>
                <a:spcPts val="0"/>
              </a:spcAft>
              <a:buNone/>
            </a:pPr>
            <a:r>
              <a:rPr lang="en" sz="3100">
                <a:solidFill>
                  <a:srgbClr val="2B2B2B"/>
                </a:solidFill>
              </a:rPr>
              <a:t>Questions the team hopes to answer with the data</a:t>
            </a:r>
            <a:endParaRPr sz="3100">
              <a:solidFill>
                <a:srgbClr val="2B2B2B"/>
              </a:solidFill>
            </a:endParaRPr>
          </a:p>
          <a:p>
            <a:pPr indent="0" lvl="0" marL="0" rtl="0" algn="l">
              <a:spcBef>
                <a:spcPts val="4600"/>
              </a:spcBef>
              <a:spcAft>
                <a:spcPts val="0"/>
              </a:spcAft>
              <a:buNone/>
            </a:pPr>
            <a:r>
              <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Initial: Will this </a:t>
            </a:r>
            <a:r>
              <a:rPr lang="en"/>
              <a:t>flight be delayed?</a:t>
            </a:r>
            <a:endParaRPr/>
          </a:p>
          <a:p>
            <a:pPr indent="-311150" lvl="0" marL="457200" rtl="0" algn="l">
              <a:spcBef>
                <a:spcPts val="0"/>
              </a:spcBef>
              <a:spcAft>
                <a:spcPts val="0"/>
              </a:spcAft>
              <a:buSzPts val="1300"/>
              <a:buChar char="●"/>
            </a:pPr>
            <a:r>
              <a:rPr lang="en"/>
              <a:t>Revised: Will this flight be on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600"/>
              </a:spcBef>
              <a:spcAft>
                <a:spcPts val="0"/>
              </a:spcAft>
              <a:buNone/>
            </a:pPr>
            <a:r>
              <a:rPr lang="en" sz="3100">
                <a:solidFill>
                  <a:srgbClr val="2B2B2B"/>
                </a:solidFill>
              </a:rPr>
              <a:t>Description of the data exploration phase of the project</a:t>
            </a:r>
            <a:endParaRPr sz="3100">
              <a:solidFill>
                <a:srgbClr val="2B2B2B"/>
              </a:solidFill>
            </a:endParaRPr>
          </a:p>
          <a:p>
            <a:pPr indent="0" lvl="0" marL="0" rtl="0" algn="l">
              <a:spcBef>
                <a:spcPts val="4600"/>
              </a:spcBef>
              <a:spcAft>
                <a:spcPts val="0"/>
              </a:spcAft>
              <a:buNone/>
            </a:pPr>
            <a:r>
              <a:t/>
            </a:r>
            <a:endParaRPr/>
          </a:p>
        </p:txBody>
      </p:sp>
      <p:sp>
        <p:nvSpPr>
          <p:cNvPr id="313" name="Google Shape;31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600"/>
              </a:spcBef>
              <a:spcAft>
                <a:spcPts val="0"/>
              </a:spcAft>
              <a:buNone/>
            </a:pPr>
            <a:r>
              <a:rPr lang="en" sz="3100">
                <a:solidFill>
                  <a:srgbClr val="2B2B2B"/>
                </a:solidFill>
              </a:rPr>
              <a:t>Description of the analysis phase of the project</a:t>
            </a:r>
            <a:endParaRPr sz="3100">
              <a:solidFill>
                <a:srgbClr val="2B2B2B"/>
              </a:solidFill>
            </a:endParaRPr>
          </a:p>
          <a:p>
            <a:pPr indent="0" lvl="0" marL="0" rtl="0" algn="l">
              <a:spcBef>
                <a:spcPts val="4600"/>
              </a:spcBef>
              <a:spcAft>
                <a:spcPts val="0"/>
              </a:spcAft>
              <a:buNone/>
            </a:pPr>
            <a:r>
              <a:t/>
            </a:r>
            <a:endParaRPr/>
          </a:p>
        </p:txBody>
      </p:sp>
      <p:sp>
        <p:nvSpPr>
          <p:cNvPr id="319" name="Google Shape;319;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50000"/>
              </a:lnSpc>
              <a:spcBef>
                <a:spcPts val="1600"/>
              </a:spcBef>
              <a:spcAft>
                <a:spcPts val="3800"/>
              </a:spcAft>
              <a:buNone/>
            </a:pPr>
            <a:r>
              <a:rPr lang="en">
                <a:solidFill>
                  <a:srgbClr val="2B2B2B"/>
                </a:solidFill>
              </a:rPr>
              <a:t>Technologies, languages, tools, and algorithms used throughout the project</a:t>
            </a:r>
            <a:endParaRPr/>
          </a:p>
        </p:txBody>
      </p:sp>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a:p>
            <a:pPr indent="-311150" lvl="0" marL="457200" rtl="0" algn="l">
              <a:spcBef>
                <a:spcPts val="1200"/>
              </a:spcBef>
              <a:spcAft>
                <a:spcPts val="0"/>
              </a:spcAft>
              <a:buSzPts val="1300"/>
              <a:buChar char="-"/>
            </a:pPr>
            <a:r>
              <a:rPr lang="en"/>
              <a:t>SQL				- Python 			- R</a:t>
            </a:r>
            <a:endParaRPr/>
          </a:p>
          <a:p>
            <a:pPr indent="-311150" lvl="0" marL="457200" rtl="0" algn="l">
              <a:spcBef>
                <a:spcPts val="0"/>
              </a:spcBef>
              <a:spcAft>
                <a:spcPts val="0"/>
              </a:spcAft>
              <a:buSzPts val="1300"/>
              <a:buChar char="-"/>
            </a:pPr>
            <a:r>
              <a:rPr lang="en"/>
              <a:t>AWS RDS			- pgAdmin			- PostgreSQL</a:t>
            </a:r>
            <a:endParaRPr/>
          </a:p>
          <a:p>
            <a:pPr indent="0" lvl="0" marL="0" rtl="0" algn="l">
              <a:spcBef>
                <a:spcPts val="1200"/>
              </a:spcBef>
              <a:spcAft>
                <a:spcPts val="1200"/>
              </a:spcAft>
              <a:buNone/>
            </a:pPr>
            <a:r>
              <a:rPr lang="en"/>
              <a:t>Machine Learning 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