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60" r:id="rId3"/>
    <p:sldId id="262" r:id="rId4"/>
    <p:sldId id="263" r:id="rId5"/>
    <p:sldId id="266" r:id="rId6"/>
    <p:sldId id="264" r:id="rId7"/>
    <p:sldId id="267" r:id="rId8"/>
    <p:sldId id="273" r:id="rId9"/>
    <p:sldId id="268" r:id="rId10"/>
    <p:sldId id="275" r:id="rId11"/>
    <p:sldId id="269" r:id="rId12"/>
    <p:sldId id="270" r:id="rId13"/>
    <p:sldId id="271" r:id="rId14"/>
    <p:sldId id="272"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8/2/25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8/2/25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Vision Transformers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Business Context</a:t>
            </a:r>
            <a:r>
              <a:rPr lang="en-AU" dirty="0"/>
              <a:t>: Information Extraction within the SSD-DU Pipeline</a:t>
            </a:r>
          </a:p>
          <a:p>
            <a:r>
              <a:rPr lang="en-AU" b="1" dirty="0"/>
              <a:t>Notes</a:t>
            </a:r>
            <a:r>
              <a:rPr lang="en-AU" dirty="0"/>
              <a:t>: Welcome everyone. Today we're exploring a critical technology decision that could transform how we process tax document substantiation.</a:t>
            </a:r>
          </a:p>
          <a:p>
            <a:r>
              <a:rPr lang="en-AU" b="1" dirty="0"/>
              <a:t>The Business Challenge</a:t>
            </a:r>
            <a:r>
              <a:rPr lang="en-AU" dirty="0"/>
              <a:t>: During </a:t>
            </a:r>
            <a:r>
              <a:rPr lang="en-AU" dirty="0" err="1"/>
              <a:t>taxtime</a:t>
            </a:r>
            <a:r>
              <a:rPr lang="en-AU" dirty="0"/>
              <a:t>, the ATO processes thousands of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This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Today's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9921-A04C-4212-6435-0F09B8AC9692}"/>
              </a:ext>
            </a:extLst>
          </p:cNvPr>
          <p:cNvSpPr>
            <a:spLocks noGrp="1"/>
          </p:cNvSpPr>
          <p:nvPr>
            <p:ph type="title"/>
          </p:nvPr>
        </p:nvSpPr>
        <p:spPr>
          <a:xfrm>
            <a:off x="838200" y="365125"/>
            <a:ext cx="10515600" cy="941161"/>
          </a:xfrm>
        </p:spPr>
        <p:txBody>
          <a:bodyPr>
            <a:normAutofit fontScale="90000"/>
          </a:bodyPr>
          <a:lstStyle/>
          <a:p>
            <a:r>
              <a:rPr lang="en-AU" b="1" dirty="0"/>
              <a:t>How Vision Transformers Capture Semantic Information</a:t>
            </a:r>
            <a:r>
              <a:rPr lang="en-AU" dirty="0"/>
              <a:t>:</a:t>
            </a:r>
            <a:endParaRPr lang="en-US" dirty="0"/>
          </a:p>
        </p:txBody>
      </p:sp>
      <p:sp>
        <p:nvSpPr>
          <p:cNvPr id="3" name="Content Placeholder 2">
            <a:extLst>
              <a:ext uri="{FF2B5EF4-FFF2-40B4-BE49-F238E27FC236}">
                <a16:creationId xmlns:a16="http://schemas.microsoft.com/office/drawing/2014/main" id="{A63836B3-A995-C469-7EB6-2F84D2C5015E}"/>
              </a:ext>
            </a:extLst>
          </p:cNvPr>
          <p:cNvSpPr>
            <a:spLocks noGrp="1"/>
          </p:cNvSpPr>
          <p:nvPr>
            <p:ph idx="1"/>
          </p:nvPr>
        </p:nvSpPr>
        <p:spPr>
          <a:xfrm>
            <a:off x="838200" y="1413164"/>
            <a:ext cx="10515600" cy="4763799"/>
          </a:xfrm>
        </p:spPr>
        <p:txBody>
          <a:bodyPr>
            <a:normAutofit fontScale="55000" lnSpcReduction="20000"/>
          </a:bodyPr>
          <a:lstStyle/>
          <a:p>
            <a:r>
              <a:rPr lang="en-AU" b="1" dirty="0"/>
              <a:t>🔄 Unified Semantic Integration</a:t>
            </a:r>
            <a:r>
              <a:rPr lang="en-AU" dirty="0"/>
              <a:t>:</a:t>
            </a:r>
          </a:p>
          <a:p>
            <a:r>
              <a:rPr lang="en-AU" b="1" dirty="0"/>
              <a:t>All semantics in one model</a:t>
            </a:r>
            <a:r>
              <a:rPr lang="en-AU" dirty="0"/>
              <a:t>: Text, visual, and spatial understanding unified</a:t>
            </a:r>
          </a:p>
          <a:p>
            <a:r>
              <a:rPr lang="en-AU" b="1" dirty="0"/>
              <a:t>No information loss</a:t>
            </a:r>
            <a:r>
              <a:rPr lang="en-AU" dirty="0"/>
              <a:t>: Every pixel contributes to understanding</a:t>
            </a:r>
          </a:p>
          <a:p>
            <a:r>
              <a:rPr lang="en-AU" b="1" dirty="0"/>
              <a:t>End-to-end learning</a:t>
            </a:r>
            <a:r>
              <a:rPr lang="en-AU" dirty="0"/>
              <a:t>: Semantics emerge naturally from training</a:t>
            </a:r>
          </a:p>
          <a:p>
            <a:r>
              <a:rPr lang="en-AU" b="1" dirty="0"/>
              <a:t>📍 Where Semantic Information Lives</a:t>
            </a:r>
            <a:r>
              <a:rPr lang="en-AU" dirty="0"/>
              <a:t> (Original </a:t>
            </a:r>
            <a:r>
              <a:rPr lang="en-AU" dirty="0" err="1"/>
              <a:t>ViT</a:t>
            </a:r>
            <a:r>
              <a:rPr lang="en-AU" dirty="0"/>
              <a:t> Framework):</a:t>
            </a:r>
          </a:p>
          <a:p>
            <a:r>
              <a:rPr lang="en-AU" b="1" dirty="0"/>
              <a:t>Patch Embeddings</a:t>
            </a:r>
            <a:r>
              <a:rPr lang="en-AU" dirty="0"/>
              <a:t>: Each 16×16 patch captures local </a:t>
            </a:r>
            <a:r>
              <a:rPr lang="en-AU" dirty="0" err="1"/>
              <a:t>visual+textual</a:t>
            </a:r>
            <a:r>
              <a:rPr lang="en-AU" dirty="0"/>
              <a:t> semantics</a:t>
            </a:r>
          </a:p>
          <a:p>
            <a:r>
              <a:rPr lang="en-AU" b="1" dirty="0"/>
              <a:t>Position Embeddings</a:t>
            </a:r>
            <a:r>
              <a:rPr lang="en-AU" dirty="0"/>
              <a:t>: Spatial relationships learned, not hard-coded</a:t>
            </a:r>
          </a:p>
          <a:p>
            <a:r>
              <a:rPr lang="en-AU" b="1" dirty="0"/>
              <a:t>Self-Attention Layers</a:t>
            </a:r>
            <a:r>
              <a:rPr lang="en-AU" dirty="0"/>
              <a:t>: Global semantic relationships discovered dynamically</a:t>
            </a:r>
          </a:p>
          <a:p>
            <a:r>
              <a:rPr lang="en-AU" b="1" dirty="0"/>
              <a:t>Classification Head</a:t>
            </a:r>
            <a:r>
              <a:rPr lang="en-AU" dirty="0"/>
              <a:t>: Converts visual understanding to output (adapted for language in modern models)</a:t>
            </a:r>
          </a:p>
          <a:p>
            <a:r>
              <a:rPr lang="en-AU" b="1" dirty="0"/>
              <a:t>🔬 Evolution to Document Understanding</a:t>
            </a:r>
            <a:r>
              <a:rPr lang="en-AU" dirty="0"/>
              <a:t>:</a:t>
            </a:r>
          </a:p>
          <a:p>
            <a:r>
              <a:rPr lang="en-AU" b="1" dirty="0"/>
              <a:t>Original </a:t>
            </a:r>
            <a:r>
              <a:rPr lang="en-AU" b="1" dirty="0" err="1"/>
              <a:t>ViT</a:t>
            </a:r>
            <a:r>
              <a:rPr lang="en-AU" dirty="0"/>
              <a:t>: Image classification (224×224, 16×16 patches)</a:t>
            </a:r>
          </a:p>
          <a:p>
            <a:r>
              <a:rPr lang="en-AU" b="1" dirty="0"/>
              <a:t>Modern Adaptations</a:t>
            </a:r>
            <a:r>
              <a:rPr lang="en-AU" dirty="0"/>
              <a:t>: Document-optimized vision-language models</a:t>
            </a:r>
          </a:p>
          <a:p>
            <a:pPr lvl="1"/>
            <a:r>
              <a:rPr lang="en-AU" b="1" dirty="0"/>
              <a:t>InternVL3-2B</a:t>
            </a:r>
            <a:r>
              <a:rPr lang="en-AU" dirty="0"/>
              <a:t>: 448×448 pixel tiles, 14×14 patches, dynamic resolution up to 4K</a:t>
            </a:r>
          </a:p>
          <a:p>
            <a:pPr lvl="1"/>
            <a:r>
              <a:rPr lang="en-AU" b="1" dirty="0"/>
              <a:t>Llama-3.2-Vision-11B</a:t>
            </a:r>
            <a:r>
              <a:rPr lang="en-AU" dirty="0"/>
              <a:t>: Up to 1120×1120 pixels, 16×16 patches, language model integration</a:t>
            </a:r>
          </a:p>
          <a:p>
            <a:r>
              <a:rPr lang="en-AU" b="1" dirty="0"/>
              <a:t>Notes</a:t>
            </a:r>
            <a:r>
              <a:rPr lang="en-AU" dirty="0"/>
              <a:t>: The original </a:t>
            </a:r>
            <a:r>
              <a:rPr lang="en-AU" dirty="0" err="1"/>
              <a:t>ViT</a:t>
            </a:r>
            <a:r>
              <a:rPr lang="en-AU" dirty="0"/>
              <a:t> breakthrough enabled all modern vision-language models. While specs have evolved for document tasks, the core semantic capture principles remain unchanged.</a:t>
            </a:r>
          </a:p>
        </p:txBody>
      </p:sp>
    </p:spTree>
    <p:extLst>
      <p:ext uri="{BB962C8B-B14F-4D97-AF65-F5344CB8AC3E}">
        <p14:creationId xmlns:p14="http://schemas.microsoft.com/office/powerpoint/2010/main" val="264569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F8D4F-2DB2-9FFB-02A9-D7D73D741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869CA-C4D8-D648-78C0-1405CB73D8C2}"/>
              </a:ext>
            </a:extLst>
          </p:cNvPr>
          <p:cNvSpPr>
            <a:spLocks noGrp="1"/>
          </p:cNvSpPr>
          <p:nvPr>
            <p:ph type="title"/>
          </p:nvPr>
        </p:nvSpPr>
        <p:spPr/>
        <p:txBody>
          <a:bodyPr/>
          <a:lstStyle/>
          <a:p>
            <a:r>
              <a:rPr lang="en-AU" b="1" dirty="0"/>
              <a:t>Global understanding without convolutional inductive bias</a:t>
            </a:r>
          </a:p>
        </p:txBody>
      </p:sp>
      <p:sp>
        <p:nvSpPr>
          <p:cNvPr id="3" name="Content Placeholder 2">
            <a:extLst>
              <a:ext uri="{FF2B5EF4-FFF2-40B4-BE49-F238E27FC236}">
                <a16:creationId xmlns:a16="http://schemas.microsoft.com/office/drawing/2014/main" id="{DE9BA6B8-0651-6DAF-3D4E-CDC8DBF134B8}"/>
              </a:ext>
            </a:extLst>
          </p:cNvPr>
          <p:cNvSpPr>
            <a:spLocks noGrp="1"/>
          </p:cNvSpPr>
          <p:nvPr>
            <p:ph idx="1"/>
          </p:nvPr>
        </p:nvSpPr>
        <p:spPr>
          <a:xfrm>
            <a:off x="838200" y="1825624"/>
            <a:ext cx="10515600" cy="2152609"/>
          </a:xfrm>
        </p:spPr>
        <p:txBody>
          <a:bodyPr>
            <a:noAutofit/>
          </a:bodyPr>
          <a:lstStyle/>
          <a:p>
            <a:r>
              <a:rPr lang="en-AU" sz="1800" b="1" dirty="0"/>
              <a:t>Convolutional Inductive Bias (CNNs)</a:t>
            </a:r>
          </a:p>
          <a:p>
            <a:r>
              <a:rPr lang="en-AU" sz="1800" b="1" dirty="0"/>
              <a:t> Traditional computer vision models (CNNs) have built-in assumptions:</a:t>
            </a:r>
          </a:p>
          <a:p>
            <a:pPr lvl="1"/>
            <a:r>
              <a:rPr lang="en-AU" sz="1800" b="1" dirty="0"/>
              <a:t>  Local connectivity: Pixels near each other are more related</a:t>
            </a:r>
          </a:p>
          <a:p>
            <a:pPr lvl="1"/>
            <a:r>
              <a:rPr lang="en-AU" sz="1800" b="1" dirty="0"/>
              <a:t>  Translation invariance: Same features can appear anywhere</a:t>
            </a:r>
          </a:p>
          <a:p>
            <a:pPr lvl="1"/>
            <a:r>
              <a:rPr lang="en-AU" sz="1800" b="1" dirty="0"/>
              <a:t>  Hierarchical processing: Small features → larger features</a:t>
            </a:r>
          </a:p>
          <a:p>
            <a:pPr lvl="1"/>
            <a:r>
              <a:rPr lang="en-AU" sz="1800" b="1" dirty="0"/>
              <a:t>  Fixed receptive fields: 3×3 or 5×5 kernels look at local patches</a:t>
            </a:r>
          </a:p>
        </p:txBody>
      </p:sp>
    </p:spTree>
    <p:extLst>
      <p:ext uri="{BB962C8B-B14F-4D97-AF65-F5344CB8AC3E}">
        <p14:creationId xmlns:p14="http://schemas.microsoft.com/office/powerpoint/2010/main" val="1386470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D6081-6773-7784-DF38-44C38C2EF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A7DD4B-9078-8780-446C-E94FFFCE8A91}"/>
              </a:ext>
            </a:extLst>
          </p:cNvPr>
          <p:cNvSpPr>
            <a:spLocks noGrp="1"/>
          </p:cNvSpPr>
          <p:nvPr>
            <p:ph type="title"/>
          </p:nvPr>
        </p:nvSpPr>
        <p:spPr/>
        <p:txBody>
          <a:bodyPr/>
          <a:lstStyle/>
          <a:p>
            <a:r>
              <a:rPr lang="en-AU" b="1" dirty="0"/>
              <a:t>Vision Transformers: No Inductive Bias</a:t>
            </a:r>
          </a:p>
        </p:txBody>
      </p:sp>
      <p:sp>
        <p:nvSpPr>
          <p:cNvPr id="3" name="Content Placeholder 2">
            <a:extLst>
              <a:ext uri="{FF2B5EF4-FFF2-40B4-BE49-F238E27FC236}">
                <a16:creationId xmlns:a16="http://schemas.microsoft.com/office/drawing/2014/main" id="{EE249719-5E6A-047E-0E67-9003D12BC84F}"/>
              </a:ext>
            </a:extLst>
          </p:cNvPr>
          <p:cNvSpPr>
            <a:spLocks noGrp="1"/>
          </p:cNvSpPr>
          <p:nvPr>
            <p:ph idx="1"/>
          </p:nvPr>
        </p:nvSpPr>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1284456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A7F00-18AB-70D7-95F0-E4619376B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C4280E-1DB2-C6E3-1879-D58E8C1C87BE}"/>
              </a:ext>
            </a:extLst>
          </p:cNvPr>
          <p:cNvSpPr>
            <a:spLocks noGrp="1"/>
          </p:cNvSpPr>
          <p:nvPr>
            <p:ph type="title"/>
          </p:nvPr>
        </p:nvSpPr>
        <p:spPr/>
        <p:txBody>
          <a:bodyPr/>
          <a:lstStyle/>
          <a:p>
            <a:r>
              <a:rPr lang="en-AU" b="1" dirty="0"/>
              <a:t>Vision Transformers: No Assumptions</a:t>
            </a:r>
          </a:p>
        </p:txBody>
      </p:sp>
      <p:sp>
        <p:nvSpPr>
          <p:cNvPr id="3" name="Content Placeholder 2">
            <a:extLst>
              <a:ext uri="{FF2B5EF4-FFF2-40B4-BE49-F238E27FC236}">
                <a16:creationId xmlns:a16="http://schemas.microsoft.com/office/drawing/2014/main" id="{77B549EF-CBA6-B165-00C5-3DAF2F2CC503}"/>
              </a:ext>
            </a:extLst>
          </p:cNvPr>
          <p:cNvSpPr>
            <a:spLocks noGrp="1"/>
          </p:cNvSpPr>
          <p:nvPr>
            <p:ph idx="1"/>
          </p:nvPr>
        </p:nvSpPr>
        <p:spPr>
          <a:xfrm>
            <a:off x="838200" y="1825625"/>
            <a:ext cx="10515600" cy="1784474"/>
          </a:xfrm>
        </p:spPr>
        <p:txBody>
          <a:bodyPr>
            <a:noAutofit/>
          </a:bodyPr>
          <a:lstStyle/>
          <a:p>
            <a:r>
              <a:rPr lang="en-AU" sz="1800" b="1" dirty="0" err="1"/>
              <a:t>ViTs</a:t>
            </a:r>
            <a:r>
              <a:rPr lang="en-AU" sz="1800" b="1" dirty="0"/>
              <a:t> process images differently:</a:t>
            </a:r>
          </a:p>
          <a:p>
            <a:pPr lvl="1"/>
            <a:r>
              <a:rPr lang="en-AU" sz="1800" b="1" dirty="0"/>
              <a:t>  No locality assumption: Any patch can relate to any other patch</a:t>
            </a:r>
          </a:p>
          <a:p>
            <a:pPr lvl="1"/>
            <a:r>
              <a:rPr lang="en-AU" sz="1800" b="1" dirty="0"/>
              <a:t>  Global from the start: Every 16×16 patch "sees" every other patch immediately</a:t>
            </a:r>
          </a:p>
          <a:p>
            <a:pPr lvl="1"/>
            <a:r>
              <a:rPr lang="en-AU" sz="1800" b="1" dirty="0"/>
              <a:t>  Learned relationships: The model discovers which patches matter to each other</a:t>
            </a:r>
          </a:p>
          <a:p>
            <a:pPr lvl="1"/>
            <a:r>
              <a:rPr lang="en-AU" sz="1800" b="1" dirty="0"/>
              <a:t>  Dynamic attention: Different patches get different attention based on content</a:t>
            </a:r>
          </a:p>
        </p:txBody>
      </p:sp>
    </p:spTree>
    <p:extLst>
      <p:ext uri="{BB962C8B-B14F-4D97-AF65-F5344CB8AC3E}">
        <p14:creationId xmlns:p14="http://schemas.microsoft.com/office/powerpoint/2010/main" val="2275574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AED5C-4A2A-3F87-3405-1ECA20161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D18263-CB33-0694-2D93-945EBF620D7D}"/>
              </a:ext>
            </a:extLst>
          </p:cNvPr>
          <p:cNvSpPr>
            <a:spLocks noGrp="1"/>
          </p:cNvSpPr>
          <p:nvPr>
            <p:ph type="title"/>
          </p:nvPr>
        </p:nvSpPr>
        <p:spPr>
          <a:xfrm>
            <a:off x="838200" y="0"/>
            <a:ext cx="10515600" cy="1325563"/>
          </a:xfrm>
        </p:spPr>
        <p:txBody>
          <a:bodyPr/>
          <a:lstStyle/>
          <a:p>
            <a:r>
              <a:rPr lang="en-AU" b="1" dirty="0"/>
              <a:t>Why This Matters for Documents</a:t>
            </a:r>
          </a:p>
        </p:txBody>
      </p:sp>
      <p:sp>
        <p:nvSpPr>
          <p:cNvPr id="3" name="Content Placeholder 2">
            <a:extLst>
              <a:ext uri="{FF2B5EF4-FFF2-40B4-BE49-F238E27FC236}">
                <a16:creationId xmlns:a16="http://schemas.microsoft.com/office/drawing/2014/main" id="{A0798977-F4A3-7ADD-786F-0BF760EDE6BA}"/>
              </a:ext>
            </a:extLst>
          </p:cNvPr>
          <p:cNvSpPr>
            <a:spLocks noGrp="1"/>
          </p:cNvSpPr>
          <p:nvPr>
            <p:ph idx="1"/>
          </p:nvPr>
        </p:nvSpPr>
        <p:spPr>
          <a:xfrm>
            <a:off x="838200" y="1825625"/>
            <a:ext cx="10515600" cy="3292640"/>
          </a:xfrm>
        </p:spPr>
        <p:txBody>
          <a:bodyPr>
            <a:noAutofit/>
          </a:bodyPr>
          <a:lstStyle/>
          <a:p>
            <a:r>
              <a:rPr lang="en-AU" sz="1800" b="1" dirty="0"/>
              <a:t>CNN approach (with inductive bias):</a:t>
            </a:r>
          </a:p>
          <a:p>
            <a:r>
              <a:rPr lang="en-AU" sz="1800" b="1" dirty="0"/>
              <a:t> [Invoice Total] → Can only see nearby pixels initially</a:t>
            </a:r>
          </a:p>
          <a:p>
            <a:pPr lvl="1"/>
            <a:r>
              <a:rPr lang="en-AU" sz="1800" b="1" dirty="0"/>
              <a:t>Must stack many layers to connect to line items</a:t>
            </a:r>
          </a:p>
          <a:p>
            <a:pPr lvl="1"/>
            <a:r>
              <a:rPr lang="en-AU" sz="1800" b="1" dirty="0"/>
              <a:t>Relationship discovered slowly, layer by layer</a:t>
            </a:r>
          </a:p>
          <a:p>
            <a:pPr marL="0" indent="0">
              <a:buNone/>
            </a:pPr>
            <a:endParaRPr lang="en-AU" sz="1800" b="1" dirty="0"/>
          </a:p>
          <a:p>
            <a:r>
              <a:rPr lang="en-AU" sz="1800" b="1" dirty="0" err="1"/>
              <a:t>ViT</a:t>
            </a:r>
            <a:r>
              <a:rPr lang="en-AU" sz="1800" b="1" dirty="0"/>
              <a:t> approach (without bias):</a:t>
            </a:r>
          </a:p>
          <a:p>
            <a:r>
              <a:rPr lang="en-AU" sz="1800" b="1" dirty="0"/>
              <a:t>[Invoice Total] → Immediately sees ALL patches</a:t>
            </a:r>
          </a:p>
          <a:p>
            <a:pPr lvl="1"/>
            <a:r>
              <a:rPr lang="en-AU" sz="1800" b="1" dirty="0"/>
              <a:t>Can directly attend to line items anywhere</a:t>
            </a:r>
          </a:p>
          <a:p>
            <a:pPr lvl="1"/>
            <a:r>
              <a:rPr lang="en-AU" sz="1800" b="1" dirty="0"/>
              <a:t>Discovers "total = sum(items)" in one step</a:t>
            </a:r>
          </a:p>
        </p:txBody>
      </p:sp>
      <p:pic>
        <p:nvPicPr>
          <p:cNvPr id="6" name="Picture 5" descr="A diagram of a diagram&#10;&#10;AI-generated content may be incorrect.">
            <a:extLst>
              <a:ext uri="{FF2B5EF4-FFF2-40B4-BE49-F238E27FC236}">
                <a16:creationId xmlns:a16="http://schemas.microsoft.com/office/drawing/2014/main" id="{097631B7-9C82-2AA8-3A26-860364A3EE72}"/>
              </a:ext>
            </a:extLst>
          </p:cNvPr>
          <p:cNvPicPr>
            <a:picLocks noChangeAspect="1"/>
          </p:cNvPicPr>
          <p:nvPr/>
        </p:nvPicPr>
        <p:blipFill>
          <a:blip r:embed="rId2"/>
          <a:stretch>
            <a:fillRect/>
          </a:stretch>
        </p:blipFill>
        <p:spPr>
          <a:xfrm>
            <a:off x="8644973" y="1301796"/>
            <a:ext cx="1882984" cy="5037220"/>
          </a:xfrm>
          <a:prstGeom prst="rect">
            <a:avLst/>
          </a:prstGeom>
        </p:spPr>
      </p:pic>
    </p:spTree>
    <p:extLst>
      <p:ext uri="{BB962C8B-B14F-4D97-AF65-F5344CB8AC3E}">
        <p14:creationId xmlns:p14="http://schemas.microsoft.com/office/powerpoint/2010/main" val="14248688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7A55C-D7DA-D63D-882D-6BA5D449B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3770C-41B3-0600-02A7-70886BAA913C}"/>
              </a:ext>
            </a:extLst>
          </p:cNvPr>
          <p:cNvSpPr>
            <a:spLocks noGrp="1"/>
          </p:cNvSpPr>
          <p:nvPr>
            <p:ph type="title"/>
          </p:nvPr>
        </p:nvSpPr>
        <p:spPr/>
        <p:txBody>
          <a:bodyPr/>
          <a:lstStyle/>
          <a:p>
            <a:r>
              <a:rPr lang="en-AU" b="1" dirty="0"/>
              <a:t>Example</a:t>
            </a:r>
          </a:p>
        </p:txBody>
      </p:sp>
      <p:sp>
        <p:nvSpPr>
          <p:cNvPr id="3" name="Content Placeholder 2">
            <a:extLst>
              <a:ext uri="{FF2B5EF4-FFF2-40B4-BE49-F238E27FC236}">
                <a16:creationId xmlns:a16="http://schemas.microsoft.com/office/drawing/2014/main" id="{63A327E2-76AF-A672-5EA4-D9A87CF29A7C}"/>
              </a:ext>
            </a:extLst>
          </p:cNvPr>
          <p:cNvSpPr>
            <a:spLocks noGrp="1"/>
          </p:cNvSpPr>
          <p:nvPr>
            <p:ph idx="1"/>
          </p:nvPr>
        </p:nvSpPr>
        <p:spPr>
          <a:xfrm>
            <a:off x="838200" y="1433738"/>
            <a:ext cx="10515600" cy="4848307"/>
          </a:xfrm>
        </p:spPr>
        <p:txBody>
          <a:bodyPr>
            <a:noAutofit/>
          </a:bodyPr>
          <a:lstStyle/>
          <a:p>
            <a:pPr marL="0" indent="0">
              <a:buNone/>
            </a:pPr>
            <a:r>
              <a:rPr lang="en-AU" sz="1800" b="1" dirty="0"/>
              <a:t>In a document:</a:t>
            </a:r>
          </a:p>
          <a:p>
            <a:r>
              <a:rPr lang="en-AU" sz="1800" b="1" dirty="0"/>
              <a:t>  - Total: $521.21 at bottom of page</a:t>
            </a:r>
          </a:p>
          <a:p>
            <a:r>
              <a:rPr lang="en-AU" sz="1800" b="1" dirty="0"/>
              <a:t>  - Line items at top of page</a:t>
            </a:r>
          </a:p>
          <a:p>
            <a:r>
              <a:rPr lang="en-AU" sz="1800" b="1" dirty="0"/>
              <a:t>  - CNN: Needs many convolutional layers to connect these distant elements</a:t>
            </a:r>
          </a:p>
          <a:p>
            <a:r>
              <a:rPr lang="en-AU" sz="1800" b="1" dirty="0"/>
              <a:t>  - </a:t>
            </a:r>
            <a:r>
              <a:rPr lang="en-AU" sz="1800" b="1" dirty="0" err="1"/>
              <a:t>ViT</a:t>
            </a:r>
            <a:r>
              <a:rPr lang="en-AU" sz="1800" b="1" dirty="0"/>
              <a:t>: Self-attention directly links them in the first layer</a:t>
            </a:r>
          </a:p>
          <a:p>
            <a:pPr marL="0" indent="0">
              <a:buNone/>
            </a:pPr>
            <a:endParaRPr lang="en-AU" sz="1800" b="1" dirty="0"/>
          </a:p>
          <a:p>
            <a:pPr marL="0" indent="0">
              <a:buNone/>
            </a:pPr>
            <a:r>
              <a:rPr lang="en-AU" sz="1800" b="1" dirty="0"/>
              <a:t>Without convolutional bias, </a:t>
            </a:r>
            <a:r>
              <a:rPr lang="en-AU" sz="1800" b="1" dirty="0" err="1"/>
              <a:t>ViTs</a:t>
            </a:r>
            <a:r>
              <a:rPr lang="en-AU" sz="1800" b="1" dirty="0"/>
              <a:t> can:</a:t>
            </a:r>
          </a:p>
          <a:p>
            <a:r>
              <a:rPr lang="en-AU" sz="1800" b="1" dirty="0"/>
              <a:t>  - Link page numbers to headers</a:t>
            </a:r>
          </a:p>
          <a:p>
            <a:r>
              <a:rPr lang="en-AU" sz="1800" b="1" dirty="0"/>
              <a:t>  - Connect footnotes to main text</a:t>
            </a:r>
          </a:p>
          <a:p>
            <a:r>
              <a:rPr lang="en-AU" sz="1800" b="1" dirty="0"/>
              <a:t>  - Associate logos with company names</a:t>
            </a:r>
          </a:p>
          <a:p>
            <a:r>
              <a:rPr lang="en-AU" sz="1800" b="1" dirty="0"/>
              <a:t>  - Understand table structures globally</a:t>
            </a:r>
          </a:p>
          <a:p>
            <a:r>
              <a:rPr lang="en-AU" sz="1800" b="1" dirty="0"/>
              <a:t>  This is why </a:t>
            </a:r>
            <a:r>
              <a:rPr lang="en-AU" sz="1800" b="1" dirty="0" err="1"/>
              <a:t>ViTs</a:t>
            </a:r>
            <a:r>
              <a:rPr lang="en-AU" sz="1800" b="1" dirty="0"/>
              <a:t> excel at document understanding - documents have global relationships</a:t>
            </a:r>
          </a:p>
          <a:p>
            <a:r>
              <a:rPr lang="en-AU" sz="1800" b="1" dirty="0"/>
              <a:t>  that CNNs struggle to capture!</a:t>
            </a:r>
          </a:p>
        </p:txBody>
      </p:sp>
    </p:spTree>
    <p:extLst>
      <p:ext uri="{BB962C8B-B14F-4D97-AF65-F5344CB8AC3E}">
        <p14:creationId xmlns:p14="http://schemas.microsoft.com/office/powerpoint/2010/main" val="4146543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pic>
        <p:nvPicPr>
          <p:cNvPr id="6" name="Content Placeholder 5" descr="A close-up of a form&#10;&#10;AI-generated content may be incorrect.">
            <a:extLst>
              <a:ext uri="{FF2B5EF4-FFF2-40B4-BE49-F238E27FC236}">
                <a16:creationId xmlns:a16="http://schemas.microsoft.com/office/drawing/2014/main" id="{DE4CFA0C-06AC-7E15-531E-9A07668BD2FF}"/>
              </a:ext>
            </a:extLst>
          </p:cNvPr>
          <p:cNvPicPr>
            <a:picLocks noGrp="1" noChangeAspect="1"/>
          </p:cNvPicPr>
          <p:nvPr>
            <p:ph sz="half" idx="1"/>
          </p:nvPr>
        </p:nvPicPr>
        <p:blipFill>
          <a:blip r:embed="rId2"/>
          <a:stretch>
            <a:fillRect/>
          </a:stretch>
        </p:blipFill>
        <p:spPr>
          <a:xfrm>
            <a:off x="1027298" y="1486535"/>
            <a:ext cx="4660900" cy="3060700"/>
          </a:xfrm>
        </p:spPr>
      </p:pic>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501880935"/>
              </p:ext>
            </p:extLst>
          </p:nvPr>
        </p:nvGraphicFramePr>
        <p:xfrm>
          <a:off x="6096000" y="1486535"/>
          <a:ext cx="5181600" cy="373888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a:effectLst/>
                        </a:rPr>
                        <a:t>Purpose</a:t>
                      </a:r>
                    </a:p>
                  </a:txBody>
                  <a:tcPr marL="123825" marR="123825" marT="57150" marB="57150" anchor="ctr"/>
                </a:tc>
                <a:tc>
                  <a:txBody>
                    <a:bodyPr/>
                    <a:lstStyle/>
                    <a:p>
                      <a:r>
                        <a:rPr lang="en-AU" b="1">
                          <a:effectLst/>
                        </a:rPr>
                        <a:t>D1-D10 Mapping</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400" dirty="0">
                          <a:effectLst/>
                        </a:rPr>
                        <a:t>Supplier Name</a:t>
                      </a:r>
                    </a:p>
                  </a:txBody>
                  <a:tcPr marL="123825" marR="123825" marT="57150" marB="57150" anchor="ctr"/>
                </a:tc>
                <a:tc>
                  <a:txBody>
                    <a:bodyPr/>
                    <a:lstStyle/>
                    <a:p>
                      <a:r>
                        <a:rPr lang="en-AU" sz="1400" dirty="0">
                          <a:effectLst/>
                        </a:rPr>
                        <a:t>Verify legitimate business</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400">
                          <a:effectLst/>
                        </a:rPr>
                        <a:t>ABN</a:t>
                      </a:r>
                    </a:p>
                  </a:txBody>
                  <a:tcPr marL="123825" marR="123825" marT="57150" marB="57150" anchor="ctr"/>
                </a:tc>
                <a:tc>
                  <a:txBody>
                    <a:bodyPr/>
                    <a:lstStyle/>
                    <a:p>
                      <a:r>
                        <a:rPr lang="en-AU" sz="1400" dirty="0">
                          <a:effectLst/>
                        </a:rPr>
                        <a:t>Confirm registered entity</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400">
                          <a:effectLst/>
                        </a:rPr>
                        <a:t>Date</a:t>
                      </a:r>
                    </a:p>
                  </a:txBody>
                  <a:tcPr marL="123825" marR="123825" marT="57150" marB="57150" anchor="ctr"/>
                </a:tc>
                <a:tc>
                  <a:txBody>
                    <a:bodyPr/>
                    <a:lstStyle/>
                    <a:p>
                      <a:r>
                        <a:rPr lang="en-AU" sz="1400">
                          <a:effectLst/>
                        </a:rPr>
                        <a:t>Match to tax year</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539717750"/>
                  </a:ext>
                </a:extLst>
              </a:tr>
              <a:tr h="0">
                <a:tc>
                  <a:txBody>
                    <a:bodyPr/>
                    <a:lstStyle/>
                    <a:p>
                      <a:r>
                        <a:rPr lang="en-AU" sz="1400">
                          <a:effectLst/>
                        </a:rPr>
                        <a:t>Amount</a:t>
                      </a:r>
                    </a:p>
                  </a:txBody>
                  <a:tcPr marL="123825" marR="123825" marT="57150" marB="57150" anchor="ctr"/>
                </a:tc>
                <a:tc>
                  <a:txBody>
                    <a:bodyPr/>
                    <a:lstStyle/>
                    <a:p>
                      <a:r>
                        <a:rPr lang="en-AU" sz="1400">
                          <a:effectLst/>
                        </a:rPr>
                        <a:t>Verify claim amount</a:t>
                      </a:r>
                    </a:p>
                  </a:txBody>
                  <a:tcPr marL="123825" marR="123825" marT="57150" marB="57150" anchor="ctr"/>
                </a:tc>
                <a:tc>
                  <a:txBody>
                    <a:bodyPr/>
                    <a:lstStyle/>
                    <a:p>
                      <a:r>
                        <a:rPr lang="en-AU" sz="1400">
                          <a:effectLst/>
                        </a:rPr>
                        <a:t>All categories</a:t>
                      </a: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400">
                          <a:effectLst/>
                        </a:rPr>
                        <a:t>Description</a:t>
                      </a:r>
                    </a:p>
                  </a:txBody>
                  <a:tcPr marL="123825" marR="123825" marT="57150" marB="57150" anchor="ctr"/>
                </a:tc>
                <a:tc>
                  <a:txBody>
                    <a:bodyPr/>
                    <a:lstStyle/>
                    <a:p>
                      <a:r>
                        <a:rPr lang="en-AU" sz="1400">
                          <a:effectLst/>
                        </a:rPr>
                        <a:t>Categorize expense</a:t>
                      </a:r>
                    </a:p>
                  </a:txBody>
                  <a:tcPr marL="123825" marR="123825" marT="57150" marB="57150" anchor="ctr"/>
                </a:tc>
                <a:tc>
                  <a:txBody>
                    <a:bodyPr/>
                    <a:lstStyle/>
                    <a:p>
                      <a:r>
                        <a:rPr lang="en-AU" sz="1400">
                          <a:effectLst/>
                        </a:rPr>
                        <a:t>Maps to D1-D10</a:t>
                      </a:r>
                    </a:p>
                  </a:txBody>
                  <a:tcPr marL="123825" marR="123825" marT="57150" marB="57150" anchor="ctr"/>
                </a:tc>
                <a:extLst>
                  <a:ext uri="{0D108BD9-81ED-4DB2-BD59-A6C34878D82A}">
                    <a16:rowId xmlns:a16="http://schemas.microsoft.com/office/drawing/2014/main" val="3174686576"/>
                  </a:ext>
                </a:extLst>
              </a:tr>
              <a:tr h="370840">
                <a:tc>
                  <a:txBody>
                    <a:bodyPr/>
                    <a:lstStyle/>
                    <a:p>
                      <a:r>
                        <a:rPr lang="en-AU" sz="1400">
                          <a:effectLst/>
                        </a:rPr>
                        <a:t>GST Amount</a:t>
                      </a:r>
                    </a:p>
                  </a:txBody>
                  <a:tcPr marL="123825" marR="123825" marT="57150" marB="57150" anchor="ctr"/>
                </a:tc>
                <a:tc>
                  <a:txBody>
                    <a:bodyPr/>
                    <a:lstStyle/>
                    <a:p>
                      <a:r>
                        <a:rPr lang="en-AU" sz="1400" dirty="0">
                          <a:effectLst/>
                        </a:rPr>
                        <a:t>Calculate claimable portion</a:t>
                      </a:r>
                    </a:p>
                  </a:txBody>
                  <a:tcPr marL="123825" marR="123825" marT="57150" marB="57150" anchor="ctr"/>
                </a:tc>
                <a:tc>
                  <a:txBody>
                    <a:bodyPr/>
                    <a:lstStyle/>
                    <a:p>
                      <a:r>
                        <a:rPr lang="en-AU" sz="1400" dirty="0">
                          <a:effectLst/>
                        </a:rPr>
                        <a:t>All categories</a:t>
                      </a:r>
                    </a:p>
                  </a:txBody>
                  <a:tcPr marL="123825" marR="123825" marT="57150" marB="57150" anchor="ctr"/>
                </a:tc>
                <a:extLst>
                  <a:ext uri="{0D108BD9-81ED-4DB2-BD59-A6C34878D82A}">
                    <a16:rowId xmlns:a16="http://schemas.microsoft.com/office/drawing/2014/main" val="754621907"/>
                  </a:ext>
                </a:extLst>
              </a:tr>
            </a:tbl>
          </a:graphicData>
        </a:graphic>
      </p:graphicFrame>
    </p:spTree>
    <p:extLst>
      <p:ext uri="{BB962C8B-B14F-4D97-AF65-F5344CB8AC3E}">
        <p14:creationId xmlns:p14="http://schemas.microsoft.com/office/powerpoint/2010/main" val="283778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5D285-9B31-E81D-6A38-5953822C8616}"/>
              </a:ext>
            </a:extLst>
          </p:cNvPr>
          <p:cNvSpPr>
            <a:spLocks noGrp="1"/>
          </p:cNvSpPr>
          <p:nvPr>
            <p:ph type="title"/>
          </p:nvPr>
        </p:nvSpPr>
        <p:spPr/>
        <p:txBody>
          <a:bodyPr/>
          <a:lstStyle/>
          <a:p>
            <a:r>
              <a:rPr lang="en-AU" b="1" dirty="0"/>
              <a:t>Current Challenge</a:t>
            </a:r>
            <a:r>
              <a:rPr lang="en-AU" dirty="0"/>
              <a:t>: Manual review of documents each audit cycle</a:t>
            </a:r>
            <a:endParaRPr lang="en-US" dirty="0"/>
          </a:p>
        </p:txBody>
      </p:sp>
      <p:sp>
        <p:nvSpPr>
          <p:cNvPr id="3" name="Content Placeholder 2">
            <a:extLst>
              <a:ext uri="{FF2B5EF4-FFF2-40B4-BE49-F238E27FC236}">
                <a16:creationId xmlns:a16="http://schemas.microsoft.com/office/drawing/2014/main" id="{CCCFB566-7125-3416-4690-9BF4407B088B}"/>
              </a:ext>
            </a:extLst>
          </p:cNvPr>
          <p:cNvSpPr>
            <a:spLocks noGrp="1"/>
          </p:cNvSpPr>
          <p:nvPr>
            <p:ph idx="1"/>
          </p:nvPr>
        </p:nvSpPr>
        <p:spPr/>
        <p:txBody>
          <a:bodyPr/>
          <a:lstStyle/>
          <a:p>
            <a:r>
              <a:rPr lang="en-AU" dirty="0"/>
              <a:t>Each category (D1-D10) requires supporting evidence: receipts, invoices, bank statements.</a:t>
            </a:r>
          </a:p>
          <a:p>
            <a:r>
              <a:rPr lang="en-AU" b="1" dirty="0"/>
              <a:t>The Scale</a:t>
            </a:r>
            <a:r>
              <a:rPr lang="en-AU" dirty="0"/>
              <a:t>: Thousands of documents daily across all categories. </a:t>
            </a:r>
          </a:p>
          <a:p>
            <a:r>
              <a:rPr lang="en-AU" b="1" dirty="0"/>
              <a:t>The Challenge</a:t>
            </a:r>
            <a:r>
              <a:rPr lang="en-AU" dirty="0"/>
              <a:t>: Every document needs accurate field extraction - supplier names, ABNs, amounts, dates - to verify claims and categorize them correctly. </a:t>
            </a:r>
          </a:p>
          <a:p>
            <a:r>
              <a:rPr lang="en-AU" b="1" dirty="0"/>
              <a:t>The Impact</a:t>
            </a:r>
            <a:r>
              <a:rPr lang="en-AU" dirty="0"/>
              <a:t>: Manual processing creates delays and compliance risks. This is exactly why automated information extraction is critical to the substantiation pipeline.</a:t>
            </a:r>
            <a:endParaRPr lang="en-US" dirty="0"/>
          </a:p>
        </p:txBody>
      </p:sp>
    </p:spTree>
    <p:extLst>
      <p:ext uri="{BB962C8B-B14F-4D97-AF65-F5344CB8AC3E}">
        <p14:creationId xmlns:p14="http://schemas.microsoft.com/office/powerpoint/2010/main" val="940366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45C01-366D-BC21-AEFC-7B975A99157D}"/>
              </a:ext>
            </a:extLst>
          </p:cNvPr>
          <p:cNvSpPr>
            <a:spLocks noGrp="1"/>
          </p:cNvSpPr>
          <p:nvPr>
            <p:ph type="title"/>
          </p:nvPr>
        </p:nvSpPr>
        <p:spPr/>
        <p:txBody>
          <a:bodyPr/>
          <a:lstStyle/>
          <a:p>
            <a:r>
              <a:rPr lang="en-AU" b="1" dirty="0"/>
              <a:t>Industry-Wide Evolution of Document AI</a:t>
            </a:r>
            <a:endParaRPr lang="en-US" dirty="0"/>
          </a:p>
        </p:txBody>
      </p:sp>
      <p:sp>
        <p:nvSpPr>
          <p:cNvPr id="3" name="Content Placeholder 2">
            <a:extLst>
              <a:ext uri="{FF2B5EF4-FFF2-40B4-BE49-F238E27FC236}">
                <a16:creationId xmlns:a16="http://schemas.microsoft.com/office/drawing/2014/main" id="{2AAEF0C2-3AFE-FFB3-613A-60C2BA07BE23}"/>
              </a:ext>
            </a:extLst>
          </p:cNvPr>
          <p:cNvSpPr>
            <a:spLocks noGrp="1"/>
          </p:cNvSpPr>
          <p:nvPr>
            <p:ph idx="1"/>
          </p:nvPr>
        </p:nvSpPr>
        <p:spPr>
          <a:xfrm>
            <a:off x="838200" y="1825625"/>
            <a:ext cx="10515600" cy="3114510"/>
          </a:xfrm>
        </p:spPr>
        <p:txBody>
          <a:bodyPr/>
          <a:lstStyle/>
          <a:p>
            <a:r>
              <a:rPr lang="en-AU" b="1" dirty="0"/>
              <a:t>Industry Timeline</a:t>
            </a:r>
            <a:r>
              <a:rPr lang="en-AU" dirty="0"/>
              <a:t> (Not ATO-specific):</a:t>
            </a:r>
          </a:p>
          <a:p>
            <a:r>
              <a:rPr lang="en-AU" b="1" dirty="0"/>
              <a:t>Pre-2018</a:t>
            </a:r>
            <a:r>
              <a:rPr lang="en-AU" dirty="0"/>
              <a:t>: OCR + Rule-based parsing</a:t>
            </a:r>
          </a:p>
          <a:p>
            <a:r>
              <a:rPr lang="en-AU" b="1" dirty="0"/>
              <a:t>2018-2020</a:t>
            </a:r>
            <a:r>
              <a:rPr lang="en-AU" dirty="0"/>
              <a:t>: CNN-based document analysis</a:t>
            </a:r>
          </a:p>
          <a:p>
            <a:r>
              <a:rPr lang="en-AU" b="1" dirty="0"/>
              <a:t>2020</a:t>
            </a:r>
            <a:r>
              <a:rPr lang="en-AU" dirty="0"/>
              <a:t>: </a:t>
            </a:r>
            <a:r>
              <a:rPr lang="en-AU" dirty="0" err="1"/>
              <a:t>LayoutLM</a:t>
            </a:r>
            <a:r>
              <a:rPr lang="en-AU" dirty="0"/>
              <a:t> - First transformer for documents</a:t>
            </a:r>
          </a:p>
          <a:p>
            <a:r>
              <a:rPr lang="en-AU" b="1" dirty="0"/>
              <a:t>2021-2023</a:t>
            </a:r>
            <a:r>
              <a:rPr lang="en-AU" dirty="0"/>
              <a:t>: LayoutLMv2, LayoutLMv3 iterations</a:t>
            </a:r>
          </a:p>
          <a:p>
            <a:r>
              <a:rPr lang="en-AU" b="1" dirty="0"/>
              <a:t>2023+</a:t>
            </a:r>
            <a:r>
              <a:rPr lang="en-AU" dirty="0"/>
              <a:t>: Vision-Language Models (</a:t>
            </a:r>
            <a:r>
              <a:rPr lang="en-AU" dirty="0" err="1"/>
              <a:t>InternVL</a:t>
            </a:r>
            <a:r>
              <a:rPr lang="en-AU" dirty="0"/>
              <a:t>, Llama-Vision)</a:t>
            </a:r>
          </a:p>
        </p:txBody>
      </p:sp>
    </p:spTree>
    <p:extLst>
      <p:ext uri="{BB962C8B-B14F-4D97-AF65-F5344CB8AC3E}">
        <p14:creationId xmlns:p14="http://schemas.microsoft.com/office/powerpoint/2010/main" val="357384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E8269-00B7-81E1-BBB3-E0FE77307DFD}"/>
              </a:ext>
            </a:extLst>
          </p:cNvPr>
          <p:cNvSpPr>
            <a:spLocks noGrp="1"/>
          </p:cNvSpPr>
          <p:nvPr>
            <p:ph type="title"/>
          </p:nvPr>
        </p:nvSpPr>
        <p:spPr/>
        <p:txBody>
          <a:bodyPr/>
          <a:lstStyle/>
          <a:p>
            <a:r>
              <a:rPr lang="en-AU" b="1"/>
              <a:t>LayoutLMv1 </a:t>
            </a:r>
            <a:r>
              <a:rPr lang="en-AU" b="1" dirty="0"/>
              <a:t>IE at the ATO</a:t>
            </a:r>
            <a:endParaRPr lang="en-US" dirty="0"/>
          </a:p>
        </p:txBody>
      </p:sp>
      <p:pic>
        <p:nvPicPr>
          <p:cNvPr id="5" name="Content Placeholder 4">
            <a:extLst>
              <a:ext uri="{FF2B5EF4-FFF2-40B4-BE49-F238E27FC236}">
                <a16:creationId xmlns:a16="http://schemas.microsoft.com/office/drawing/2014/main" id="{3437AF88-C26E-496F-9327-5B32D6976E51}"/>
              </a:ext>
            </a:extLst>
          </p:cNvPr>
          <p:cNvPicPr>
            <a:picLocks noGrp="1" noChangeAspect="1"/>
          </p:cNvPicPr>
          <p:nvPr>
            <p:ph sz="half" idx="1"/>
          </p:nvPr>
        </p:nvPicPr>
        <p:blipFill>
          <a:blip r:embed="rId2"/>
          <a:stretch>
            <a:fillRect/>
          </a:stretch>
        </p:blipFill>
        <p:spPr>
          <a:xfrm>
            <a:off x="1066801" y="1825624"/>
            <a:ext cx="4465498" cy="2486883"/>
          </a:xfrm>
          <a:prstGeom prst="rect">
            <a:avLst/>
          </a:prstGeom>
        </p:spPr>
      </p:pic>
      <p:sp>
        <p:nvSpPr>
          <p:cNvPr id="4" name="Content Placeholder 3">
            <a:extLst>
              <a:ext uri="{FF2B5EF4-FFF2-40B4-BE49-F238E27FC236}">
                <a16:creationId xmlns:a16="http://schemas.microsoft.com/office/drawing/2014/main" id="{4043A282-A154-BD12-1AEB-AC545D92C8AD}"/>
              </a:ext>
            </a:extLst>
          </p:cNvPr>
          <p:cNvSpPr>
            <a:spLocks noGrp="1"/>
          </p:cNvSpPr>
          <p:nvPr>
            <p:ph sz="half" idx="2"/>
          </p:nvPr>
        </p:nvSpPr>
        <p:spPr>
          <a:xfrm>
            <a:off x="6096000" y="1466188"/>
            <a:ext cx="5181600" cy="4682302"/>
          </a:xfrm>
        </p:spPr>
        <p:txBody>
          <a:bodyPr>
            <a:normAutofit fontScale="55000" lnSpcReduction="20000"/>
          </a:bodyPr>
          <a:lstStyle/>
          <a:p>
            <a:pPr marL="0" indent="0">
              <a:buNone/>
            </a:pPr>
            <a:r>
              <a:rPr lang="en-AU" b="1" dirty="0"/>
              <a:t>How </a:t>
            </a:r>
            <a:r>
              <a:rPr lang="en-AU" b="1" dirty="0" err="1"/>
              <a:t>LayoutLM</a:t>
            </a:r>
            <a:r>
              <a:rPr lang="en-AU" b="1" dirty="0"/>
              <a:t> Captures Semantic Information</a:t>
            </a:r>
            <a:r>
              <a:rPr lang="en-AU" dirty="0"/>
              <a:t>:</a:t>
            </a:r>
          </a:p>
          <a:p>
            <a:r>
              <a:rPr lang="en-AU" b="1" dirty="0"/>
              <a:t>Text Semantics</a:t>
            </a:r>
            <a:r>
              <a:rPr lang="en-AU" dirty="0"/>
              <a:t>:</a:t>
            </a:r>
          </a:p>
          <a:p>
            <a:pPr lvl="1"/>
            <a:r>
              <a:rPr lang="en-AU" dirty="0"/>
              <a:t>❌ </a:t>
            </a:r>
            <a:r>
              <a:rPr lang="en-AU" b="1" dirty="0"/>
              <a:t>Fragmented</a:t>
            </a:r>
            <a:r>
              <a:rPr lang="en-AU" dirty="0"/>
              <a:t>: OCR extracts words as isolated tokens</a:t>
            </a:r>
          </a:p>
          <a:p>
            <a:pPr lvl="1"/>
            <a:r>
              <a:rPr lang="en-AU" dirty="0"/>
              <a:t>❌ </a:t>
            </a:r>
            <a:r>
              <a:rPr lang="en-AU" b="1" dirty="0"/>
              <a:t>Error-prone</a:t>
            </a:r>
            <a:r>
              <a:rPr lang="en-AU" dirty="0"/>
              <a:t>: OCR failures = complete semantic loss</a:t>
            </a:r>
          </a:p>
          <a:p>
            <a:pPr lvl="1"/>
            <a:r>
              <a:rPr lang="en-AU" dirty="0"/>
              <a:t>❌ </a:t>
            </a:r>
            <a:r>
              <a:rPr lang="en-AU" b="1" dirty="0"/>
              <a:t>No visual context</a:t>
            </a:r>
            <a:r>
              <a:rPr lang="en-AU" dirty="0"/>
              <a:t>: Text meaning divorced from visual appearance</a:t>
            </a:r>
          </a:p>
          <a:p>
            <a:r>
              <a:rPr lang="en-AU" b="1" dirty="0"/>
              <a:t>Spatial Semantics</a:t>
            </a:r>
            <a:r>
              <a:rPr lang="en-AU" dirty="0"/>
              <a:t>:</a:t>
            </a:r>
          </a:p>
          <a:p>
            <a:pPr lvl="1"/>
            <a:r>
              <a:rPr lang="en-AU" dirty="0"/>
              <a:t>⚠️ </a:t>
            </a:r>
            <a:r>
              <a:rPr lang="en-AU" b="1" dirty="0"/>
              <a:t>Coordinate-dependent</a:t>
            </a:r>
            <a:r>
              <a:rPr lang="en-AU" dirty="0"/>
              <a:t>: 2D position embeddings require perfect OCR box alignment</a:t>
            </a:r>
          </a:p>
          <a:p>
            <a:pPr lvl="1"/>
            <a:r>
              <a:rPr lang="en-AU" dirty="0"/>
              <a:t>⚠️ </a:t>
            </a:r>
            <a:r>
              <a:rPr lang="en-AU" b="1" dirty="0"/>
              <a:t>Brittle</a:t>
            </a:r>
            <a:r>
              <a:rPr lang="en-AU" dirty="0"/>
              <a:t>: Misaligned boxes break spatial understanding</a:t>
            </a:r>
          </a:p>
          <a:p>
            <a:r>
              <a:rPr lang="en-AU" b="1" dirty="0"/>
              <a:t>Visual Semantics</a:t>
            </a:r>
            <a:endParaRPr lang="en-AU" dirty="0"/>
          </a:p>
          <a:p>
            <a:pPr lvl="1"/>
            <a:r>
              <a:rPr lang="en-AU" dirty="0"/>
              <a:t>❌ </a:t>
            </a:r>
            <a:r>
              <a:rPr lang="en-AU" b="1" dirty="0"/>
              <a:t>Minimal</a:t>
            </a:r>
            <a:r>
              <a:rPr lang="en-AU" dirty="0"/>
              <a:t>: R-CNN features capture only basic visual patterns</a:t>
            </a:r>
          </a:p>
          <a:p>
            <a:pPr lvl="1"/>
            <a:r>
              <a:rPr lang="en-AU" dirty="0"/>
              <a:t>❌ </a:t>
            </a:r>
            <a:r>
              <a:rPr lang="en-AU" b="1" dirty="0"/>
              <a:t>Disconnected</a:t>
            </a:r>
            <a:r>
              <a:rPr lang="en-AU" dirty="0"/>
              <a:t>: Visual features not integrated with text understanding</a:t>
            </a:r>
          </a:p>
          <a:p>
            <a:pPr lvl="1"/>
            <a:r>
              <a:rPr lang="en-AU" dirty="0"/>
              <a:t>❌ </a:t>
            </a:r>
            <a:r>
              <a:rPr lang="en-AU" b="1" dirty="0"/>
              <a:t>Shallow</a:t>
            </a:r>
            <a:r>
              <a:rPr lang="en-AU" dirty="0"/>
              <a:t>: Cannot understand complex visual elements (handwriting, logos, stamps)</a:t>
            </a:r>
          </a:p>
          <a:p>
            <a:r>
              <a:rPr lang="en-AU" b="1" dirty="0"/>
              <a:t>Semantic Integration</a:t>
            </a:r>
            <a:r>
              <a:rPr lang="en-AU" dirty="0"/>
              <a:t>:</a:t>
            </a:r>
          </a:p>
          <a:p>
            <a:pPr lvl="1"/>
            <a:r>
              <a:rPr lang="en-AU" dirty="0"/>
              <a:t>❌ </a:t>
            </a:r>
            <a:r>
              <a:rPr lang="en-AU" b="1" dirty="0"/>
              <a:t>Post-hoc fusion</a:t>
            </a:r>
            <a:r>
              <a:rPr lang="en-AU" dirty="0"/>
              <a:t>: Three separate streams awkwardly combined in transformer</a:t>
            </a:r>
          </a:p>
          <a:p>
            <a:pPr lvl="1"/>
            <a:r>
              <a:rPr lang="en-AU" dirty="0"/>
              <a:t>❌ </a:t>
            </a:r>
            <a:r>
              <a:rPr lang="en-AU" b="1" dirty="0"/>
              <a:t>Lossy process</a:t>
            </a:r>
            <a:r>
              <a:rPr lang="en-AU" dirty="0"/>
              <a:t>: Semantic information lost at each pipeline stag</a:t>
            </a:r>
          </a:p>
        </p:txBody>
      </p:sp>
    </p:spTree>
    <p:extLst>
      <p:ext uri="{BB962C8B-B14F-4D97-AF65-F5344CB8AC3E}">
        <p14:creationId xmlns:p14="http://schemas.microsoft.com/office/powerpoint/2010/main" val="2691279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841B-20BF-D467-06E8-DAB3797F8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0DA01-7745-5752-C8CA-CAD6D8D513E9}"/>
              </a:ext>
            </a:extLst>
          </p:cNvPr>
          <p:cNvSpPr>
            <a:spLocks noGrp="1"/>
          </p:cNvSpPr>
          <p:nvPr>
            <p:ph type="title"/>
          </p:nvPr>
        </p:nvSpPr>
        <p:spPr/>
        <p:txBody>
          <a:bodyPr/>
          <a:lstStyle/>
          <a:p>
            <a:r>
              <a:rPr lang="en-AU" b="1" dirty="0"/>
              <a:t>Potential Limitations of the current </a:t>
            </a:r>
            <a:r>
              <a:rPr lang="en-AU" b="1" dirty="0" err="1"/>
              <a:t>LayoutLM</a:t>
            </a:r>
            <a:r>
              <a:rPr lang="en-AU" b="1" dirty="0"/>
              <a:t> IE at the ATO</a:t>
            </a:r>
            <a:endParaRPr lang="en-AU" dirty="0"/>
          </a:p>
        </p:txBody>
      </p:sp>
      <p:sp>
        <p:nvSpPr>
          <p:cNvPr id="3" name="Content Placeholder 2">
            <a:extLst>
              <a:ext uri="{FF2B5EF4-FFF2-40B4-BE49-F238E27FC236}">
                <a16:creationId xmlns:a16="http://schemas.microsoft.com/office/drawing/2014/main" id="{B6DC9C67-4E51-9411-8884-2BFC126BFDDC}"/>
              </a:ext>
            </a:extLst>
          </p:cNvPr>
          <p:cNvSpPr>
            <a:spLocks noGrp="1"/>
          </p:cNvSpPr>
          <p:nvPr>
            <p:ph idx="1"/>
          </p:nvPr>
        </p:nvSpPr>
        <p:spPr>
          <a:xfrm>
            <a:off x="838200" y="2348139"/>
            <a:ext cx="10515600" cy="3114510"/>
          </a:xfrm>
        </p:spPr>
        <p:txBody>
          <a:bodyPr>
            <a:normAutofit fontScale="85000" lnSpcReduction="10000"/>
          </a:bodyPr>
          <a:lstStyle/>
          <a:p>
            <a:r>
              <a:rPr lang="en-AU" b="1" dirty="0"/>
              <a:t>OCR Dependency</a:t>
            </a:r>
            <a:r>
              <a:rPr lang="en-AU" dirty="0"/>
              <a:t>: "</a:t>
            </a:r>
            <a:r>
              <a:rPr lang="en-AU" dirty="0" err="1"/>
              <a:t>LayoutLM</a:t>
            </a:r>
            <a:r>
              <a:rPr lang="en-AU" dirty="0"/>
              <a:t> makes use of the Tesseract library for text extraction, which is not very accurate" (</a:t>
            </a:r>
            <a:r>
              <a:rPr lang="en-AU" dirty="0" err="1"/>
              <a:t>Nitor</a:t>
            </a:r>
            <a:r>
              <a:rPr lang="en-AU" dirty="0"/>
              <a:t> Infotech, 2024)</a:t>
            </a:r>
          </a:p>
          <a:p>
            <a:r>
              <a:rPr lang="en-AU" b="1" dirty="0"/>
              <a:t>Computational Intensity</a:t>
            </a:r>
            <a:r>
              <a:rPr lang="en-AU" dirty="0"/>
              <a:t>: "Training and fine-tuning </a:t>
            </a:r>
            <a:r>
              <a:rPr lang="en-AU" dirty="0" err="1"/>
              <a:t>LayoutLM</a:t>
            </a:r>
            <a:r>
              <a:rPr lang="en-AU" dirty="0"/>
              <a:t> models can be computationally intensive and require significant resources" (UBIAI, 2024)</a:t>
            </a:r>
          </a:p>
          <a:p>
            <a:r>
              <a:rPr lang="en-AU" b="1" dirty="0"/>
              <a:t>Domain Specificity</a:t>
            </a:r>
            <a:r>
              <a:rPr lang="en-AU" dirty="0"/>
              <a:t>: "May require additional fine-tuning and customization for domain-specific applications" (Medium, 2024)</a:t>
            </a:r>
          </a:p>
          <a:p>
            <a:r>
              <a:rPr lang="en-AU" b="1" dirty="0"/>
              <a:t>Complex Layout Handling</a:t>
            </a:r>
            <a:r>
              <a:rPr lang="en-AU" dirty="0"/>
              <a:t>: "Traditional OCR systems encounter difficulties with complex layouts, multi-modal content" (</a:t>
            </a:r>
            <a:r>
              <a:rPr lang="en-AU" dirty="0" err="1"/>
              <a:t>DocuClipper</a:t>
            </a:r>
            <a:r>
              <a:rPr lang="en-AU" dirty="0"/>
              <a:t>, 2024)</a:t>
            </a:r>
          </a:p>
        </p:txBody>
      </p:sp>
    </p:spTree>
    <p:extLst>
      <p:ext uri="{BB962C8B-B14F-4D97-AF65-F5344CB8AC3E}">
        <p14:creationId xmlns:p14="http://schemas.microsoft.com/office/powerpoint/2010/main" val="360656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41B-5EFE-DD2C-D713-27C086AE632C}"/>
              </a:ext>
            </a:extLst>
          </p:cNvPr>
          <p:cNvSpPr>
            <a:spLocks noGrp="1"/>
          </p:cNvSpPr>
          <p:nvPr>
            <p:ph type="title"/>
          </p:nvPr>
        </p:nvSpPr>
        <p:spPr/>
        <p:txBody>
          <a:bodyPr/>
          <a:lstStyle/>
          <a:p>
            <a:r>
              <a:rPr lang="en-AU" b="1" dirty="0"/>
              <a:t>Why we may need to move on</a:t>
            </a:r>
            <a:endParaRPr lang="en-US" dirty="0"/>
          </a:p>
        </p:txBody>
      </p:sp>
      <p:sp>
        <p:nvSpPr>
          <p:cNvPr id="3" name="Content Placeholder 2">
            <a:extLst>
              <a:ext uri="{FF2B5EF4-FFF2-40B4-BE49-F238E27FC236}">
                <a16:creationId xmlns:a16="http://schemas.microsoft.com/office/drawing/2014/main" id="{2B025A52-6771-2960-592E-8BF8EC11E711}"/>
              </a:ext>
            </a:extLst>
          </p:cNvPr>
          <p:cNvSpPr>
            <a:spLocks noGrp="1"/>
          </p:cNvSpPr>
          <p:nvPr>
            <p:ph idx="1"/>
          </p:nvPr>
        </p:nvSpPr>
        <p:spPr>
          <a:xfrm>
            <a:off x="838200" y="1481241"/>
            <a:ext cx="10515600" cy="5011634"/>
          </a:xfrm>
        </p:spPr>
        <p:txBody>
          <a:bodyPr>
            <a:normAutofit fontScale="92500" lnSpcReduction="10000"/>
          </a:bodyPr>
          <a:lstStyle/>
          <a:p>
            <a:r>
              <a:rPr lang="en-AU" b="1" dirty="0"/>
              <a:t>OCR Dependency</a:t>
            </a:r>
            <a:r>
              <a:rPr lang="en-AU" dirty="0"/>
              <a:t>: Failures cascade through pipeline</a:t>
            </a:r>
          </a:p>
          <a:p>
            <a:pPr marL="971550" lvl="1" indent="-514350">
              <a:buFont typeface="+mj-lt"/>
              <a:buAutoNum type="arabicPeriod"/>
            </a:pPr>
            <a:r>
              <a:rPr lang="en-AU" b="1" dirty="0"/>
              <a:t>Complex Pipeline</a:t>
            </a:r>
            <a:r>
              <a:rPr lang="en-AU" dirty="0"/>
              <a:t>: 3+ models to maintain</a:t>
            </a:r>
          </a:p>
          <a:p>
            <a:pPr marL="971550" lvl="1" indent="-514350">
              <a:buFont typeface="+mj-lt"/>
              <a:buAutoNum type="arabicPeriod"/>
            </a:pPr>
            <a:r>
              <a:rPr lang="en-AU" b="1" dirty="0"/>
              <a:t>Limited Vision</a:t>
            </a:r>
            <a:r>
              <a:rPr lang="en-AU" dirty="0"/>
              <a:t>: Primarily text-focused</a:t>
            </a:r>
          </a:p>
          <a:p>
            <a:pPr marL="971550" lvl="1" indent="-514350">
              <a:buFont typeface="+mj-lt"/>
              <a:buAutoNum type="arabicPeriod"/>
            </a:pPr>
            <a:r>
              <a:rPr lang="en-AU" b="1" dirty="0"/>
              <a:t>Coordination Hell</a:t>
            </a:r>
            <a:r>
              <a:rPr lang="en-AU" dirty="0"/>
              <a:t>: Aligning OCR boxes with images</a:t>
            </a:r>
          </a:p>
          <a:p>
            <a:r>
              <a:rPr lang="en-AU" b="1" dirty="0"/>
              <a:t>Business Impact</a:t>
            </a:r>
            <a:r>
              <a:rPr lang="en-AU" dirty="0"/>
              <a:t>:</a:t>
            </a:r>
          </a:p>
          <a:p>
            <a:pPr lvl="1"/>
            <a:r>
              <a:rPr lang="en-AU" dirty="0"/>
              <a:t>Accuracy ceiling: ~70% on complex docs (anywhere in the world!)</a:t>
            </a:r>
          </a:p>
          <a:p>
            <a:pPr lvl="1"/>
            <a:r>
              <a:rPr lang="en-AU" dirty="0"/>
              <a:t>High maintenance costs</a:t>
            </a:r>
          </a:p>
          <a:p>
            <a:pPr lvl="1"/>
            <a:r>
              <a:rPr lang="en-AU" dirty="0"/>
              <a:t>OCR licensing fees if using AWS</a:t>
            </a:r>
          </a:p>
          <a:p>
            <a:pPr lvl="1"/>
            <a:r>
              <a:rPr lang="en-AU" dirty="0"/>
              <a:t>Slow development cycles</a:t>
            </a:r>
          </a:p>
          <a:p>
            <a:r>
              <a:rPr lang="en-AU" b="1" dirty="0"/>
              <a:t>Observed Failure Modes in the current </a:t>
            </a:r>
            <a:r>
              <a:rPr lang="en-AU" b="1" dirty="0" err="1"/>
              <a:t>LayoutLM</a:t>
            </a:r>
            <a:r>
              <a:rPr lang="en-AU" b="1" dirty="0"/>
              <a:t> Annotation PI</a:t>
            </a:r>
          </a:p>
          <a:p>
            <a:pPr lvl="1"/>
            <a:r>
              <a:rPr lang="en-AU" dirty="0"/>
              <a:t>Invoice with logo → OCR fails → Entire extraction fails</a:t>
            </a:r>
          </a:p>
          <a:p>
            <a:pPr lvl="1"/>
            <a:r>
              <a:rPr lang="en-AU" dirty="0"/>
              <a:t>Multiple scanned receipts</a:t>
            </a:r>
          </a:p>
          <a:p>
            <a:pPr lvl="1"/>
            <a:r>
              <a:rPr lang="en-AU" dirty="0" err="1"/>
              <a:t>Scewed</a:t>
            </a:r>
            <a:r>
              <a:rPr lang="en-AU" dirty="0"/>
              <a:t> images</a:t>
            </a:r>
          </a:p>
        </p:txBody>
      </p:sp>
    </p:spTree>
    <p:extLst>
      <p:ext uri="{BB962C8B-B14F-4D97-AF65-F5344CB8AC3E}">
        <p14:creationId xmlns:p14="http://schemas.microsoft.com/office/powerpoint/2010/main" val="3383397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233714"/>
            <a:ext cx="9407062" cy="646331"/>
          </a:xfrm>
          <a:prstGeom prst="rect">
            <a:avLst/>
          </a:prstGeom>
          <a:noFill/>
        </p:spPr>
        <p:txBody>
          <a:bodyPr wrap="square" rtlCol="0">
            <a:spAutoFit/>
          </a:bodyPr>
          <a:lstStyle/>
          <a:p>
            <a:r>
              <a:rPr lang="en-US" dirty="0"/>
              <a:t>Vision Transformers ensure a wholistic Document Understanding solution without suffering the Multiple Points of failure exhibited by the multistage </a:t>
            </a:r>
            <a:r>
              <a:rPr lang="en-US" dirty="0" err="1"/>
              <a:t>LayoutLM</a:t>
            </a:r>
            <a:r>
              <a:rPr lang="en-US" dirty="0"/>
              <a:t> IE approach</a:t>
            </a:r>
          </a:p>
        </p:txBody>
      </p:sp>
      <p:pic>
        <p:nvPicPr>
          <p:cNvPr id="14" name="Content Placeholder 13" descr="A diagram of a document&#10;&#10;AI-generated content may be incorrect.">
            <a:extLst>
              <a:ext uri="{FF2B5EF4-FFF2-40B4-BE49-F238E27FC236}">
                <a16:creationId xmlns:a16="http://schemas.microsoft.com/office/drawing/2014/main" id="{37901C8A-0886-270A-7554-5880F499B4C1}"/>
              </a:ext>
            </a:extLst>
          </p:cNvPr>
          <p:cNvPicPr>
            <a:picLocks noGrp="1" noChangeAspect="1"/>
          </p:cNvPicPr>
          <p:nvPr>
            <p:ph idx="1"/>
          </p:nvPr>
        </p:nvPicPr>
        <p:blipFill>
          <a:blip r:embed="rId2"/>
          <a:stretch>
            <a:fillRect/>
          </a:stretch>
        </p:blipFill>
        <p:spPr>
          <a:xfrm>
            <a:off x="961767" y="1502225"/>
            <a:ext cx="10515600" cy="2244122"/>
          </a:xfrm>
        </p:spPr>
      </p:pic>
    </p:spTree>
    <p:extLst>
      <p:ext uri="{BB962C8B-B14F-4D97-AF65-F5344CB8AC3E}">
        <p14:creationId xmlns:p14="http://schemas.microsoft.com/office/powerpoint/2010/main" val="2737585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3212110"/>
            <a:ext cx="10515600" cy="3280765"/>
          </a:xfrm>
        </p:spPr>
        <p:txBody>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image patches 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p:txBody>
      </p:sp>
      <p:pic>
        <p:nvPicPr>
          <p:cNvPr id="12" name="Picture 11">
            <a:extLst>
              <a:ext uri="{FF2B5EF4-FFF2-40B4-BE49-F238E27FC236}">
                <a16:creationId xmlns:a16="http://schemas.microsoft.com/office/drawing/2014/main" id="{FF0EB3A8-9442-C4A8-8A66-1E892A7DE55A}"/>
              </a:ext>
            </a:extLst>
          </p:cNvPr>
          <p:cNvPicPr>
            <a:picLocks noChangeAspect="1"/>
          </p:cNvPicPr>
          <p:nvPr/>
        </p:nvPicPr>
        <p:blipFill>
          <a:blip r:embed="rId2"/>
          <a:stretch>
            <a:fillRect/>
          </a:stretch>
        </p:blipFill>
        <p:spPr>
          <a:xfrm>
            <a:off x="1569896" y="1505148"/>
            <a:ext cx="8747996" cy="1519260"/>
          </a:xfrm>
          <a:prstGeom prst="rect">
            <a:avLst/>
          </a:prstGeom>
        </p:spPr>
      </p:pic>
    </p:spTree>
    <p:extLst>
      <p:ext uri="{BB962C8B-B14F-4D97-AF65-F5344CB8AC3E}">
        <p14:creationId xmlns:p14="http://schemas.microsoft.com/office/powerpoint/2010/main" val="218248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124</TotalTime>
  <Words>1243</Words>
  <Application>Microsoft Macintosh PowerPoint</Application>
  <PresentationFormat>Widescreen</PresentationFormat>
  <Paragraphs>140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Vision Transformers for Information Extraction?</vt:lpstr>
      <vt:lpstr>Exemplified by the specific WRE use case</vt:lpstr>
      <vt:lpstr>Current Challenge: Manual review of documents each audit cycle</vt:lpstr>
      <vt:lpstr>Industry-Wide Evolution of Document AI</vt:lpstr>
      <vt:lpstr>LayoutLMv1 IE at the ATO</vt:lpstr>
      <vt:lpstr>Potential Limitations of the current LayoutLM IE at the ATO</vt:lpstr>
      <vt:lpstr>Why we may need to move on</vt:lpstr>
      <vt:lpstr>PowerPoint Presentation</vt:lpstr>
      <vt:lpstr>Vision Transformers – A potential solution?</vt:lpstr>
      <vt:lpstr>How Vision Transformers Capture Semantic Information:</vt:lpstr>
      <vt:lpstr>Global understanding without convolutional inductive bias</vt:lpstr>
      <vt:lpstr>Vision Transformers: No Inductive Bias</vt:lpstr>
      <vt:lpstr>Vision Transformers: No Assumptions</vt:lpstr>
      <vt:lpstr>Why This Matters for Documents</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20</cp:revision>
  <dcterms:created xsi:type="dcterms:W3CDTF">2025-08-02T04:23:55Z</dcterms:created>
  <dcterms:modified xsi:type="dcterms:W3CDTF">2025-08-02T06:28:13Z</dcterms:modified>
</cp:coreProperties>
</file>