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260" r:id="rId3"/>
    <p:sldId id="262" r:id="rId4"/>
    <p:sldId id="276" r:id="rId5"/>
    <p:sldId id="277" r:id="rId6"/>
    <p:sldId id="264" r:id="rId7"/>
    <p:sldId id="267" r:id="rId8"/>
    <p:sldId id="268" r:id="rId9"/>
    <p:sldId id="273" r:id="rId10"/>
    <p:sldId id="285" r:id="rId11"/>
    <p:sldId id="286" r:id="rId12"/>
    <p:sldId id="298" r:id="rId13"/>
    <p:sldId id="288" r:id="rId14"/>
    <p:sldId id="278" r:id="rId15"/>
    <p:sldId id="280" r:id="rId16"/>
    <p:sldId id="281" r:id="rId17"/>
    <p:sldId id="282" r:id="rId18"/>
    <p:sldId id="283" r:id="rId19"/>
    <p:sldId id="290" r:id="rId20"/>
    <p:sldId id="291" r:id="rId21"/>
    <p:sldId id="292" r:id="rId22"/>
    <p:sldId id="294" r:id="rId23"/>
    <p:sldId id="297" r:id="rId24"/>
    <p:sldId id="299" r:id="rId25"/>
    <p:sldId id="300"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8"/>
    <p:restoredTop sz="88800"/>
  </p:normalViewPr>
  <p:slideViewPr>
    <p:cSldViewPr snapToGrid="0">
      <p:cViewPr varScale="1">
        <p:scale>
          <a:sx n="100" d="100"/>
          <a:sy n="100" d="100"/>
        </p:scale>
        <p:origin x="160" y="2280"/>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50713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The original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breakthrough enabled all modern vision-language models. Key innovation: treats image patches like text tokens, applying transformers directly. All semantics (text, visual, spatial) are unified in one model with no information loss. Modern adaptations like InternVL3 and Llama-3.2-Vision build on this foundation for document understanding. Let's dive into each stage...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369499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the key insight that will help you understand Vision Transformers - they use the EXACT SAME architecture you already know from text transformers. In 2017, "Attention is All You Need" showed that self-attention could replace recurrent networks for text. The breakthrough was realizing that images could be treated the same way as text. Instead of tokenizing "The quick brown fox" into words, we tokenize a Hyatt Hotels invoice into 16x16 pixel patches. The magic is that the encoder stack - the multi-head self-attention and feed forward networks - is IDENTICAL. Same architecture, same self-attention mechanism, same position encoding concept. The only differences are the input (text tokens vs image patches) and output (language understanding vs vision-language fusion). This is why Vision Transformers were so revolutionary - they didn't invent new architectures, they brilliantly applied the transformer architecture to a completely different domain. Your audience already understands how transformers work for text - now they'll see it's the same technology applied to vision.</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14</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Before we dive into details, let's understand the overall architecture. Vision Transformers process documents through three main stages that work together seamlessly. Stage 1 converts the document image into encoded patches that transformers can understand. Stage 2 uses self-attention to build global understanding of the document structure and content. Stage 3 converts this understanding into the structured output we need. Unlike </a:t>
            </a:r>
            <a:r>
              <a:rPr lang="en-AU" i="1" dirty="0" err="1"/>
              <a:t>LayoutLM's</a:t>
            </a:r>
            <a:r>
              <a:rPr lang="en-AU" i="1" dirty="0"/>
              <a:t> fragmented approach, this is one unified pipeline where each stage feeds directly into the next. Now let's explore each stage in detail...</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396517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the magic begins. Unlike OCR which tries to extract text first, Vision Transformers treat the entire image as data. A Hyatt Hotels invoice gets split into 16x16 pixel patches - maybe 100-200 patches total. Each patch becomes a mathematical vector, just like a word in a sentence. The position encoding tells the model "this patch is in the top-left corner, this one is bottom-right" - spatial relationships are preserved. The result is a sequence of encoded patches that the transformer can process, with no information lost to OCR failures.</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1225478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 final stage converts the rich visual understanding into the structured output we need. </a:t>
            </a:r>
          </a:p>
          <a:p>
            <a:r>
              <a:rPr lang="en-AU" i="1" dirty="0"/>
              <a:t>The vision-language fusion layer has learned to connect visual patterns - like "$31.33 in large text near the word TOTAL" - to semantic concepts like "this is the document amount". </a:t>
            </a:r>
          </a:p>
          <a:p>
            <a:r>
              <a:rPr lang="en-AU" i="1" dirty="0"/>
              <a:t>The language model head then generates clean, structured text in exactly the format we specify. </a:t>
            </a:r>
          </a:p>
          <a:p>
            <a:r>
              <a:rPr lang="en-AU" i="1" dirty="0"/>
              <a:t>No post-processing, no template matching, no coordination between separate models. One unified system that goes from pixels to structured data.</a:t>
            </a:r>
            <a:endParaRPr lang="en-AU" dirty="0"/>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Attention mechanisms naturally model document structure. Each patch can attend to every other patch, creating global understanding of relationships. </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architecture determines semantic capture quality.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captures information in 3 separate streams then awkwardly fuses them. Vision Transformers capture information holistically from the start. Research consistently shows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superiority over OCR-dependent approaches.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20</a:t>
            </a:fld>
            <a:endParaRPr lang="en-US"/>
          </a:p>
        </p:txBody>
      </p:sp>
    </p:spTree>
    <p:extLst>
      <p:ext uri="{BB962C8B-B14F-4D97-AF65-F5344CB8AC3E}">
        <p14:creationId xmlns:p14="http://schemas.microsoft.com/office/powerpoint/2010/main" val="252198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This diagram shows the complete Vision Transformer pipeline processing our Hyatt Hotels invoice. Notice how the model progresses from </a:t>
            </a:r>
            <a:r>
              <a:rPr lang="en-AU" sz="1200" b="0" i="1" kern="1200" dirty="0" err="1">
                <a:solidFill>
                  <a:schemeClr val="tx1"/>
                </a:solidFill>
                <a:effectLst/>
                <a:latin typeface="+mn-lt"/>
                <a:ea typeface="+mn-ea"/>
                <a:cs typeface="+mn-cs"/>
              </a:rPr>
              <a:t>analyzing</a:t>
            </a:r>
            <a:r>
              <a:rPr lang="en-AU" sz="1200" b="0" i="1" kern="1200" dirty="0">
                <a:solidFill>
                  <a:schemeClr val="tx1"/>
                </a:solidFill>
                <a:effectLst/>
                <a:latin typeface="+mn-lt"/>
                <a:ea typeface="+mn-ea"/>
                <a:cs typeface="+mn-cs"/>
              </a:rPr>
              <a:t> individual patches (header, items, totals, payment) through multiple attention layers that build regional and then global understanding. The semantic understanding phase identifies relationships like "Subtotal + GST → Total", and finally generates all the structured output fields we need.</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21</a:t>
            </a:fld>
            <a:endParaRPr lang="en-US"/>
          </a:p>
        </p:txBody>
      </p:sp>
    </p:spTree>
    <p:extLst>
      <p:ext uri="{BB962C8B-B14F-4D97-AF65-F5344CB8AC3E}">
        <p14:creationId xmlns:p14="http://schemas.microsoft.com/office/powerpoint/2010/main" val="184904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22</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evolution reflects global trends. Organizations worldwide face similar challenges with </a:t>
            </a:r>
            <a:r>
              <a:rPr lang="en-AU" i="1" dirty="0" err="1"/>
              <a:t>LayoutLM's</a:t>
            </a:r>
            <a:r>
              <a:rPr lang="en-AU" i="1" dirty="0"/>
              <a:t> limitations. Research shows: "</a:t>
            </a:r>
            <a:r>
              <a:rPr lang="en-AU" i="1" dirty="0" err="1"/>
              <a:t>LayoutLM</a:t>
            </a:r>
            <a:r>
              <a:rPr lang="en-AU" i="1" dirty="0"/>
              <a:t> makes use of Tesseract OCR which is not very accurate" (</a:t>
            </a:r>
            <a:r>
              <a:rPr lang="en-AU" i="1" dirty="0" err="1"/>
              <a:t>Nitor</a:t>
            </a:r>
            <a:r>
              <a:rPr lang="en-AU" i="1" dirty="0"/>
              <a:t> Infotech, 2024). "Training </a:t>
            </a:r>
            <a:r>
              <a:rPr lang="en-AU" i="1" dirty="0" err="1"/>
              <a:t>LayoutLM</a:t>
            </a:r>
            <a:r>
              <a:rPr lang="en-AU" i="1" dirty="0"/>
              <a:t> can be computationally intensive" (UBIAI, 2024). </a:t>
            </a:r>
            <a:endParaRPr lang="en-AU" dirty="0"/>
          </a:p>
          <a:p>
            <a:br>
              <a:rPr lang="en-AU" dirty="0"/>
            </a:br>
            <a:r>
              <a:rPr lang="en-AU" i="1" dirty="0"/>
              <a:t>Important: </a:t>
            </a:r>
            <a:r>
              <a:rPr lang="en-AU" i="1" dirty="0" err="1"/>
              <a:t>LayoutLM</a:t>
            </a:r>
            <a:r>
              <a:rPr lang="en-AU" i="1" dirty="0"/>
              <a:t> v1 (2020) used R-CNN for visual features, but v2/v3 (2021-2023) adopted image patches similar to Vision Transformers. However, most production systems still run </a:t>
            </a:r>
            <a:r>
              <a:rPr lang="en-AU" i="1" dirty="0" err="1"/>
              <a:t>LayoutLM</a:t>
            </a:r>
            <a:r>
              <a:rPr lang="en-AU" i="1" dirty="0"/>
              <a:t> v1, which is why this presentation focuses on v1's limitations. The shift to dedicated Vision Transformers represents an industry-wide advancement beyond even </a:t>
            </a:r>
            <a:r>
              <a:rPr lang="en-AU" i="1" dirty="0" err="1"/>
              <a:t>LayoutLM</a:t>
            </a:r>
            <a:r>
              <a:rPr lang="en-AU" i="1" dirty="0"/>
              <a:t> v3.</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1797898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23</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26</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391917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7</a:t>
            </a:fld>
            <a:endParaRPr lang="en-US"/>
          </a:p>
        </p:txBody>
      </p:sp>
    </p:spTree>
    <p:extLst>
      <p:ext uri="{BB962C8B-B14F-4D97-AF65-F5344CB8AC3E}">
        <p14:creationId xmlns:p14="http://schemas.microsoft.com/office/powerpoint/2010/main" val="253832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8</a:t>
            </a:fld>
            <a:endParaRPr lang="en-US"/>
          </a:p>
        </p:txBody>
      </p:sp>
    </p:spTree>
    <p:extLst>
      <p:ext uri="{BB962C8B-B14F-4D97-AF65-F5344CB8AC3E}">
        <p14:creationId xmlns:p14="http://schemas.microsoft.com/office/powerpoint/2010/main" val="33629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11805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2223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isn't an incremental improvement - it's a paradigm shift. </a:t>
            </a:r>
            <a:r>
              <a:rPr lang="en-AU" i="1" dirty="0" err="1"/>
              <a:t>LayoutLM</a:t>
            </a:r>
            <a:r>
              <a:rPr lang="en-AU" i="1" dirty="0"/>
              <a:t> tries to reconstruct meaning from fragmented pieces while Vision Transformers naturally learn from the complete visual context.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375093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274022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40574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313E-56A4-913A-656F-103EB74DCFC0}"/>
              </a:ext>
            </a:extLst>
          </p:cNvPr>
          <p:cNvSpPr>
            <a:spLocks noGrp="1"/>
          </p:cNvSpPr>
          <p:nvPr>
            <p:ph type="title"/>
          </p:nvPr>
        </p:nvSpPr>
        <p:spPr/>
        <p:txBody>
          <a:bodyPr/>
          <a:lstStyle/>
          <a:p>
            <a:r>
              <a:rPr lang="en-AU" dirty="0"/>
              <a:t>Semantic Capture Comparison</a:t>
            </a:r>
            <a:endParaRPr lang="en-US" dirty="0"/>
          </a:p>
        </p:txBody>
      </p:sp>
      <p:sp>
        <p:nvSpPr>
          <p:cNvPr id="3" name="Content Placeholder 2">
            <a:extLst>
              <a:ext uri="{FF2B5EF4-FFF2-40B4-BE49-F238E27FC236}">
                <a16:creationId xmlns:a16="http://schemas.microsoft.com/office/drawing/2014/main" id="{75B34A26-91C0-F9C9-756B-3602733EBDC4}"/>
              </a:ext>
            </a:extLst>
          </p:cNvPr>
          <p:cNvSpPr>
            <a:spLocks noGrp="1"/>
          </p:cNvSpPr>
          <p:nvPr>
            <p:ph sz="half" idx="1"/>
          </p:nvPr>
        </p:nvSpPr>
        <p:spPr>
          <a:xfrm>
            <a:off x="838200" y="1825625"/>
            <a:ext cx="4343400" cy="4351338"/>
          </a:xfrm>
        </p:spPr>
        <p:txBody>
          <a:bodyPr/>
          <a:lstStyle/>
          <a:p>
            <a:r>
              <a:rPr lang="en-US" dirty="0"/>
              <a:t>Key Difference </a:t>
            </a:r>
            <a:r>
              <a:rPr lang="en-AU" dirty="0" err="1"/>
              <a:t>LayoutLM</a:t>
            </a:r>
            <a:r>
              <a:rPr lang="en-AU" dirty="0"/>
              <a:t>: Reconstructs from fragments</a:t>
            </a:r>
          </a:p>
          <a:p>
            <a:r>
              <a:rPr lang="en-AU" dirty="0"/>
              <a:t>Vision Transformers: </a:t>
            </a:r>
            <a:br>
              <a:rPr lang="en-AU" dirty="0"/>
            </a:br>
            <a:r>
              <a:rPr lang="en-AU" dirty="0"/>
              <a:t>Learn from complete context</a:t>
            </a:r>
          </a:p>
          <a:p>
            <a:endParaRPr lang="en-US" dirty="0"/>
          </a:p>
        </p:txBody>
      </p:sp>
      <p:graphicFrame>
        <p:nvGraphicFramePr>
          <p:cNvPr id="7" name="Content Placeholder 6">
            <a:extLst>
              <a:ext uri="{FF2B5EF4-FFF2-40B4-BE49-F238E27FC236}">
                <a16:creationId xmlns:a16="http://schemas.microsoft.com/office/drawing/2014/main" id="{96F08042-8148-A603-6E03-FFF051262085}"/>
              </a:ext>
            </a:extLst>
          </p:cNvPr>
          <p:cNvGraphicFramePr>
            <a:graphicFrameLocks noGrp="1"/>
          </p:cNvGraphicFramePr>
          <p:nvPr>
            <p:ph sz="half" idx="2"/>
            <p:extLst>
              <p:ext uri="{D42A27DB-BD31-4B8C-83A1-F6EECF244321}">
                <p14:modId xmlns:p14="http://schemas.microsoft.com/office/powerpoint/2010/main" val="839559413"/>
              </p:ext>
            </p:extLst>
          </p:nvPr>
        </p:nvGraphicFramePr>
        <p:xfrm>
          <a:off x="5511800" y="1825625"/>
          <a:ext cx="6083301" cy="2225040"/>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3425463631"/>
                    </a:ext>
                  </a:extLst>
                </a:gridCol>
                <a:gridCol w="2247900">
                  <a:extLst>
                    <a:ext uri="{9D8B030D-6E8A-4147-A177-3AD203B41FA5}">
                      <a16:colId xmlns:a16="http://schemas.microsoft.com/office/drawing/2014/main" val="1663730415"/>
                    </a:ext>
                  </a:extLst>
                </a:gridCol>
                <a:gridCol w="2705101">
                  <a:extLst>
                    <a:ext uri="{9D8B030D-6E8A-4147-A177-3AD203B41FA5}">
                      <a16:colId xmlns:a16="http://schemas.microsoft.com/office/drawing/2014/main" val="31456369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Aspect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err="1">
                          <a:solidFill>
                            <a:schemeClr val="lt1"/>
                          </a:solidFill>
                          <a:effectLst/>
                          <a:latin typeface="+mn-lt"/>
                          <a:ea typeface="+mn-ea"/>
                          <a:cs typeface="+mn-cs"/>
                        </a:rPr>
                        <a:t>LayoutLM</a:t>
                      </a:r>
                      <a:endParaRPr lang="en-AU" sz="1800" b="0"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Vision Transformer</a:t>
                      </a:r>
                    </a:p>
                  </a:txBody>
                  <a:tcPr/>
                </a:tc>
                <a:extLst>
                  <a:ext uri="{0D108BD9-81ED-4DB2-BD59-A6C34878D82A}">
                    <a16:rowId xmlns:a16="http://schemas.microsoft.com/office/drawing/2014/main" val="457066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OCR tokens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Visual understanding</a:t>
                      </a:r>
                    </a:p>
                  </a:txBody>
                  <a:tcPr/>
                </a:tc>
                <a:extLst>
                  <a:ext uri="{0D108BD9-81ED-4DB2-BD59-A6C34878D82A}">
                    <a16:rowId xmlns:a16="http://schemas.microsoft.com/office/drawing/2014/main" val="70857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Visual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Deep integration</a:t>
                      </a:r>
                    </a:p>
                  </a:txBody>
                  <a:tcPr/>
                </a:tc>
                <a:extLst>
                  <a:ext uri="{0D108BD9-81ED-4DB2-BD59-A6C34878D82A}">
                    <a16:rowId xmlns:a16="http://schemas.microsoft.com/office/drawing/2014/main" val="375722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Spatial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Hard-coded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Learned relations</a:t>
                      </a:r>
                    </a:p>
                  </a:txBody>
                  <a:tcPr/>
                </a:tc>
                <a:extLst>
                  <a:ext uri="{0D108BD9-81ED-4DB2-BD59-A6C34878D82A}">
                    <a16:rowId xmlns:a16="http://schemas.microsoft.com/office/drawing/2014/main" val="2721293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Context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Post-hoc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Unified</a:t>
                      </a:r>
                    </a:p>
                  </a:txBody>
                  <a:tcPr/>
                </a:tc>
                <a:extLst>
                  <a:ext uri="{0D108BD9-81ED-4DB2-BD59-A6C34878D82A}">
                    <a16:rowId xmlns:a16="http://schemas.microsoft.com/office/drawing/2014/main" val="1939039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Loss</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Minimal</a:t>
                      </a:r>
                    </a:p>
                  </a:txBody>
                  <a:tcPr/>
                </a:tc>
                <a:extLst>
                  <a:ext uri="{0D108BD9-81ED-4DB2-BD59-A6C34878D82A}">
                    <a16:rowId xmlns:a16="http://schemas.microsoft.com/office/drawing/2014/main" val="1191779394"/>
                  </a:ext>
                </a:extLst>
              </a:tr>
            </a:tbl>
          </a:graphicData>
        </a:graphic>
      </p:graphicFrame>
    </p:spTree>
    <p:extLst>
      <p:ext uri="{BB962C8B-B14F-4D97-AF65-F5344CB8AC3E}">
        <p14:creationId xmlns:p14="http://schemas.microsoft.com/office/powerpoint/2010/main" val="222196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3633-4AFC-C5EA-54A8-19A2BD5259C3}"/>
              </a:ext>
            </a:extLst>
          </p:cNvPr>
          <p:cNvSpPr>
            <a:spLocks noGrp="1"/>
          </p:cNvSpPr>
          <p:nvPr>
            <p:ph type="title"/>
          </p:nvPr>
        </p:nvSpPr>
        <p:spPr/>
        <p:txBody>
          <a:bodyPr>
            <a:normAutofit fontScale="90000"/>
          </a:bodyPr>
          <a:lstStyle/>
          <a:p>
            <a:r>
              <a:rPr lang="en-AU" b="1" dirty="0"/>
              <a:t>How it Works</a:t>
            </a:r>
            <a:r>
              <a:rPr lang="en-AU" dirty="0"/>
              <a:t>: Three-stage processing in Image Transformers</a:t>
            </a:r>
            <a:br>
              <a:rPr lang="en-AU" dirty="0"/>
            </a:br>
            <a:endParaRPr lang="en-US" dirty="0"/>
          </a:p>
        </p:txBody>
      </p:sp>
      <p:sp>
        <p:nvSpPr>
          <p:cNvPr id="3" name="Content Placeholder 2">
            <a:extLst>
              <a:ext uri="{FF2B5EF4-FFF2-40B4-BE49-F238E27FC236}">
                <a16:creationId xmlns:a16="http://schemas.microsoft.com/office/drawing/2014/main" id="{353A945F-8121-47CE-74E1-F9ED750940F1}"/>
              </a:ext>
            </a:extLst>
          </p:cNvPr>
          <p:cNvSpPr>
            <a:spLocks noGrp="1"/>
          </p:cNvSpPr>
          <p:nvPr>
            <p:ph idx="1"/>
          </p:nvPr>
        </p:nvSpPr>
        <p:spPr>
          <a:xfrm>
            <a:off x="838200" y="2796296"/>
            <a:ext cx="10515600" cy="2085193"/>
          </a:xfrm>
        </p:spPr>
        <p:txBody>
          <a:bodyPr/>
          <a:lstStyle/>
          <a:p>
            <a:r>
              <a:rPr lang="en-AU" b="1" dirty="0"/>
              <a:t>Input Processing</a:t>
            </a:r>
            <a:r>
              <a:rPr lang="en-AU" dirty="0"/>
              <a:t>: Patches → Embeddings → Position encoding</a:t>
            </a:r>
          </a:p>
          <a:p>
            <a:r>
              <a:rPr lang="en-AU" b="1" dirty="0"/>
              <a:t>Transformer Stack</a:t>
            </a:r>
            <a:r>
              <a:rPr lang="en-AU" dirty="0"/>
              <a:t>: Self-attention → Feature processing → Layer iteration</a:t>
            </a:r>
          </a:p>
          <a:p>
            <a:r>
              <a:rPr lang="en-AU" b="1" dirty="0"/>
              <a:t>Language Generation</a:t>
            </a:r>
            <a:r>
              <a:rPr lang="en-AU" dirty="0"/>
              <a:t>: Vision-language fusion → Text output</a:t>
            </a:r>
          </a:p>
          <a:p>
            <a:endParaRPr lang="en-US" dirty="0"/>
          </a:p>
        </p:txBody>
      </p:sp>
    </p:spTree>
    <p:extLst>
      <p:ext uri="{BB962C8B-B14F-4D97-AF65-F5344CB8AC3E}">
        <p14:creationId xmlns:p14="http://schemas.microsoft.com/office/powerpoint/2010/main" val="136660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429000"/>
            <a:ext cx="8980714" cy="2308324"/>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p:txBody>
      </p:sp>
    </p:spTree>
    <p:extLst>
      <p:ext uri="{BB962C8B-B14F-4D97-AF65-F5344CB8AC3E}">
        <p14:creationId xmlns:p14="http://schemas.microsoft.com/office/powerpoint/2010/main" val="8257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3E41-2BFA-2BE4-828D-8B6110E60489}"/>
              </a:ext>
            </a:extLst>
          </p:cNvPr>
          <p:cNvSpPr>
            <a:spLocks noGrp="1"/>
          </p:cNvSpPr>
          <p:nvPr>
            <p:ph type="title"/>
          </p:nvPr>
        </p:nvSpPr>
        <p:spPr>
          <a:xfrm>
            <a:off x="838200" y="365126"/>
            <a:ext cx="10515600" cy="675884"/>
          </a:xfrm>
        </p:spPr>
        <p:txBody>
          <a:bodyPr>
            <a:normAutofit/>
          </a:bodyPr>
          <a:lstStyle/>
          <a:p>
            <a:r>
              <a:rPr lang="en-AU" sz="3600" b="1" dirty="0"/>
              <a:t>Vision Transformer Architecture - Component Flow</a:t>
            </a:r>
            <a:endParaRPr lang="en-US" sz="3600" dirty="0"/>
          </a:p>
        </p:txBody>
      </p:sp>
      <p:pic>
        <p:nvPicPr>
          <p:cNvPr id="5" name="Content Placeholder 4" descr="A diagram of a process&#10;&#10;AI-generated content may be incorrect.">
            <a:extLst>
              <a:ext uri="{FF2B5EF4-FFF2-40B4-BE49-F238E27FC236}">
                <a16:creationId xmlns:a16="http://schemas.microsoft.com/office/drawing/2014/main" id="{E1F8B280-56B1-8E89-F45B-CCB35E77192C}"/>
              </a:ext>
            </a:extLst>
          </p:cNvPr>
          <p:cNvPicPr>
            <a:picLocks noGrp="1" noChangeAspect="1"/>
          </p:cNvPicPr>
          <p:nvPr>
            <p:ph idx="1"/>
          </p:nvPr>
        </p:nvPicPr>
        <p:blipFill>
          <a:blip r:embed="rId3"/>
          <a:stretch>
            <a:fillRect/>
          </a:stretch>
        </p:blipFill>
        <p:spPr>
          <a:xfrm>
            <a:off x="1336334" y="1149741"/>
            <a:ext cx="9519331" cy="4351338"/>
          </a:xfrm>
        </p:spPr>
      </p:pic>
      <p:sp>
        <p:nvSpPr>
          <p:cNvPr id="6" name="TextBox 5">
            <a:extLst>
              <a:ext uri="{FF2B5EF4-FFF2-40B4-BE49-F238E27FC236}">
                <a16:creationId xmlns:a16="http://schemas.microsoft.com/office/drawing/2014/main" id="{0A690FEB-4665-6658-8052-9102E817677E}"/>
              </a:ext>
            </a:extLst>
          </p:cNvPr>
          <p:cNvSpPr txBox="1"/>
          <p:nvPr/>
        </p:nvSpPr>
        <p:spPr>
          <a:xfrm>
            <a:off x="1336334" y="4121834"/>
            <a:ext cx="7399703" cy="1754326"/>
          </a:xfrm>
          <a:prstGeom prst="rect">
            <a:avLst/>
          </a:prstGeom>
          <a:noFill/>
        </p:spPr>
        <p:txBody>
          <a:bodyPr wrap="square" rtlCol="0">
            <a:spAutoFit/>
          </a:bodyPr>
          <a:lstStyle/>
          <a:p>
            <a:r>
              <a:rPr lang="en-AU" b="1" dirty="0"/>
              <a:t>Three-Stage Processing Architecture</a:t>
            </a:r>
            <a:endParaRPr lang="en-AU" dirty="0"/>
          </a:p>
          <a:p>
            <a:pPr marL="285750" indent="-285750">
              <a:buFont typeface="Arial" panose="020B0604020202020204" pitchFamily="34" charset="0"/>
              <a:buChar char="•"/>
            </a:pPr>
            <a:r>
              <a:rPr lang="en-AU" b="1" dirty="0"/>
              <a:t>Stage 1</a:t>
            </a:r>
            <a:r>
              <a:rPr lang="en-AU" dirty="0"/>
              <a:t>: Input Processing (Image → Encoded patches)</a:t>
            </a:r>
          </a:p>
          <a:p>
            <a:pPr marL="285750" indent="-285750">
              <a:buFont typeface="Arial" panose="020B0604020202020204" pitchFamily="34" charset="0"/>
              <a:buChar char="•"/>
            </a:pPr>
            <a:r>
              <a:rPr lang="en-AU" b="1" dirty="0"/>
              <a:t>Stage 2</a:t>
            </a:r>
            <a:r>
              <a:rPr lang="en-AU" dirty="0"/>
              <a:t>: Transformer Stack (Semantic understanding)</a:t>
            </a:r>
          </a:p>
          <a:p>
            <a:pPr marL="285750" indent="-285750">
              <a:buFont typeface="Arial" panose="020B0604020202020204" pitchFamily="34" charset="0"/>
              <a:buChar char="•"/>
            </a:pPr>
            <a:r>
              <a:rPr lang="en-AU" b="1" dirty="0"/>
              <a:t>Stage 3</a:t>
            </a:r>
            <a:r>
              <a:rPr lang="en-AU" dirty="0"/>
              <a:t>: Language Generation (Structured output)</a:t>
            </a:r>
          </a:p>
          <a:p>
            <a:r>
              <a:rPr lang="en-AU" b="1" dirty="0"/>
              <a:t>Key Insight</a:t>
            </a:r>
            <a:r>
              <a:rPr lang="en-AU" dirty="0"/>
              <a:t>: Unified end-to-end processing from pixels to structured data</a:t>
            </a:r>
          </a:p>
          <a:p>
            <a:endParaRPr lang="en-US" dirty="0"/>
          </a:p>
        </p:txBody>
      </p:sp>
    </p:spTree>
    <p:extLst>
      <p:ext uri="{BB962C8B-B14F-4D97-AF65-F5344CB8AC3E}">
        <p14:creationId xmlns:p14="http://schemas.microsoft.com/office/powerpoint/2010/main" val="23333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p>
        </p:txBody>
      </p:sp>
      <p:sp>
        <p:nvSpPr>
          <p:cNvPr id="6" name="TextBox 5">
            <a:extLst>
              <a:ext uri="{FF2B5EF4-FFF2-40B4-BE49-F238E27FC236}">
                <a16:creationId xmlns:a16="http://schemas.microsoft.com/office/drawing/2014/main" id="{E1F98BBD-AE55-41DB-E20F-769E6B119978}"/>
              </a:ext>
            </a:extLst>
          </p:cNvPr>
          <p:cNvSpPr txBox="1"/>
          <p:nvPr/>
        </p:nvSpPr>
        <p:spPr>
          <a:xfrm>
            <a:off x="956604" y="4121834"/>
            <a:ext cx="7779434" cy="2031325"/>
          </a:xfrm>
          <a:prstGeom prst="rect">
            <a:avLst/>
          </a:prstGeom>
          <a:noFill/>
        </p:spPr>
        <p:txBody>
          <a:bodyPr wrap="square" rtlCol="0">
            <a:spAutoFit/>
          </a:bodyPr>
          <a:lstStyle/>
          <a:p>
            <a:r>
              <a:rPr lang="en-AU" b="1" dirty="0"/>
              <a:t>Stage 1: Converting Images to Tokens</a:t>
            </a:r>
            <a:endParaRPr lang="en-AU" dirty="0"/>
          </a:p>
          <a:p>
            <a:pPr marL="285750" indent="-285750">
              <a:buFont typeface="Arial" panose="020B0604020202020204" pitchFamily="34" charset="0"/>
              <a:buChar char="•"/>
            </a:pPr>
            <a:r>
              <a:rPr lang="en-AU" b="1" dirty="0"/>
              <a:t>Split into 16x16 Patches</a:t>
            </a:r>
            <a:r>
              <a:rPr lang="en-AU" dirty="0"/>
              <a:t>: Document divided into fixed-size squares</a:t>
            </a:r>
          </a:p>
          <a:p>
            <a:pPr marL="285750" indent="-285750">
              <a:buFont typeface="Arial" panose="020B0604020202020204" pitchFamily="34" charset="0"/>
              <a:buChar char="•"/>
            </a:pPr>
            <a:r>
              <a:rPr lang="en-AU" b="1" dirty="0"/>
              <a:t>Linear Projection</a:t>
            </a:r>
            <a:r>
              <a:rPr lang="en-AU" dirty="0"/>
              <a:t>: Each patch becomes a vector representation</a:t>
            </a:r>
          </a:p>
          <a:p>
            <a:pPr marL="285750" indent="-285750">
              <a:buFont typeface="Arial" panose="020B0604020202020204" pitchFamily="34" charset="0"/>
              <a:buChar char="•"/>
            </a:pPr>
            <a:r>
              <a:rPr lang="en-AU" b="1" dirty="0"/>
              <a:t>Position Encoding</a:t>
            </a:r>
            <a:r>
              <a:rPr lang="en-AU" dirty="0"/>
              <a:t>: Spatial relationships preserved</a:t>
            </a:r>
          </a:p>
          <a:p>
            <a:pPr marL="285750" indent="-285750">
              <a:buFont typeface="Arial" panose="020B0604020202020204" pitchFamily="34" charset="0"/>
              <a:buChar char="•"/>
            </a:pPr>
            <a:r>
              <a:rPr lang="en-AU" b="1" dirty="0"/>
              <a:t>Result</a:t>
            </a:r>
            <a:r>
              <a:rPr lang="en-AU" dirty="0"/>
              <a:t>: Ready for transformer processing</a:t>
            </a:r>
          </a:p>
          <a:p>
            <a:r>
              <a:rPr lang="en-AU" b="1" dirty="0"/>
              <a:t>Key Insight</a:t>
            </a:r>
            <a:r>
              <a:rPr lang="en-AU" dirty="0"/>
              <a:t>: Images become "sentences" of patch "words"</a:t>
            </a:r>
          </a:p>
          <a:p>
            <a:endParaRPr lang="en-US" dirty="0"/>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816284"/>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956604" y="4121834"/>
            <a:ext cx="10397196" cy="2031325"/>
          </a:xfrm>
          <a:prstGeom prst="rect">
            <a:avLst/>
          </a:prstGeom>
          <a:noFill/>
        </p:spPr>
        <p:txBody>
          <a:bodyPr wrap="square" rtlCol="0">
            <a:spAutoFit/>
          </a:bodyPr>
          <a:lstStyle/>
          <a:p>
            <a:r>
              <a:rPr lang="en-AU" b="1" dirty="0"/>
              <a:t>Stage 2: Global Understanding Through Attention</a:t>
            </a:r>
            <a:endParaRPr lang="en-AU" dirty="0"/>
          </a:p>
          <a:p>
            <a:pPr marL="285750" indent="-285750">
              <a:buFont typeface="Arial" panose="020B0604020202020204" pitchFamily="34" charset="0"/>
              <a:buChar char="•"/>
            </a:pPr>
            <a:r>
              <a:rPr lang="en-AU" b="1" dirty="0"/>
              <a:t>Multi-Head Self-Attention</a:t>
            </a:r>
            <a:r>
              <a:rPr lang="en-AU" dirty="0"/>
              <a:t>: Each patch "sees" every other patch</a:t>
            </a:r>
          </a:p>
          <a:p>
            <a:pPr marL="285750" indent="-285750">
              <a:buFont typeface="Arial" panose="020B0604020202020204" pitchFamily="34" charset="0"/>
              <a:buChar char="•"/>
            </a:pPr>
            <a:r>
              <a:rPr lang="en-AU" b="1" dirty="0"/>
              <a:t>Feed Forward Networks</a:t>
            </a:r>
            <a:r>
              <a:rPr lang="en-AU" dirty="0"/>
              <a:t>: Non-linear feature processing</a:t>
            </a:r>
          </a:p>
          <a:p>
            <a:pPr marL="285750" indent="-285750">
              <a:buFont typeface="Arial" panose="020B0604020202020204" pitchFamily="34" charset="0"/>
              <a:buChar char="•"/>
            </a:pPr>
            <a:r>
              <a:rPr lang="en-AU" b="1" dirty="0"/>
              <a:t>Layer Iteration</a:t>
            </a:r>
            <a:r>
              <a:rPr lang="en-AU" dirty="0"/>
              <a:t>: 12-24 layers of progressive understanding</a:t>
            </a:r>
          </a:p>
          <a:p>
            <a:pPr marL="285750" indent="-285750">
              <a:buFont typeface="Arial" panose="020B0604020202020204" pitchFamily="34" charset="0"/>
              <a:buChar char="•"/>
            </a:pPr>
            <a:r>
              <a:rPr lang="en-AU" b="1" dirty="0"/>
              <a:t>Key Innovation</a:t>
            </a:r>
            <a:r>
              <a:rPr lang="en-AU" dirty="0"/>
              <a:t>: Global context from the start</a:t>
            </a:r>
          </a:p>
          <a:p>
            <a:r>
              <a:rPr lang="en-AU" b="1" dirty="0"/>
              <a:t>Real Example</a:t>
            </a:r>
            <a:r>
              <a:rPr lang="en-AU" dirty="0"/>
              <a:t>: Header "Hyatt Hotels" connects to total "$31.33" across the page</a:t>
            </a:r>
          </a:p>
          <a:p>
            <a:endParaRPr lang="en-US" dirty="0"/>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pic>
        <p:nvPicPr>
          <p:cNvPr id="12" name="Picture 11" descr="A invoice with text and numbers&#10;&#10;AI-generated content may be incorrect.">
            <a:extLst>
              <a:ext uri="{FF2B5EF4-FFF2-40B4-BE49-F238E27FC236}">
                <a16:creationId xmlns:a16="http://schemas.microsoft.com/office/drawing/2014/main" id="{10164EB2-AD2F-3399-CE70-D869341D9DD5}"/>
              </a:ext>
            </a:extLst>
          </p:cNvPr>
          <p:cNvPicPr>
            <a:picLocks noChangeAspect="1"/>
          </p:cNvPicPr>
          <p:nvPr/>
        </p:nvPicPr>
        <p:blipFill>
          <a:blip r:embed="rId5"/>
          <a:stretch>
            <a:fillRect/>
          </a:stretch>
        </p:blipFill>
        <p:spPr>
          <a:xfrm>
            <a:off x="763791" y="4014236"/>
            <a:ext cx="2551776" cy="2310688"/>
          </a:xfrm>
          <a:prstGeom prst="rect">
            <a:avLst/>
          </a:prstGeom>
        </p:spPr>
      </p:pic>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p:txBody>
          <a:bodyPr/>
          <a:lstStyle/>
          <a:p>
            <a:r>
              <a:rPr lang="en-AU" b="1" dirty="0"/>
              <a:t>Self-Attention for Documents</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p:txBody>
          <a:bodyPr>
            <a:normAutofit fontScale="92500" lnSpcReduction="10000"/>
          </a:bodyPr>
          <a:lstStyle/>
          <a:p>
            <a:r>
              <a:rPr lang="en-AU" b="1" dirty="0"/>
              <a:t>Document-Specific Benefits</a:t>
            </a:r>
            <a:r>
              <a:rPr lang="en-AU" dirty="0"/>
              <a:t>:</a:t>
            </a:r>
          </a:p>
          <a:p>
            <a:r>
              <a:rPr lang="en-AU" dirty="0"/>
              <a:t>Links headers to values across page</a:t>
            </a:r>
          </a:p>
          <a:p>
            <a:r>
              <a:rPr lang="en-AU" dirty="0"/>
              <a:t>Understands table structures</a:t>
            </a:r>
          </a:p>
          <a:p>
            <a:r>
              <a:rPr lang="en-AU" dirty="0"/>
              <a:t>Handles multi-column layouts</a:t>
            </a:r>
          </a:p>
          <a:p>
            <a:r>
              <a:rPr lang="en-AU" dirty="0"/>
              <a:t>Processes logos and graphics</a:t>
            </a:r>
          </a:p>
          <a:p>
            <a:r>
              <a:rPr lang="en-AU" b="1" dirty="0"/>
              <a:t>Real Example</a:t>
            </a:r>
            <a:r>
              <a:rPr lang="en-AU" dirty="0"/>
              <a:t>: Hyatt Hotels invoice - $31.33 total automatically links to line items (Milk, Apples, Beef) and GST calculation</a:t>
            </a:r>
          </a:p>
          <a:p>
            <a:pPr marL="0" indent="0">
              <a:buNone/>
            </a:pPr>
            <a:endParaRPr lang="en-AU" dirty="0"/>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729B-5BFE-C112-8C0C-1D94760DA08C}"/>
              </a:ext>
            </a:extLst>
          </p:cNvPr>
          <p:cNvSpPr>
            <a:spLocks noGrp="1"/>
          </p:cNvSpPr>
          <p:nvPr>
            <p:ph type="title"/>
          </p:nvPr>
        </p:nvSpPr>
        <p:spPr/>
        <p:txBody>
          <a:bodyPr/>
          <a:lstStyle/>
          <a:p>
            <a:r>
              <a:rPr lang="en-AU" b="1" dirty="0"/>
              <a:t>Semantic Information Flow</a:t>
            </a:r>
            <a:endParaRPr lang="en-US" dirty="0"/>
          </a:p>
        </p:txBody>
      </p:sp>
      <p:pic>
        <p:nvPicPr>
          <p:cNvPr id="6" name="Content Placeholder 5" descr="A diagram of a process&#10;&#10;AI-generated content may be incorrect.">
            <a:extLst>
              <a:ext uri="{FF2B5EF4-FFF2-40B4-BE49-F238E27FC236}">
                <a16:creationId xmlns:a16="http://schemas.microsoft.com/office/drawing/2014/main" id="{3F1F9D69-CA0B-92E4-44CB-40B67098D7C0}"/>
              </a:ext>
            </a:extLst>
          </p:cNvPr>
          <p:cNvPicPr>
            <a:picLocks noGrp="1" noChangeAspect="1"/>
          </p:cNvPicPr>
          <p:nvPr>
            <p:ph sz="half" idx="1"/>
          </p:nvPr>
        </p:nvPicPr>
        <p:blipFill>
          <a:blip r:embed="rId3"/>
          <a:stretch>
            <a:fillRect/>
          </a:stretch>
        </p:blipFill>
        <p:spPr>
          <a:xfrm>
            <a:off x="1039688" y="1825625"/>
            <a:ext cx="4778623" cy="4351338"/>
          </a:xfrm>
        </p:spPr>
      </p:pic>
      <p:pic>
        <p:nvPicPr>
          <p:cNvPr id="8" name="Content Placeholder 7" descr="A diagram of a process&#10;&#10;AI-generated content may be incorrect.">
            <a:extLst>
              <a:ext uri="{FF2B5EF4-FFF2-40B4-BE49-F238E27FC236}">
                <a16:creationId xmlns:a16="http://schemas.microsoft.com/office/drawing/2014/main" id="{B90A2F0A-02E5-4926-9EC0-6F9593396DDA}"/>
              </a:ext>
            </a:extLst>
          </p:cNvPr>
          <p:cNvPicPr>
            <a:picLocks noGrp="1" noChangeAspect="1"/>
          </p:cNvPicPr>
          <p:nvPr>
            <p:ph sz="half" idx="2"/>
          </p:nvPr>
        </p:nvPicPr>
        <p:blipFill>
          <a:blip r:embed="rId4"/>
          <a:stretch>
            <a:fillRect/>
          </a:stretch>
        </p:blipFill>
        <p:spPr>
          <a:xfrm>
            <a:off x="6601701" y="1825625"/>
            <a:ext cx="4322597" cy="4351338"/>
          </a:xfrm>
        </p:spPr>
      </p:pic>
    </p:spTree>
    <p:extLst>
      <p:ext uri="{BB962C8B-B14F-4D97-AF65-F5344CB8AC3E}">
        <p14:creationId xmlns:p14="http://schemas.microsoft.com/office/powerpoint/2010/main" val="139535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F854-223A-3E94-1B3D-0FAFE71EF71C}"/>
              </a:ext>
            </a:extLst>
          </p:cNvPr>
          <p:cNvSpPr>
            <a:spLocks noGrp="1"/>
          </p:cNvSpPr>
          <p:nvPr>
            <p:ph type="title"/>
          </p:nvPr>
        </p:nvSpPr>
        <p:spPr>
          <a:xfrm>
            <a:off x="838200" y="154111"/>
            <a:ext cx="10515600" cy="1308930"/>
          </a:xfrm>
        </p:spPr>
        <p:txBody>
          <a:bodyPr>
            <a:normAutofit fontScale="90000"/>
          </a:bodyPr>
          <a:lstStyle/>
          <a:p>
            <a:r>
              <a:rPr lang="en-AU" b="1" dirty="0" err="1"/>
              <a:t>Summary:End-to-End</a:t>
            </a:r>
            <a:r>
              <a:rPr lang="en-AU" b="1" dirty="0"/>
              <a:t> Document Understanding</a:t>
            </a:r>
            <a:br>
              <a:rPr lang="en-AU" b="1" dirty="0"/>
            </a:br>
            <a:r>
              <a:rPr lang="en-AU" sz="3600" b="1" dirty="0"/>
              <a:t>From Patches to Extracted Information</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85A0ACF1-1CB2-2241-0F6F-A76E020EDA26}"/>
              </a:ext>
            </a:extLst>
          </p:cNvPr>
          <p:cNvPicPr>
            <a:picLocks noGrp="1" noChangeAspect="1"/>
          </p:cNvPicPr>
          <p:nvPr>
            <p:ph sz="half" idx="1"/>
          </p:nvPr>
        </p:nvPicPr>
        <p:blipFill>
          <a:blip r:embed="rId3"/>
          <a:stretch>
            <a:fillRect/>
          </a:stretch>
        </p:blipFill>
        <p:spPr>
          <a:xfrm>
            <a:off x="838200" y="1463041"/>
            <a:ext cx="10288588" cy="3579082"/>
          </a:xfrm>
        </p:spPr>
      </p:pic>
      <p:sp>
        <p:nvSpPr>
          <p:cNvPr id="7" name="TextBox 6">
            <a:extLst>
              <a:ext uri="{FF2B5EF4-FFF2-40B4-BE49-F238E27FC236}">
                <a16:creationId xmlns:a16="http://schemas.microsoft.com/office/drawing/2014/main" id="{6E031C57-443C-D67D-ED5D-ACCCBB125493}"/>
              </a:ext>
            </a:extLst>
          </p:cNvPr>
          <p:cNvSpPr txBox="1"/>
          <p:nvPr/>
        </p:nvSpPr>
        <p:spPr>
          <a:xfrm>
            <a:off x="956603" y="5042123"/>
            <a:ext cx="10789920" cy="1477328"/>
          </a:xfrm>
          <a:prstGeom prst="rect">
            <a:avLst/>
          </a:prstGeom>
          <a:noFill/>
        </p:spPr>
        <p:txBody>
          <a:bodyPr wrap="square" rtlCol="0">
            <a:spAutoFit/>
          </a:bodyPr>
          <a:lstStyle/>
          <a:p>
            <a:r>
              <a:rPr lang="en-AU" b="1" dirty="0"/>
              <a:t>Three-Stage Processing</a:t>
            </a:r>
            <a:r>
              <a:rPr lang="en-AU" dirty="0"/>
              <a:t>:</a:t>
            </a:r>
          </a:p>
          <a:p>
            <a:pPr marL="285750" indent="-285750">
              <a:buFont typeface="Arial" panose="020B0604020202020204" pitchFamily="34" charset="0"/>
              <a:buChar char="•"/>
            </a:pPr>
            <a:r>
              <a:rPr lang="en-AU" b="1" dirty="0"/>
              <a:t>Patch Analysis</a:t>
            </a:r>
            <a:r>
              <a:rPr lang="en-AU" dirty="0"/>
              <a:t>: Document regions processed through attention layers</a:t>
            </a:r>
          </a:p>
          <a:p>
            <a:pPr marL="285750" indent="-285750">
              <a:buFont typeface="Arial" panose="020B0604020202020204" pitchFamily="34" charset="0"/>
              <a:buChar char="•"/>
            </a:pPr>
            <a:r>
              <a:rPr lang="en-AU" b="1" dirty="0"/>
              <a:t>Semantic Understanding</a:t>
            </a:r>
            <a:r>
              <a:rPr lang="en-AU" dirty="0"/>
              <a:t>: Relationships identified between elements</a:t>
            </a:r>
          </a:p>
          <a:p>
            <a:pPr marL="285750" indent="-285750">
              <a:buFont typeface="Arial" panose="020B0604020202020204" pitchFamily="34" charset="0"/>
              <a:buChar char="•"/>
            </a:pPr>
            <a:r>
              <a:rPr lang="en-AU" b="1" dirty="0"/>
              <a:t>Output Generation</a:t>
            </a:r>
            <a:r>
              <a:rPr lang="en-AU" dirty="0"/>
              <a:t>: Structured data extraction with all key fields</a:t>
            </a:r>
          </a:p>
          <a:p>
            <a:r>
              <a:rPr lang="en-AU" b="1" dirty="0"/>
              <a:t>Real Example</a:t>
            </a:r>
            <a:r>
              <a:rPr lang="en-AU" dirty="0"/>
              <a:t>: Hyatt Hotels invoice → Complete field extraction including ABN, items, prices, GST, and total</a:t>
            </a:r>
          </a:p>
        </p:txBody>
      </p:sp>
    </p:spTree>
    <p:extLst>
      <p:ext uri="{BB962C8B-B14F-4D97-AF65-F5344CB8AC3E}">
        <p14:creationId xmlns:p14="http://schemas.microsoft.com/office/powerpoint/2010/main" val="5640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B581-1B08-9E20-0AC4-4A2C9EDEC93B}"/>
              </a:ext>
            </a:extLst>
          </p:cNvPr>
          <p:cNvSpPr>
            <a:spLocks noGrp="1"/>
          </p:cNvSpPr>
          <p:nvPr>
            <p:ph type="title"/>
          </p:nvPr>
        </p:nvSpPr>
        <p:spPr>
          <a:xfrm>
            <a:off x="838200" y="365125"/>
            <a:ext cx="10515600" cy="600075"/>
          </a:xfrm>
        </p:spPr>
        <p:txBody>
          <a:bodyPr>
            <a:noAutofit/>
          </a:bodyPr>
          <a:lstStyle/>
          <a:p>
            <a:r>
              <a:rPr lang="en-AU" sz="4000" b="1" dirty="0"/>
              <a:t> Implementation Example - Llama Vision Code</a:t>
            </a:r>
            <a:endParaRPr lang="en-US" sz="4000" dirty="0"/>
          </a:p>
        </p:txBody>
      </p:sp>
      <p:pic>
        <p:nvPicPr>
          <p:cNvPr id="5" name="Content Placeholder 4">
            <a:extLst>
              <a:ext uri="{FF2B5EF4-FFF2-40B4-BE49-F238E27FC236}">
                <a16:creationId xmlns:a16="http://schemas.microsoft.com/office/drawing/2014/main" id="{B8F059D1-10BB-2056-FE7D-1D360785068C}"/>
              </a:ext>
            </a:extLst>
          </p:cNvPr>
          <p:cNvPicPr>
            <a:picLocks noGrp="1" noChangeAspect="1"/>
          </p:cNvPicPr>
          <p:nvPr>
            <p:ph sz="half" idx="1"/>
          </p:nvPr>
        </p:nvPicPr>
        <p:blipFill>
          <a:blip r:embed="rId2"/>
          <a:stretch>
            <a:fillRect/>
          </a:stretch>
        </p:blipFill>
        <p:spPr>
          <a:xfrm>
            <a:off x="946929" y="965200"/>
            <a:ext cx="5865842" cy="5211763"/>
          </a:xfrm>
          <a:prstGeom prst="rect">
            <a:avLst/>
          </a:prstGeom>
        </p:spPr>
      </p:pic>
    </p:spTree>
    <p:extLst>
      <p:ext uri="{BB962C8B-B14F-4D97-AF65-F5344CB8AC3E}">
        <p14:creationId xmlns:p14="http://schemas.microsoft.com/office/powerpoint/2010/main" val="247654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a:bodyPr>
          <a:lstStyle/>
          <a:p>
            <a:r>
              <a:rPr lang="en-AU" sz="4000" b="1" dirty="0"/>
              <a:t>Natural Language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p:txBody>
          <a:bodyPr/>
          <a:lstStyle/>
          <a:p>
            <a:r>
              <a:rPr lang="en-AU" b="1" dirty="0"/>
              <a:t>Key Insights</a:t>
            </a:r>
            <a:r>
              <a:rPr lang="en-AU" dirty="0"/>
              <a:t>:</a:t>
            </a:r>
          </a:p>
          <a:p>
            <a:r>
              <a:rPr lang="en-AU" dirty="0"/>
              <a:t>✅ Natural language understanding of financial documents</a:t>
            </a:r>
          </a:p>
          <a:p>
            <a:r>
              <a:rPr lang="en-AU" dirty="0"/>
              <a:t>✅ Automatic calculation verification</a:t>
            </a:r>
          </a:p>
          <a:p>
            <a:r>
              <a:rPr lang="en-AU" dirty="0"/>
              <a:t>✅ Clear, auditable reasoning process</a:t>
            </a:r>
          </a:p>
          <a:p>
            <a:r>
              <a:rPr lang="en-AU" dirty="0"/>
              <a:t>✅ Correct final answer: $31.33</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2"/>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98968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p:txBody>
          <a:bodyPr>
            <a:normAutofit/>
          </a:bodyPr>
          <a:lstStyle/>
          <a:p>
            <a:r>
              <a:rPr lang="en-AU" dirty="0"/>
              <a:t>Chen et al. (2024) "</a:t>
            </a:r>
            <a:r>
              <a:rPr lang="en-AU" dirty="0" err="1"/>
              <a:t>InternVL</a:t>
            </a:r>
            <a:r>
              <a:rPr lang="en-AU" dirty="0"/>
              <a:t>" - arXiv:2312.14238</a:t>
            </a:r>
          </a:p>
          <a:p>
            <a:r>
              <a:rPr lang="en-AU" dirty="0" err="1"/>
              <a:t>Dosovitskiy</a:t>
            </a:r>
            <a:r>
              <a:rPr lang="en-AU" dirty="0"/>
              <a:t> et al. (2020) "An Image is Worth 16x16 Words" - ICLR 2021</a:t>
            </a:r>
          </a:p>
          <a:p>
            <a:r>
              <a:rPr lang="en-AU" dirty="0"/>
              <a:t>Kim et al. (2022) "Donut: OCR-free Transformer" - ECCV 2022</a:t>
            </a:r>
          </a:p>
          <a:p>
            <a:r>
              <a:rPr lang="en-AU" dirty="0"/>
              <a:t>Meta AI (2024) "Llama 3.2 Multimodal" - Technical Report</a:t>
            </a:r>
          </a:p>
          <a:p>
            <a:r>
              <a:rPr lang="en-AU" dirty="0" err="1"/>
              <a:t>Nitor</a:t>
            </a:r>
            <a:r>
              <a:rPr lang="en-AU" dirty="0"/>
              <a:t> Infotech (2024) "</a:t>
            </a:r>
            <a:r>
              <a:rPr lang="en-AU" dirty="0" err="1"/>
              <a:t>LayoutLM</a:t>
            </a:r>
            <a:r>
              <a:rPr lang="en-AU" dirty="0"/>
              <a:t> Text Extraction”</a:t>
            </a:r>
          </a:p>
          <a:p>
            <a:r>
              <a:rPr lang="en-AU" dirty="0"/>
              <a:t>UBIAI (2024) "LayoutLMv3 in Document Understanding" </a:t>
            </a:r>
          </a:p>
          <a:p>
            <a:r>
              <a:rPr lang="en-AU" dirty="0"/>
              <a:t>Xu et al. (2020) "</a:t>
            </a:r>
            <a:r>
              <a:rPr lang="en-AU" dirty="0" err="1"/>
              <a:t>LayoutLM</a:t>
            </a:r>
            <a:r>
              <a:rPr lang="en-AU" dirty="0"/>
              <a:t>" - KDD 2020</a:t>
            </a:r>
          </a:p>
          <a:p>
            <a:endParaRPr lang="en-AU" dirty="0"/>
          </a:p>
          <a:p>
            <a:endParaRPr lang="en-US" dirty="0"/>
          </a:p>
        </p:txBody>
      </p:sp>
    </p:spTree>
    <p:extLst>
      <p:ext uri="{BB962C8B-B14F-4D97-AF65-F5344CB8AC3E}">
        <p14:creationId xmlns:p14="http://schemas.microsoft.com/office/powerpoint/2010/main" val="2243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3CBD-6ACA-7449-6049-B29BED0BF12C}"/>
              </a:ext>
            </a:extLst>
          </p:cNvPr>
          <p:cNvSpPr>
            <a:spLocks noGrp="1"/>
          </p:cNvSpPr>
          <p:nvPr>
            <p:ph type="title"/>
          </p:nvPr>
        </p:nvSpPr>
        <p:spPr/>
        <p:txBody>
          <a:bodyPr/>
          <a:lstStyle/>
          <a:p>
            <a:r>
              <a:rPr lang="en-AU" b="1" dirty="0"/>
              <a:t>Industry-Wide Evolution of Document AI</a:t>
            </a:r>
            <a:endParaRPr lang="en-US" dirty="0"/>
          </a:p>
        </p:txBody>
      </p:sp>
      <p:pic>
        <p:nvPicPr>
          <p:cNvPr id="5" name="Content Placeholder 4">
            <a:extLst>
              <a:ext uri="{FF2B5EF4-FFF2-40B4-BE49-F238E27FC236}">
                <a16:creationId xmlns:a16="http://schemas.microsoft.com/office/drawing/2014/main" id="{CFDB5C44-56FF-A017-98BF-9CCE21AA8121}"/>
              </a:ext>
            </a:extLst>
          </p:cNvPr>
          <p:cNvPicPr>
            <a:picLocks noGrp="1" noChangeAspect="1"/>
          </p:cNvPicPr>
          <p:nvPr>
            <p:ph idx="1"/>
          </p:nvPr>
        </p:nvPicPr>
        <p:blipFill>
          <a:blip r:embed="rId3"/>
          <a:stretch>
            <a:fillRect/>
          </a:stretch>
        </p:blipFill>
        <p:spPr>
          <a:xfrm>
            <a:off x="838200" y="2177151"/>
            <a:ext cx="10515600" cy="970399"/>
          </a:xfrm>
        </p:spPr>
      </p:pic>
    </p:spTree>
    <p:extLst>
      <p:ext uri="{BB962C8B-B14F-4D97-AF65-F5344CB8AC3E}">
        <p14:creationId xmlns:p14="http://schemas.microsoft.com/office/powerpoint/2010/main" val="378648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p:txBody>
          <a:bodyPr/>
          <a:lstStyle/>
          <a:p>
            <a:r>
              <a:rPr lang="en-AU" b="1" dirty="0"/>
              <a:t>LayoutLMv1 Critical Limitations</a:t>
            </a:r>
            <a:endParaRPr lang="en-US" dirty="0"/>
          </a:p>
        </p:txBody>
      </p:sp>
      <p:pic>
        <p:nvPicPr>
          <p:cNvPr id="6" name="Content Placeholder 5" descr="A diagram of a diagram&#10;&#10;AI-generated content may be incorrect.">
            <a:extLst>
              <a:ext uri="{FF2B5EF4-FFF2-40B4-BE49-F238E27FC236}">
                <a16:creationId xmlns:a16="http://schemas.microsoft.com/office/drawing/2014/main" id="{B1E4D399-616E-5E57-D6EA-E92A4E2521E1}"/>
              </a:ext>
            </a:extLst>
          </p:cNvPr>
          <p:cNvPicPr>
            <a:picLocks noGrp="1" noChangeAspect="1"/>
          </p:cNvPicPr>
          <p:nvPr>
            <p:ph sz="half" idx="1"/>
          </p:nvPr>
        </p:nvPicPr>
        <p:blipFill>
          <a:blip r:embed="rId3"/>
          <a:stretch>
            <a:fillRect/>
          </a:stretch>
        </p:blipFill>
        <p:spPr>
          <a:xfrm>
            <a:off x="838200" y="2092629"/>
            <a:ext cx="5181600" cy="3817330"/>
          </a:xfrm>
        </p:spPr>
      </p:pic>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47500" lnSpcReduction="20000"/>
          </a:bodyPr>
          <a:lstStyle/>
          <a:p>
            <a:pPr marL="0" indent="0">
              <a:buNone/>
            </a:pPr>
            <a:r>
              <a:rPr lang="en-AU" b="1" dirty="0"/>
              <a:t>How LayoutLMv1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a:t>
            </a:r>
            <a:endParaRPr lang="en-AU" dirty="0"/>
          </a:p>
          <a:p>
            <a:pPr lvl="1"/>
            <a:r>
              <a:rPr lang="en-AU" dirty="0"/>
              <a:t>❌ </a:t>
            </a:r>
            <a:r>
              <a:rPr lang="en-AU" b="1" dirty="0"/>
              <a:t>Minimal</a:t>
            </a:r>
            <a:r>
              <a:rPr lang="en-AU" dirty="0"/>
              <a:t>: Optional R-CNN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a:t>Skewed images</a:t>
            </a:r>
          </a:p>
        </p:txBody>
      </p:sp>
    </p:spTree>
    <p:extLst>
      <p:ext uri="{BB962C8B-B14F-4D97-AF65-F5344CB8AC3E}">
        <p14:creationId xmlns:p14="http://schemas.microsoft.com/office/powerpoint/2010/main" val="338339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1402774"/>
            <a:ext cx="10515600" cy="5090102"/>
          </a:xfrm>
        </p:spPr>
        <p:txBody>
          <a:bodyPr>
            <a:normAutofit fontScale="92500" lnSpcReduction="10000"/>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a:t>
            </a:r>
            <a:r>
              <a:rPr lang="en-AU" b="1" dirty="0"/>
              <a:t>image patches </a:t>
            </a:r>
            <a:r>
              <a:rPr lang="en-AU" dirty="0"/>
              <a:t>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a:p>
            <a:r>
              <a:rPr lang="en-AU" dirty="0"/>
              <a:t>End-to-end document processing</a:t>
            </a:r>
          </a:p>
          <a:p>
            <a:r>
              <a:rPr lang="en-AU" b="1" dirty="0"/>
              <a:t>Key Advantages</a:t>
            </a:r>
            <a:r>
              <a:rPr lang="en-AU" dirty="0"/>
              <a:t>:</a:t>
            </a:r>
          </a:p>
          <a:p>
            <a:r>
              <a:rPr lang="en-AU" dirty="0"/>
              <a:t>✅ Unified processing (one model)</a:t>
            </a:r>
          </a:p>
          <a:p>
            <a:r>
              <a:rPr lang="en-AU" dirty="0"/>
              <a:t>✅ No OCR dependency</a:t>
            </a:r>
          </a:p>
          <a:p>
            <a:r>
              <a:rPr lang="en-AU" dirty="0"/>
              <a:t>✅ Each image patch "sees" every other image patch simultaneously</a:t>
            </a:r>
          </a:p>
          <a:p>
            <a:r>
              <a:rPr lang="en-AU" dirty="0"/>
              <a:t>✅ End-to-end learning</a:t>
            </a:r>
          </a:p>
          <a:p>
            <a:endParaRPr lang="en-AU" dirty="0"/>
          </a:p>
          <a:p>
            <a:endParaRPr lang="en-AU" dirty="0"/>
          </a:p>
          <a:p>
            <a:pPr marL="0" indent="0">
              <a:buNone/>
            </a:pPr>
            <a:endParaRPr lang="en-AU" dirty="0"/>
          </a:p>
        </p:txBody>
      </p:sp>
    </p:spTree>
    <p:extLst>
      <p:ext uri="{BB962C8B-B14F-4D97-AF65-F5344CB8AC3E}">
        <p14:creationId xmlns:p14="http://schemas.microsoft.com/office/powerpoint/2010/main" val="21824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759925"/>
            <a:ext cx="9407062" cy="646331"/>
          </a:xfrm>
          <a:prstGeom prst="rect">
            <a:avLst/>
          </a:prstGeom>
          <a:noFill/>
        </p:spPr>
        <p:txBody>
          <a:bodyPr wrap="square" rtlCol="0">
            <a:spAutoFit/>
          </a:bodyPr>
          <a:lstStyle/>
          <a:p>
            <a:r>
              <a:rPr lang="en-US" dirty="0"/>
              <a:t>Vision Transformers </a:t>
            </a:r>
            <a:r>
              <a:rPr lang="en-US" b="1" dirty="0"/>
              <a:t>promise</a:t>
            </a:r>
            <a:r>
              <a:rPr lang="en-US" dirty="0"/>
              <a:t> an integrated holistic Document Understanding solution without suffering the </a:t>
            </a:r>
            <a:r>
              <a:rPr lang="en-US" b="1" dirty="0"/>
              <a:t>Cascading Failure </a:t>
            </a:r>
            <a:r>
              <a:rPr lang="en-US" dirty="0"/>
              <a:t>exhibited by the multistage </a:t>
            </a:r>
            <a:r>
              <a:rPr lang="en-US" dirty="0" err="1"/>
              <a:t>LayoutLM</a:t>
            </a:r>
            <a:r>
              <a:rPr lang="en-US" dirty="0"/>
              <a:t> IE approach above</a:t>
            </a:r>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2100309"/>
            <a:ext cx="10023616" cy="2133405"/>
          </a:xfrm>
        </p:spPr>
      </p:pic>
      <p:sp>
        <p:nvSpPr>
          <p:cNvPr id="4" name="Title 1">
            <a:extLst>
              <a:ext uri="{FF2B5EF4-FFF2-40B4-BE49-F238E27FC236}">
                <a16:creationId xmlns:a16="http://schemas.microsoft.com/office/drawing/2014/main" id="{91FEA1AD-A47B-1E30-D636-7A9D1D2E027E}"/>
              </a:ext>
            </a:extLst>
          </p:cNvPr>
          <p:cNvSpPr>
            <a:spLocks noGrp="1"/>
          </p:cNvSpPr>
          <p:nvPr>
            <p:ph type="title"/>
          </p:nvPr>
        </p:nvSpPr>
        <p:spPr>
          <a:xfrm>
            <a:off x="838200" y="365125"/>
            <a:ext cx="10706100" cy="1325563"/>
          </a:xfrm>
        </p:spPr>
        <p:txBody>
          <a:bodyPr>
            <a:normAutofit/>
          </a:bodyPr>
          <a:lstStyle/>
          <a:p>
            <a:r>
              <a:rPr lang="en-AU" sz="3200" b="1" dirty="0"/>
              <a:t>The Promise of Holistic End-2-End Document Understanding</a:t>
            </a:r>
            <a:endParaRPr lang="en-US" sz="3200" dirty="0"/>
          </a:p>
        </p:txBody>
      </p:sp>
    </p:spTree>
    <p:extLst>
      <p:ext uri="{BB962C8B-B14F-4D97-AF65-F5344CB8AC3E}">
        <p14:creationId xmlns:p14="http://schemas.microsoft.com/office/powerpoint/2010/main" val="322641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1411</TotalTime>
  <Words>2831</Words>
  <Application>Microsoft Macintosh PowerPoint</Application>
  <PresentationFormat>Widescreen</PresentationFormat>
  <Paragraphs>238</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LMMs for Information Extraction?</vt:lpstr>
      <vt:lpstr>Exemplified by the specific WRE use case</vt:lpstr>
      <vt:lpstr>Current Challenge: Manual review of documents each audit cycle</vt:lpstr>
      <vt:lpstr>Industry-Wide Evolution of Document AI</vt:lpstr>
      <vt:lpstr>LayoutLMv1 Critical Limitations</vt:lpstr>
      <vt:lpstr>Potential Limitations of the current LayoutLM IE at the ATO</vt:lpstr>
      <vt:lpstr>Why we may need to move on</vt:lpstr>
      <vt:lpstr>Vision Transformers – A potential solution?</vt:lpstr>
      <vt:lpstr>The Promise of Holistic End-2-End Document Understanding</vt:lpstr>
      <vt:lpstr>Vision Transformer: Practical Example</vt:lpstr>
      <vt:lpstr>Vision Transformer: Practical Example</vt:lpstr>
      <vt:lpstr>Semantic Capture Comparison</vt:lpstr>
      <vt:lpstr>How it Works: Three-stage processing in Image Transformers </vt:lpstr>
      <vt:lpstr>From Text to Vision - The Transformer Evolution</vt:lpstr>
      <vt:lpstr>Vision Transformer Architecture - Component Flow</vt:lpstr>
      <vt:lpstr>Stage 1: Input Processing - Converting Images to Tokens</vt:lpstr>
      <vt:lpstr>Stage 2: Transformer Processing - Global Understanding</vt:lpstr>
      <vt:lpstr>Stage 3: Language Generation - From Understanding to Extraction</vt:lpstr>
      <vt:lpstr>Self-Attention for Documents</vt:lpstr>
      <vt:lpstr>Semantic Information Flow</vt:lpstr>
      <vt:lpstr>Summary:End-to-End Document Understanding From Patches to Extracted Information</vt:lpstr>
      <vt:lpstr>PI45 The Large Multimodal Model Proof of Concept (LMM PoC) </vt:lpstr>
      <vt:lpstr>PoC Results (To Date)</vt:lpstr>
      <vt:lpstr> Implementation Example - Llama Vision Code</vt:lpstr>
      <vt:lpstr>Natural Language Understanding Question: "How much did Jessica pay?"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84</cp:revision>
  <dcterms:created xsi:type="dcterms:W3CDTF">2025-08-02T04:23:55Z</dcterms:created>
  <dcterms:modified xsi:type="dcterms:W3CDTF">2025-08-03T21:10:38Z</dcterms:modified>
</cp:coreProperties>
</file>