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8" r:id="rId2"/>
    <p:sldId id="301" r:id="rId3"/>
    <p:sldId id="260" r:id="rId4"/>
    <p:sldId id="277" r:id="rId5"/>
    <p:sldId id="303" r:id="rId6"/>
    <p:sldId id="300" r:id="rId7"/>
    <p:sldId id="302" r:id="rId8"/>
    <p:sldId id="268" r:id="rId9"/>
    <p:sldId id="273" r:id="rId10"/>
    <p:sldId id="298" r:id="rId11"/>
    <p:sldId id="288" r:id="rId12"/>
    <p:sldId id="278" r:id="rId13"/>
    <p:sldId id="280" r:id="rId14"/>
    <p:sldId id="281" r:id="rId15"/>
    <p:sldId id="282" r:id="rId16"/>
    <p:sldId id="283" r:id="rId17"/>
    <p:sldId id="290" r:id="rId18"/>
    <p:sldId id="291" r:id="rId19"/>
    <p:sldId id="292" r:id="rId20"/>
    <p:sldId id="294" r:id="rId21"/>
    <p:sldId id="285" r:id="rId22"/>
    <p:sldId id="286" r:id="rId23"/>
    <p:sldId id="297" r:id="rId24"/>
    <p:sldId id="29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8"/>
    <p:restoredTop sz="88800"/>
  </p:normalViewPr>
  <p:slideViewPr>
    <p:cSldViewPr snapToGrid="0">
      <p:cViewPr varScale="1">
        <p:scale>
          <a:sx n="100" d="100"/>
          <a:sy n="100" d="100"/>
        </p:scale>
        <p:origin x="160" y="2280"/>
      </p:cViewPr>
      <p:guideLst/>
    </p:cSldViewPr>
  </p:slideViewPr>
  <p:notesTextViewPr>
    <p:cViewPr>
      <p:scale>
        <a:sx n="1" d="1"/>
        <a:sy n="1" d="1"/>
      </p:scale>
      <p:origin x="0" y="0"/>
    </p:cViewPr>
  </p:notesTextViewPr>
  <p:notesViewPr>
    <p:cSldViewPr snapToGrid="0">
      <p:cViewPr varScale="1">
        <p:scale>
          <a:sx n="122" d="100"/>
          <a:sy n="122" d="100"/>
        </p:scale>
        <p:origin x="30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21554-55B3-5B4E-A2AB-FEA832DF4876}" type="datetimeFigureOut">
              <a:rPr lang="en-US" smtClean="0"/>
              <a:t>8/3/25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CEC5-989B-3B48-AA40-5F6C85F6110C}" type="slidenum">
              <a:rPr lang="en-US" smtClean="0"/>
              <a:t>‹#›</a:t>
            </a:fld>
            <a:endParaRPr lang="en-US"/>
          </a:p>
        </p:txBody>
      </p:sp>
    </p:spTree>
    <p:extLst>
      <p:ext uri="{BB962C8B-B14F-4D97-AF65-F5344CB8AC3E}">
        <p14:creationId xmlns:p14="http://schemas.microsoft.com/office/powerpoint/2010/main" val="42911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These aren't minor issues - they're fundamental architectural limitations of </a:t>
            </a:r>
            <a:r>
              <a:rPr lang="en-AU" i="1" dirty="0" err="1"/>
              <a:t>LayoutLM</a:t>
            </a:r>
            <a:r>
              <a:rPr lang="en-AU" i="1" dirty="0"/>
              <a:t> v1 that prevent scaling and improvement. Note: Later versions (v2, v3) addressed some of these issues by adopting image patches, but most production systems still use v1.</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4</a:t>
            </a:fld>
            <a:endParaRPr lang="en-US"/>
          </a:p>
        </p:txBody>
      </p:sp>
    </p:spTree>
    <p:extLst>
      <p:ext uri="{BB962C8B-B14F-4D97-AF65-F5344CB8AC3E}">
        <p14:creationId xmlns:p14="http://schemas.microsoft.com/office/powerpoint/2010/main" val="3998264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Attention mechanisms naturally model document structure. Each patch can attend to every other patch, creating global understanding of relationships. </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17</a:t>
            </a:fld>
            <a:endParaRPr lang="en-US"/>
          </a:p>
        </p:txBody>
      </p:sp>
    </p:spTree>
    <p:extLst>
      <p:ext uri="{BB962C8B-B14F-4D97-AF65-F5344CB8AC3E}">
        <p14:creationId xmlns:p14="http://schemas.microsoft.com/office/powerpoint/2010/main" val="2245474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The architecture determines semantic capture quality.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captures information in 3 separate streams then awkwardly fuses them. Vision Transformers capture information holistically from the start. Research consistently shows </a:t>
            </a:r>
            <a:r>
              <a:rPr lang="en-AU" sz="1200" b="0" i="1" kern="1200" dirty="0" err="1">
                <a:solidFill>
                  <a:schemeClr val="tx1"/>
                </a:solidFill>
                <a:effectLst/>
                <a:latin typeface="+mn-lt"/>
                <a:ea typeface="+mn-ea"/>
                <a:cs typeface="+mn-cs"/>
              </a:rPr>
              <a:t>ViT</a:t>
            </a:r>
            <a:r>
              <a:rPr lang="en-AU" sz="1200" b="0" i="1" kern="1200" dirty="0">
                <a:solidFill>
                  <a:schemeClr val="tx1"/>
                </a:solidFill>
                <a:effectLst/>
                <a:latin typeface="+mn-lt"/>
                <a:ea typeface="+mn-ea"/>
                <a:cs typeface="+mn-cs"/>
              </a:rPr>
              <a:t> superiority over OCR-dependent approaches.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18</a:t>
            </a:fld>
            <a:endParaRPr lang="en-US"/>
          </a:p>
        </p:txBody>
      </p:sp>
    </p:spTree>
    <p:extLst>
      <p:ext uri="{BB962C8B-B14F-4D97-AF65-F5344CB8AC3E}">
        <p14:creationId xmlns:p14="http://schemas.microsoft.com/office/powerpoint/2010/main" val="2521984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This diagram shows the complete Vision Transformer pipeline processing our Hyatt Hotels invoice. Notice how the model progresses from </a:t>
            </a:r>
            <a:r>
              <a:rPr lang="en-AU" sz="1200" b="0" i="1" kern="1200" dirty="0" err="1">
                <a:solidFill>
                  <a:schemeClr val="tx1"/>
                </a:solidFill>
                <a:effectLst/>
                <a:latin typeface="+mn-lt"/>
                <a:ea typeface="+mn-ea"/>
                <a:cs typeface="+mn-cs"/>
              </a:rPr>
              <a:t>analyzing</a:t>
            </a:r>
            <a:r>
              <a:rPr lang="en-AU" sz="1200" b="0" i="1" kern="1200" dirty="0">
                <a:solidFill>
                  <a:schemeClr val="tx1"/>
                </a:solidFill>
                <a:effectLst/>
                <a:latin typeface="+mn-lt"/>
                <a:ea typeface="+mn-ea"/>
                <a:cs typeface="+mn-cs"/>
              </a:rPr>
              <a:t> individual patches (header, items, totals, payment) through multiple attention layers that build regional and then global understanding. The semantic understanding phase identifies relationships like "Subtotal + GST → Total", and finally generates all the structured output fields we need.</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19</a:t>
            </a:fld>
            <a:endParaRPr lang="en-US"/>
          </a:p>
        </p:txBody>
      </p:sp>
    </p:spTree>
    <p:extLst>
      <p:ext uri="{BB962C8B-B14F-4D97-AF65-F5344CB8AC3E}">
        <p14:creationId xmlns:p14="http://schemas.microsoft.com/office/powerpoint/2010/main" val="18490448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watched a </a:t>
            </a:r>
            <a:r>
              <a:rPr lang="en-US" b="0" dirty="0" err="1"/>
              <a:t>youtube</a:t>
            </a:r>
            <a:r>
              <a:rPr lang="en-US" b="0" dirty="0"/>
              <a:t> video this morning where </a:t>
            </a:r>
            <a:r>
              <a:rPr lang="en-AU" b="1" dirty="0"/>
              <a:t>Llama-3.2-Vision-11B</a:t>
            </a:r>
            <a:r>
              <a:rPr lang="en-AU" b="0" dirty="0"/>
              <a:t> was shown the image of the classic 3-4-5 right triangle and the prompt asked for the missing hypotenuse given the length of the two shorter sides. The then proceeded to solve for the missing side, with a step-by-step proof that any Year 9 student would be proud of.</a:t>
            </a:r>
            <a:endParaRPr lang="en-US" b="0" dirty="0"/>
          </a:p>
        </p:txBody>
      </p:sp>
      <p:sp>
        <p:nvSpPr>
          <p:cNvPr id="4" name="Slide Number Placeholder 3"/>
          <p:cNvSpPr>
            <a:spLocks noGrp="1"/>
          </p:cNvSpPr>
          <p:nvPr>
            <p:ph type="sldNum" sz="quarter" idx="5"/>
          </p:nvPr>
        </p:nvSpPr>
        <p:spPr/>
        <p:txBody>
          <a:bodyPr/>
          <a:lstStyle/>
          <a:p>
            <a:fld id="{4421CEC5-989B-3B48-AA40-5F6C85F6110C}" type="slidenum">
              <a:rPr lang="en-US" smtClean="0"/>
              <a:t>20</a:t>
            </a:fld>
            <a:endParaRPr lang="en-US"/>
          </a:p>
        </p:txBody>
      </p:sp>
    </p:spTree>
    <p:extLst>
      <p:ext uri="{BB962C8B-B14F-4D97-AF65-F5344CB8AC3E}">
        <p14:creationId xmlns:p14="http://schemas.microsoft.com/office/powerpoint/2010/main" val="114759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Now let's see Vision Transformers in action with a real example. On the left, you see our extraction prompt - this is the same prompt used for both models, asking for 26 specific fields including supplier, ABN, date, amounts, and line items. The prompt is dynamically generated from our YAML configuration, ensuring consistency across all extractions.</a:t>
            </a:r>
            <a:endParaRPr lang="en-AU" dirty="0"/>
          </a:p>
          <a:p>
            <a:br>
              <a:rPr lang="en-AU" dirty="0"/>
            </a:br>
            <a:r>
              <a:rPr lang="en-AU" i="1" dirty="0"/>
              <a:t>On the right is synthetic invoice #14 - a Hyatt Hotels receipt showing typical complexity: header information, line items (Milk, Apples, Beef), subtotal, GST calculation, and total. This represents the kind of document we process thousands of times daily. Notice the visual elements - logos, formatting, table structure - that OCR-based systems struggle with but Vision Transformers handle naturally. Let's see how both models perform on this exact document...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21</a:t>
            </a:fld>
            <a:endParaRPr lang="en-US"/>
          </a:p>
        </p:txBody>
      </p:sp>
    </p:spTree>
    <p:extLst>
      <p:ext uri="{BB962C8B-B14F-4D97-AF65-F5344CB8AC3E}">
        <p14:creationId xmlns:p14="http://schemas.microsoft.com/office/powerpoint/2010/main" val="1457872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Here are the actual results from both models processing that same Hyatt Hotels invoice. Both successfully extracted the key information: supplier name "Hyatt Hotels", correct ABN, accurate amounts and GST calculations, and complete line item details. The output format is clean and structured - exactly what our downstream systems need.</a:t>
            </a:r>
            <a:endParaRPr lang="en-AU" dirty="0"/>
          </a:p>
          <a:p>
            <a:br>
              <a:rPr lang="en-AU" dirty="0"/>
            </a:br>
            <a:r>
              <a:rPr lang="en-AU" i="1" dirty="0"/>
              <a:t>Notice that both models achieved similar field accuracy rates around 59%, but with different strengths. Llama-3.2-Vision excelled at precise formatting while InternVL3 showed better handling of complex layouts. Both significantly outperform our current </a:t>
            </a:r>
            <a:r>
              <a:rPr lang="en-AU" i="1" dirty="0" err="1"/>
              <a:t>LayoutLM</a:t>
            </a:r>
            <a:r>
              <a:rPr lang="en-AU" i="1" dirty="0"/>
              <a:t> baseline. Most importantly, both models processed this document end-to-end with zero failures - no OCR errors, no pipeline breaks, no manual intervention required. This reliability is what makes Vision Transformers production-ready.</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22</a:t>
            </a:fld>
            <a:endParaRPr lang="en-US"/>
          </a:p>
        </p:txBody>
      </p:sp>
    </p:spTree>
    <p:extLst>
      <p:ext uri="{BB962C8B-B14F-4D97-AF65-F5344CB8AC3E}">
        <p14:creationId xmlns:p14="http://schemas.microsoft.com/office/powerpoint/2010/main" val="81999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23</a:t>
            </a:fld>
            <a:endParaRPr lang="en-US"/>
          </a:p>
        </p:txBody>
      </p:sp>
    </p:spTree>
    <p:extLst>
      <p:ext uri="{BB962C8B-B14F-4D97-AF65-F5344CB8AC3E}">
        <p14:creationId xmlns:p14="http://schemas.microsoft.com/office/powerpoint/2010/main" val="787923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24</a:t>
            </a:fld>
            <a:endParaRPr lang="en-US"/>
          </a:p>
        </p:txBody>
      </p:sp>
    </p:spTree>
    <p:extLst>
      <p:ext uri="{BB962C8B-B14F-4D97-AF65-F5344CB8AC3E}">
        <p14:creationId xmlns:p14="http://schemas.microsoft.com/office/powerpoint/2010/main" val="19010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8</a:t>
            </a:fld>
            <a:endParaRPr lang="en-US"/>
          </a:p>
        </p:txBody>
      </p:sp>
    </p:spTree>
    <p:extLst>
      <p:ext uri="{BB962C8B-B14F-4D97-AF65-F5344CB8AC3E}">
        <p14:creationId xmlns:p14="http://schemas.microsoft.com/office/powerpoint/2010/main" val="3362921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isn't an incremental improvement - it's a paradigm shift. </a:t>
            </a:r>
            <a:r>
              <a:rPr lang="en-AU" i="1" dirty="0" err="1"/>
              <a:t>LayoutLM</a:t>
            </a:r>
            <a:r>
              <a:rPr lang="en-AU" i="1" dirty="0"/>
              <a:t> tries to reconstruct meaning from fragmented pieces while Vision Transformers naturally learn from the complete visual context.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10</a:t>
            </a:fld>
            <a:endParaRPr lang="en-US"/>
          </a:p>
        </p:txBody>
      </p:sp>
    </p:spTree>
    <p:extLst>
      <p:ext uri="{BB962C8B-B14F-4D97-AF65-F5344CB8AC3E}">
        <p14:creationId xmlns:p14="http://schemas.microsoft.com/office/powerpoint/2010/main" val="3750937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Speaker Notes: The original </a:t>
            </a:r>
            <a:r>
              <a:rPr lang="en-AU" sz="1200" b="0" i="1" kern="1200" dirty="0" err="1">
                <a:solidFill>
                  <a:schemeClr val="tx1"/>
                </a:solidFill>
                <a:effectLst/>
                <a:latin typeface="+mn-lt"/>
                <a:ea typeface="+mn-ea"/>
                <a:cs typeface="+mn-cs"/>
              </a:rPr>
              <a:t>ViT</a:t>
            </a:r>
            <a:r>
              <a:rPr lang="en-AU" sz="1200" b="0" i="1" kern="1200" dirty="0">
                <a:solidFill>
                  <a:schemeClr val="tx1"/>
                </a:solidFill>
                <a:effectLst/>
                <a:latin typeface="+mn-lt"/>
                <a:ea typeface="+mn-ea"/>
                <a:cs typeface="+mn-cs"/>
              </a:rPr>
              <a:t> breakthrough enabled all modern vision-language models. Key innovation: treats image patches like text tokens, applying transformers directly. All semantics (text, visual, spatial) are unified in one model with no information loss. Modern adaptations like InternVL3 and Llama-3.2-Vision build on this foundation for document understanding. Let's dive into each stage...</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11</a:t>
            </a:fld>
            <a:endParaRPr lang="en-US"/>
          </a:p>
        </p:txBody>
      </p:sp>
    </p:spTree>
    <p:extLst>
      <p:ext uri="{BB962C8B-B14F-4D97-AF65-F5344CB8AC3E}">
        <p14:creationId xmlns:p14="http://schemas.microsoft.com/office/powerpoint/2010/main" val="369499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the key insight that will help you understand Vision Transformers - they use the EXACT SAME architecture you already know from text transformers. In 2017, "Attention is All You Need" showed that self-attention could replace recurrent networks for text. The breakthrough was realizing that images could be treated the same way as text. Instead of tokenizing "The quick brown fox" into words, we tokenize a Hyatt Hotels invoice into 16x16 pixel patches. The magic is that the encoder stack - the multi-head self-attention and feed forward networks - is IDENTICAL. Same architecture, same self-attention mechanism, same position encoding concept. The only differences are the input (text tokens vs image patches) and output (language understanding vs vision-language fusion). This is why Vision Transformers were so revolutionary - they didn't invent new architectures, they brilliantly applied the transformer architecture to a completely different domain. Your audience already understands how transformers work for text - now they'll see it's the same technology applied to vision.</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12</a:t>
            </a:fld>
            <a:endParaRPr lang="en-US"/>
          </a:p>
        </p:txBody>
      </p:sp>
    </p:spTree>
    <p:extLst>
      <p:ext uri="{BB962C8B-B14F-4D97-AF65-F5344CB8AC3E}">
        <p14:creationId xmlns:p14="http://schemas.microsoft.com/office/powerpoint/2010/main" val="60039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Before we dive into details, let's understand the overall architecture. Vision Transformers process documents through three main stages that work together seamlessly. Stage 1 converts the document image into encoded patches that transformers can understand. Stage 2 uses self-attention to build global understanding of the document structure and content. Stage 3 converts this understanding into the structured output we need. Unlike </a:t>
            </a:r>
            <a:r>
              <a:rPr lang="en-AU" i="1" dirty="0" err="1"/>
              <a:t>LayoutLM's</a:t>
            </a:r>
            <a:r>
              <a:rPr lang="en-AU" i="1" dirty="0"/>
              <a:t> fragmented approach, this is one unified pipeline where each stage feeds directly into the next. Now let's explore each stage in detail...</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13</a:t>
            </a:fld>
            <a:endParaRPr lang="en-US"/>
          </a:p>
        </p:txBody>
      </p:sp>
    </p:spTree>
    <p:extLst>
      <p:ext uri="{BB962C8B-B14F-4D97-AF65-F5344CB8AC3E}">
        <p14:creationId xmlns:p14="http://schemas.microsoft.com/office/powerpoint/2010/main" val="396517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the magic begins. Unlike OCR which tries to extract text first, Vision Transformers treat the entire image as data. A Hyatt Hotels invoice gets split into 16x16 pixel patches - maybe 100-200 patches total. Each patch becomes a mathematical vector, just like a word in a sentence. The position encoding tells the model "this patch is in the top-left corner, this one is bottom-right" - spatial relationships are preserved. The result is a sequence of encoded patches that the transformer can process, with no information lost to OCR failures.</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14</a:t>
            </a:fld>
            <a:endParaRPr lang="en-US"/>
          </a:p>
        </p:txBody>
      </p:sp>
    </p:spTree>
    <p:extLst>
      <p:ext uri="{BB962C8B-B14F-4D97-AF65-F5344CB8AC3E}">
        <p14:creationId xmlns:p14="http://schemas.microsoft.com/office/powerpoint/2010/main" val="1225478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Vision Transformers really shine. In traditional approaches, you extract text from one part of the document, then try to connect it to other parts later. Here, every patch of the document can "attend to" every other patch simultaneously. When processing that Hyatt Hotels invoice, the patch containing "TOTAL" can directly connect to patches containing "$31.33", "GST", and line items - all in one step. This happens 12-24 times through the layers, building increasingly sophisticated understanding. No sequential processing, no coordination problems - just direct global understanding.</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15</a:t>
            </a:fld>
            <a:endParaRPr lang="en-US"/>
          </a:p>
        </p:txBody>
      </p:sp>
    </p:spTree>
    <p:extLst>
      <p:ext uri="{BB962C8B-B14F-4D97-AF65-F5344CB8AC3E}">
        <p14:creationId xmlns:p14="http://schemas.microsoft.com/office/powerpoint/2010/main" val="20110586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 final stage converts the rich visual understanding into the structured output we need. </a:t>
            </a:r>
          </a:p>
          <a:p>
            <a:r>
              <a:rPr lang="en-AU" i="1" dirty="0"/>
              <a:t>The vision-language fusion layer has learned to connect visual patterns - like "$31.33 in large text near the word TOTAL" - to semantic concepts like "this is the document amount". </a:t>
            </a:r>
          </a:p>
          <a:p>
            <a:r>
              <a:rPr lang="en-AU" i="1" dirty="0"/>
              <a:t>The language model head then generates clean, structured text in exactly the format we specify. </a:t>
            </a:r>
          </a:p>
          <a:p>
            <a:r>
              <a:rPr lang="en-AU" i="1" dirty="0"/>
              <a:t>No post-processing, no template matching, no coordination between separate models. One unified system that goes from pixels to structured data.</a:t>
            </a:r>
            <a:endParaRPr lang="en-AU" dirty="0"/>
          </a:p>
        </p:txBody>
      </p:sp>
      <p:sp>
        <p:nvSpPr>
          <p:cNvPr id="4" name="Slide Number Placeholder 3"/>
          <p:cNvSpPr>
            <a:spLocks noGrp="1"/>
          </p:cNvSpPr>
          <p:nvPr>
            <p:ph type="sldNum" sz="quarter" idx="5"/>
          </p:nvPr>
        </p:nvSpPr>
        <p:spPr/>
        <p:txBody>
          <a:bodyPr/>
          <a:lstStyle/>
          <a:p>
            <a:fld id="{4421CEC5-989B-3B48-AA40-5F6C85F6110C}" type="slidenum">
              <a:rPr lang="en-US" smtClean="0"/>
              <a:t>16</a:t>
            </a:fld>
            <a:endParaRPr lang="en-US"/>
          </a:p>
        </p:txBody>
      </p:sp>
    </p:spTree>
    <p:extLst>
      <p:ext uri="{BB962C8B-B14F-4D97-AF65-F5344CB8AC3E}">
        <p14:creationId xmlns:p14="http://schemas.microsoft.com/office/powerpoint/2010/main" val="225504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8/3/25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8/3/25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p:txBody>
          <a:bodyPr/>
          <a:lstStyle/>
          <a:p>
            <a:r>
              <a:rPr lang="en-AU" b="1" dirty="0"/>
              <a:t>LMMs for Information Extraction?</a:t>
            </a:r>
            <a:endParaRPr lang="en-US" dirty="0"/>
          </a:p>
        </p:txBody>
      </p:sp>
      <p:sp>
        <p:nvSpPr>
          <p:cNvPr id="3" name="Content Placeholder 2">
            <a:extLst>
              <a:ext uri="{FF2B5EF4-FFF2-40B4-BE49-F238E27FC236}">
                <a16:creationId xmlns:a16="http://schemas.microsoft.com/office/drawing/2014/main" id="{8E287E22-6CF3-E920-B994-0FA3C3647CC5}"/>
              </a:ext>
            </a:extLst>
          </p:cNvPr>
          <p:cNvSpPr>
            <a:spLocks noGrp="1"/>
          </p:cNvSpPr>
          <p:nvPr>
            <p:ph idx="1"/>
          </p:nvPr>
        </p:nvSpPr>
        <p:spPr/>
        <p:txBody>
          <a:bodyPr>
            <a:normAutofit fontScale="85000" lnSpcReduction="10000"/>
          </a:bodyPr>
          <a:lstStyle/>
          <a:p>
            <a:r>
              <a:rPr lang="en-AU" b="1" dirty="0"/>
              <a:t>Context</a:t>
            </a:r>
            <a:r>
              <a:rPr lang="en-AU" dirty="0"/>
              <a:t>: PI45 The Large Multimodal Model Proof of Concept (LMM PoC)</a:t>
            </a:r>
          </a:p>
          <a:p>
            <a:r>
              <a:rPr lang="en-AU" dirty="0"/>
              <a:t>Information Extraction within the SSD-DU Pipeline using VLMs</a:t>
            </a:r>
          </a:p>
          <a:p>
            <a:r>
              <a:rPr lang="en-AU" b="1" dirty="0"/>
              <a:t>The Business Challenge</a:t>
            </a:r>
            <a:r>
              <a:rPr lang="en-AU" dirty="0"/>
              <a:t>: During Tax Time, the SSD-DU Pipeline processes thousands of WRE expense claim documents daily. Taxpayers submit receipts, invoices, and statements to support their deductions, and audit officers must verify these claims by extracting key information from each document.</a:t>
            </a:r>
          </a:p>
          <a:p>
            <a:r>
              <a:rPr lang="en-AU" b="1" dirty="0"/>
              <a:t>Current Reality</a:t>
            </a:r>
            <a:r>
              <a:rPr lang="en-AU" dirty="0"/>
              <a:t>: The Information Extraction is currently automated using </a:t>
            </a:r>
            <a:r>
              <a:rPr lang="en-AU" dirty="0" err="1"/>
              <a:t>LayoutLM</a:t>
            </a:r>
            <a:r>
              <a:rPr lang="en-AU" dirty="0"/>
              <a:t> technology, but we're hitting performance and reliability limits that are creating bottlenecks in the substantiation pipeline.</a:t>
            </a:r>
          </a:p>
          <a:p>
            <a:r>
              <a:rPr lang="en-AU" b="1" dirty="0"/>
              <a:t>LLM PoC Question</a:t>
            </a:r>
            <a:r>
              <a:rPr lang="en-AU" dirty="0"/>
              <a:t>: Can modern Vision Transformers provide a better solution? </a:t>
            </a:r>
            <a:endParaRPr lang="en-US" dirty="0"/>
          </a:p>
        </p:txBody>
      </p:sp>
    </p:spTree>
    <p:extLst>
      <p:ext uri="{BB962C8B-B14F-4D97-AF65-F5344CB8AC3E}">
        <p14:creationId xmlns:p14="http://schemas.microsoft.com/office/powerpoint/2010/main" val="165812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313E-56A4-913A-656F-103EB74DCFC0}"/>
              </a:ext>
            </a:extLst>
          </p:cNvPr>
          <p:cNvSpPr>
            <a:spLocks noGrp="1"/>
          </p:cNvSpPr>
          <p:nvPr>
            <p:ph type="title"/>
          </p:nvPr>
        </p:nvSpPr>
        <p:spPr/>
        <p:txBody>
          <a:bodyPr/>
          <a:lstStyle/>
          <a:p>
            <a:r>
              <a:rPr lang="en-AU" dirty="0"/>
              <a:t>Semantic Capture Comparison</a:t>
            </a:r>
            <a:endParaRPr lang="en-US" dirty="0"/>
          </a:p>
        </p:txBody>
      </p:sp>
      <p:sp>
        <p:nvSpPr>
          <p:cNvPr id="3" name="Content Placeholder 2">
            <a:extLst>
              <a:ext uri="{FF2B5EF4-FFF2-40B4-BE49-F238E27FC236}">
                <a16:creationId xmlns:a16="http://schemas.microsoft.com/office/drawing/2014/main" id="{75B34A26-91C0-F9C9-756B-3602733EBDC4}"/>
              </a:ext>
            </a:extLst>
          </p:cNvPr>
          <p:cNvSpPr>
            <a:spLocks noGrp="1"/>
          </p:cNvSpPr>
          <p:nvPr>
            <p:ph sz="half" idx="1"/>
          </p:nvPr>
        </p:nvSpPr>
        <p:spPr>
          <a:xfrm>
            <a:off x="838200" y="1825625"/>
            <a:ext cx="4343400" cy="4351338"/>
          </a:xfrm>
        </p:spPr>
        <p:txBody>
          <a:bodyPr/>
          <a:lstStyle/>
          <a:p>
            <a:r>
              <a:rPr lang="en-US" dirty="0"/>
              <a:t>Key Difference </a:t>
            </a:r>
            <a:r>
              <a:rPr lang="en-AU" dirty="0" err="1"/>
              <a:t>LayoutLM</a:t>
            </a:r>
            <a:r>
              <a:rPr lang="en-AU" dirty="0"/>
              <a:t>: Reconstructs from fragments</a:t>
            </a:r>
          </a:p>
          <a:p>
            <a:r>
              <a:rPr lang="en-AU" dirty="0"/>
              <a:t>Vision Transformers: </a:t>
            </a:r>
            <a:br>
              <a:rPr lang="en-AU" dirty="0"/>
            </a:br>
            <a:r>
              <a:rPr lang="en-AU" dirty="0"/>
              <a:t>Learn from complete context</a:t>
            </a:r>
          </a:p>
          <a:p>
            <a:endParaRPr lang="en-US" dirty="0"/>
          </a:p>
        </p:txBody>
      </p:sp>
      <p:graphicFrame>
        <p:nvGraphicFramePr>
          <p:cNvPr id="7" name="Content Placeholder 6">
            <a:extLst>
              <a:ext uri="{FF2B5EF4-FFF2-40B4-BE49-F238E27FC236}">
                <a16:creationId xmlns:a16="http://schemas.microsoft.com/office/drawing/2014/main" id="{96F08042-8148-A603-6E03-FFF051262085}"/>
              </a:ext>
            </a:extLst>
          </p:cNvPr>
          <p:cNvGraphicFramePr>
            <a:graphicFrameLocks noGrp="1"/>
          </p:cNvGraphicFramePr>
          <p:nvPr>
            <p:ph sz="half" idx="2"/>
            <p:extLst>
              <p:ext uri="{D42A27DB-BD31-4B8C-83A1-F6EECF244321}">
                <p14:modId xmlns:p14="http://schemas.microsoft.com/office/powerpoint/2010/main" val="839559413"/>
              </p:ext>
            </p:extLst>
          </p:nvPr>
        </p:nvGraphicFramePr>
        <p:xfrm>
          <a:off x="5511800" y="1825625"/>
          <a:ext cx="6083301" cy="2225040"/>
        </p:xfrm>
        <a:graphic>
          <a:graphicData uri="http://schemas.openxmlformats.org/drawingml/2006/table">
            <a:tbl>
              <a:tblPr firstRow="1" bandRow="1">
                <a:tableStyleId>{5C22544A-7EE6-4342-B048-85BDC9FD1C3A}</a:tableStyleId>
              </a:tblPr>
              <a:tblGrid>
                <a:gridCol w="1130300">
                  <a:extLst>
                    <a:ext uri="{9D8B030D-6E8A-4147-A177-3AD203B41FA5}">
                      <a16:colId xmlns:a16="http://schemas.microsoft.com/office/drawing/2014/main" val="3425463631"/>
                    </a:ext>
                  </a:extLst>
                </a:gridCol>
                <a:gridCol w="2247900">
                  <a:extLst>
                    <a:ext uri="{9D8B030D-6E8A-4147-A177-3AD203B41FA5}">
                      <a16:colId xmlns:a16="http://schemas.microsoft.com/office/drawing/2014/main" val="1663730415"/>
                    </a:ext>
                  </a:extLst>
                </a:gridCol>
                <a:gridCol w="2705101">
                  <a:extLst>
                    <a:ext uri="{9D8B030D-6E8A-4147-A177-3AD203B41FA5}">
                      <a16:colId xmlns:a16="http://schemas.microsoft.com/office/drawing/2014/main" val="314563694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lt1"/>
                          </a:solidFill>
                          <a:effectLst/>
                          <a:latin typeface="+mn-lt"/>
                          <a:ea typeface="+mn-ea"/>
                          <a:cs typeface="+mn-cs"/>
                        </a:rPr>
                        <a:t>Aspect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err="1">
                          <a:solidFill>
                            <a:schemeClr val="lt1"/>
                          </a:solidFill>
                          <a:effectLst/>
                          <a:latin typeface="+mn-lt"/>
                          <a:ea typeface="+mn-ea"/>
                          <a:cs typeface="+mn-cs"/>
                        </a:rPr>
                        <a:t>LayoutLM</a:t>
                      </a:r>
                      <a:endParaRPr lang="en-AU" sz="1800" b="0" kern="1200" dirty="0">
                        <a:solidFill>
                          <a:schemeClr val="lt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lt1"/>
                          </a:solidFill>
                          <a:effectLst/>
                          <a:latin typeface="+mn-lt"/>
                          <a:ea typeface="+mn-ea"/>
                          <a:cs typeface="+mn-cs"/>
                        </a:rPr>
                        <a:t>Vision Transformer</a:t>
                      </a:r>
                    </a:p>
                  </a:txBody>
                  <a:tcPr/>
                </a:tc>
                <a:extLst>
                  <a:ext uri="{0D108BD9-81ED-4DB2-BD59-A6C34878D82A}">
                    <a16:rowId xmlns:a16="http://schemas.microsoft.com/office/drawing/2014/main" val="4570660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Text</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OCR tokens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Visual understanding</a:t>
                      </a:r>
                    </a:p>
                  </a:txBody>
                  <a:tcPr/>
                </a:tc>
                <a:extLst>
                  <a:ext uri="{0D108BD9-81ED-4DB2-BD59-A6C34878D82A}">
                    <a16:rowId xmlns:a16="http://schemas.microsoft.com/office/drawing/2014/main" val="70857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Visual</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R-CNN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Deep integration</a:t>
                      </a:r>
                    </a:p>
                  </a:txBody>
                  <a:tcPr/>
                </a:tc>
                <a:extLst>
                  <a:ext uri="{0D108BD9-81ED-4DB2-BD59-A6C34878D82A}">
                    <a16:rowId xmlns:a16="http://schemas.microsoft.com/office/drawing/2014/main" val="37572285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Spatial</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Hard-coded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Learned relations</a:t>
                      </a:r>
                    </a:p>
                  </a:txBody>
                  <a:tcPr/>
                </a:tc>
                <a:extLst>
                  <a:ext uri="{0D108BD9-81ED-4DB2-BD59-A6C34878D82A}">
                    <a16:rowId xmlns:a16="http://schemas.microsoft.com/office/drawing/2014/main" val="27212930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Context</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Post-hoc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 Unified</a:t>
                      </a:r>
                    </a:p>
                  </a:txBody>
                  <a:tcPr/>
                </a:tc>
                <a:extLst>
                  <a:ext uri="{0D108BD9-81ED-4DB2-BD59-A6C34878D82A}">
                    <a16:rowId xmlns:a16="http://schemas.microsoft.com/office/drawing/2014/main" val="19390398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1" kern="1200" dirty="0">
                          <a:solidFill>
                            <a:schemeClr val="dk1"/>
                          </a:solidFill>
                          <a:effectLst/>
                          <a:latin typeface="+mn-lt"/>
                          <a:ea typeface="+mn-ea"/>
                          <a:cs typeface="+mn-cs"/>
                        </a:rPr>
                        <a:t>Loss</a:t>
                      </a:r>
                      <a:endParaRPr lang="en-AU" sz="1800" b="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High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mn-lt"/>
                          <a:ea typeface="+mn-ea"/>
                          <a:cs typeface="+mn-cs"/>
                        </a:rPr>
                        <a:t>Minimal</a:t>
                      </a:r>
                    </a:p>
                  </a:txBody>
                  <a:tcPr/>
                </a:tc>
                <a:extLst>
                  <a:ext uri="{0D108BD9-81ED-4DB2-BD59-A6C34878D82A}">
                    <a16:rowId xmlns:a16="http://schemas.microsoft.com/office/drawing/2014/main" val="1191779394"/>
                  </a:ext>
                </a:extLst>
              </a:tr>
            </a:tbl>
          </a:graphicData>
        </a:graphic>
      </p:graphicFrame>
    </p:spTree>
    <p:extLst>
      <p:ext uri="{BB962C8B-B14F-4D97-AF65-F5344CB8AC3E}">
        <p14:creationId xmlns:p14="http://schemas.microsoft.com/office/powerpoint/2010/main" val="2221968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53633-4AFC-C5EA-54A8-19A2BD5259C3}"/>
              </a:ext>
            </a:extLst>
          </p:cNvPr>
          <p:cNvSpPr>
            <a:spLocks noGrp="1"/>
          </p:cNvSpPr>
          <p:nvPr>
            <p:ph type="title"/>
          </p:nvPr>
        </p:nvSpPr>
        <p:spPr/>
        <p:txBody>
          <a:bodyPr>
            <a:normAutofit fontScale="90000"/>
          </a:bodyPr>
          <a:lstStyle/>
          <a:p>
            <a:r>
              <a:rPr lang="en-AU" b="1" dirty="0"/>
              <a:t>How it Works</a:t>
            </a:r>
            <a:r>
              <a:rPr lang="en-AU" dirty="0"/>
              <a:t>: Three-stage processing in Image Transformers</a:t>
            </a:r>
            <a:br>
              <a:rPr lang="en-AU" dirty="0"/>
            </a:br>
            <a:endParaRPr lang="en-US" dirty="0"/>
          </a:p>
        </p:txBody>
      </p:sp>
      <p:sp>
        <p:nvSpPr>
          <p:cNvPr id="3" name="Content Placeholder 2">
            <a:extLst>
              <a:ext uri="{FF2B5EF4-FFF2-40B4-BE49-F238E27FC236}">
                <a16:creationId xmlns:a16="http://schemas.microsoft.com/office/drawing/2014/main" id="{353A945F-8121-47CE-74E1-F9ED750940F1}"/>
              </a:ext>
            </a:extLst>
          </p:cNvPr>
          <p:cNvSpPr>
            <a:spLocks noGrp="1"/>
          </p:cNvSpPr>
          <p:nvPr>
            <p:ph idx="1"/>
          </p:nvPr>
        </p:nvSpPr>
        <p:spPr>
          <a:xfrm>
            <a:off x="838200" y="2796296"/>
            <a:ext cx="10515600" cy="2085193"/>
          </a:xfrm>
        </p:spPr>
        <p:txBody>
          <a:bodyPr/>
          <a:lstStyle/>
          <a:p>
            <a:r>
              <a:rPr lang="en-AU" b="1" dirty="0"/>
              <a:t>Input Processing</a:t>
            </a:r>
            <a:r>
              <a:rPr lang="en-AU" dirty="0"/>
              <a:t>: Patches → Embeddings → Position encoding</a:t>
            </a:r>
          </a:p>
          <a:p>
            <a:r>
              <a:rPr lang="en-AU" b="1" dirty="0"/>
              <a:t>Transformer Stack</a:t>
            </a:r>
            <a:r>
              <a:rPr lang="en-AU" dirty="0"/>
              <a:t>: Self-attention → Feature processing → Layer iteration</a:t>
            </a:r>
          </a:p>
          <a:p>
            <a:r>
              <a:rPr lang="en-AU" b="1" dirty="0"/>
              <a:t>Language Generation</a:t>
            </a:r>
            <a:r>
              <a:rPr lang="en-AU" dirty="0"/>
              <a:t>: Vision-language fusion → Text output</a:t>
            </a:r>
          </a:p>
          <a:p>
            <a:endParaRPr lang="en-US" dirty="0"/>
          </a:p>
        </p:txBody>
      </p:sp>
    </p:spTree>
    <p:extLst>
      <p:ext uri="{BB962C8B-B14F-4D97-AF65-F5344CB8AC3E}">
        <p14:creationId xmlns:p14="http://schemas.microsoft.com/office/powerpoint/2010/main" val="1366601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1F10-8C36-5C9E-E266-372729D2D159}"/>
              </a:ext>
            </a:extLst>
          </p:cNvPr>
          <p:cNvSpPr>
            <a:spLocks noGrp="1"/>
          </p:cNvSpPr>
          <p:nvPr>
            <p:ph type="title"/>
          </p:nvPr>
        </p:nvSpPr>
        <p:spPr>
          <a:xfrm>
            <a:off x="838200" y="365125"/>
            <a:ext cx="10515600" cy="721803"/>
          </a:xfrm>
        </p:spPr>
        <p:txBody>
          <a:bodyPr>
            <a:normAutofit/>
          </a:bodyPr>
          <a:lstStyle/>
          <a:p>
            <a:r>
              <a:rPr lang="en-AU" sz="4000" b="1" dirty="0"/>
              <a:t>From Text to Vision - The Transformer Evolution</a:t>
            </a:r>
            <a:endParaRPr lang="en-US" sz="4000" dirty="0"/>
          </a:p>
        </p:txBody>
      </p:sp>
      <p:pic>
        <p:nvPicPr>
          <p:cNvPr id="5" name="Content Placeholder 4" descr="A diagram of a work flow&#10;&#10;AI-generated content may be incorrect.">
            <a:extLst>
              <a:ext uri="{FF2B5EF4-FFF2-40B4-BE49-F238E27FC236}">
                <a16:creationId xmlns:a16="http://schemas.microsoft.com/office/drawing/2014/main" id="{72C03810-E30E-F066-FF7B-67044895554B}"/>
              </a:ext>
            </a:extLst>
          </p:cNvPr>
          <p:cNvPicPr>
            <a:picLocks noGrp="1" noChangeAspect="1"/>
          </p:cNvPicPr>
          <p:nvPr>
            <p:ph idx="1"/>
          </p:nvPr>
        </p:nvPicPr>
        <p:blipFill>
          <a:blip r:embed="rId3"/>
          <a:stretch>
            <a:fillRect/>
          </a:stretch>
        </p:blipFill>
        <p:spPr>
          <a:xfrm>
            <a:off x="760562" y="1181439"/>
            <a:ext cx="10515600" cy="4000691"/>
          </a:xfrm>
        </p:spPr>
      </p:pic>
      <p:sp>
        <p:nvSpPr>
          <p:cNvPr id="6" name="TextBox 5">
            <a:extLst>
              <a:ext uri="{FF2B5EF4-FFF2-40B4-BE49-F238E27FC236}">
                <a16:creationId xmlns:a16="http://schemas.microsoft.com/office/drawing/2014/main" id="{35EE4B8D-ED86-07C7-DBF3-0517246599F0}"/>
              </a:ext>
            </a:extLst>
          </p:cNvPr>
          <p:cNvSpPr txBox="1"/>
          <p:nvPr/>
        </p:nvSpPr>
        <p:spPr>
          <a:xfrm>
            <a:off x="760562" y="3429000"/>
            <a:ext cx="8980714" cy="2308324"/>
          </a:xfrm>
          <a:prstGeom prst="rect">
            <a:avLst/>
          </a:prstGeom>
          <a:noFill/>
        </p:spPr>
        <p:txBody>
          <a:bodyPr wrap="square" rtlCol="0">
            <a:spAutoFit/>
          </a:bodyPr>
          <a:lstStyle/>
          <a:p>
            <a:r>
              <a:rPr lang="en-AU" b="1" dirty="0"/>
              <a:t>The Revolutionary Insight</a:t>
            </a:r>
            <a:r>
              <a:rPr lang="en-AU" dirty="0"/>
              <a:t>: </a:t>
            </a:r>
            <a:r>
              <a:rPr lang="en-AU" i="1" dirty="0"/>
              <a:t>Same core architecture, different input</a:t>
            </a:r>
            <a:endParaRPr lang="en-AU" dirty="0"/>
          </a:p>
          <a:p>
            <a:r>
              <a:rPr lang="en-AU" b="1" dirty="0"/>
              <a:t>What We Already Know</a:t>
            </a:r>
            <a:r>
              <a:rPr lang="en-AU" dirty="0"/>
              <a:t> (Text Transformers 2017):</a:t>
            </a:r>
          </a:p>
          <a:p>
            <a:pPr marL="285750" indent="-285750">
              <a:buFont typeface="Arial" panose="020B0604020202020204" pitchFamily="34" charset="0"/>
              <a:buChar char="•"/>
            </a:pPr>
            <a:r>
              <a:rPr lang="en-AU" dirty="0"/>
              <a:t>Tokenization → Self-Attention → Understanding</a:t>
            </a:r>
          </a:p>
          <a:p>
            <a:pPr marL="285750" indent="-285750">
              <a:buFont typeface="Arial" panose="020B0604020202020204" pitchFamily="34" charset="0"/>
              <a:buChar char="•"/>
            </a:pPr>
            <a:r>
              <a:rPr lang="en-AU" dirty="0"/>
              <a:t>"Attention is All You Need" revolutionized NLP</a:t>
            </a:r>
          </a:p>
          <a:p>
            <a:r>
              <a:rPr lang="en-AU" b="1" dirty="0"/>
              <a:t>The Vision Breakthrough</a:t>
            </a:r>
            <a:r>
              <a:rPr lang="en-AU" dirty="0"/>
              <a:t> (2020):</a:t>
            </a:r>
          </a:p>
          <a:p>
            <a:pPr marL="285750" indent="-285750">
              <a:buFont typeface="Arial" panose="020B0604020202020204" pitchFamily="34" charset="0"/>
              <a:buChar char="•"/>
            </a:pPr>
            <a:r>
              <a:rPr lang="en-AU" dirty="0"/>
              <a:t>Image patches = Text tokens</a:t>
            </a:r>
          </a:p>
          <a:p>
            <a:pPr marL="285750" indent="-285750">
              <a:buFont typeface="Arial" panose="020B0604020202020204" pitchFamily="34" charset="0"/>
              <a:buChar char="•"/>
            </a:pPr>
            <a:r>
              <a:rPr lang="en-AU" b="1" dirty="0"/>
              <a:t>IDENTICAL</a:t>
            </a:r>
            <a:r>
              <a:rPr lang="en-AU" dirty="0"/>
              <a:t> self-attention architecture</a:t>
            </a:r>
          </a:p>
          <a:p>
            <a:pPr marL="285750" indent="-285750">
              <a:buFont typeface="Arial" panose="020B0604020202020204" pitchFamily="34" charset="0"/>
              <a:buChar char="•"/>
            </a:pPr>
            <a:r>
              <a:rPr lang="en-AU" dirty="0"/>
              <a:t>Vision-Language fusion for document understanding</a:t>
            </a:r>
          </a:p>
        </p:txBody>
      </p:sp>
    </p:spTree>
    <p:extLst>
      <p:ext uri="{BB962C8B-B14F-4D97-AF65-F5344CB8AC3E}">
        <p14:creationId xmlns:p14="http://schemas.microsoft.com/office/powerpoint/2010/main" val="8257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C3E41-2BFA-2BE4-828D-8B6110E60489}"/>
              </a:ext>
            </a:extLst>
          </p:cNvPr>
          <p:cNvSpPr>
            <a:spLocks noGrp="1"/>
          </p:cNvSpPr>
          <p:nvPr>
            <p:ph type="title"/>
          </p:nvPr>
        </p:nvSpPr>
        <p:spPr>
          <a:xfrm>
            <a:off x="838200" y="365126"/>
            <a:ext cx="10515600" cy="675884"/>
          </a:xfrm>
        </p:spPr>
        <p:txBody>
          <a:bodyPr>
            <a:normAutofit/>
          </a:bodyPr>
          <a:lstStyle/>
          <a:p>
            <a:r>
              <a:rPr lang="en-AU" sz="3600" b="1" dirty="0"/>
              <a:t>Vision Transformer Architecture - Component Flow</a:t>
            </a:r>
            <a:endParaRPr lang="en-US" sz="3600" dirty="0"/>
          </a:p>
        </p:txBody>
      </p:sp>
      <p:pic>
        <p:nvPicPr>
          <p:cNvPr id="5" name="Content Placeholder 4" descr="A diagram of a process&#10;&#10;AI-generated content may be incorrect.">
            <a:extLst>
              <a:ext uri="{FF2B5EF4-FFF2-40B4-BE49-F238E27FC236}">
                <a16:creationId xmlns:a16="http://schemas.microsoft.com/office/drawing/2014/main" id="{E1F8B280-56B1-8E89-F45B-CCB35E77192C}"/>
              </a:ext>
            </a:extLst>
          </p:cNvPr>
          <p:cNvPicPr>
            <a:picLocks noGrp="1" noChangeAspect="1"/>
          </p:cNvPicPr>
          <p:nvPr>
            <p:ph idx="1"/>
          </p:nvPr>
        </p:nvPicPr>
        <p:blipFill>
          <a:blip r:embed="rId3"/>
          <a:stretch>
            <a:fillRect/>
          </a:stretch>
        </p:blipFill>
        <p:spPr>
          <a:xfrm>
            <a:off x="1336334" y="1149741"/>
            <a:ext cx="9519331" cy="4351338"/>
          </a:xfrm>
        </p:spPr>
      </p:pic>
      <p:sp>
        <p:nvSpPr>
          <p:cNvPr id="6" name="TextBox 5">
            <a:extLst>
              <a:ext uri="{FF2B5EF4-FFF2-40B4-BE49-F238E27FC236}">
                <a16:creationId xmlns:a16="http://schemas.microsoft.com/office/drawing/2014/main" id="{0A690FEB-4665-6658-8052-9102E817677E}"/>
              </a:ext>
            </a:extLst>
          </p:cNvPr>
          <p:cNvSpPr txBox="1"/>
          <p:nvPr/>
        </p:nvSpPr>
        <p:spPr>
          <a:xfrm>
            <a:off x="1336334" y="4121834"/>
            <a:ext cx="7399703" cy="1754326"/>
          </a:xfrm>
          <a:prstGeom prst="rect">
            <a:avLst/>
          </a:prstGeom>
          <a:noFill/>
        </p:spPr>
        <p:txBody>
          <a:bodyPr wrap="square" rtlCol="0">
            <a:spAutoFit/>
          </a:bodyPr>
          <a:lstStyle/>
          <a:p>
            <a:r>
              <a:rPr lang="en-AU" b="1" dirty="0"/>
              <a:t>Three-Stage Processing Architecture</a:t>
            </a:r>
            <a:endParaRPr lang="en-AU" dirty="0"/>
          </a:p>
          <a:p>
            <a:pPr marL="285750" indent="-285750">
              <a:buFont typeface="Arial" panose="020B0604020202020204" pitchFamily="34" charset="0"/>
              <a:buChar char="•"/>
            </a:pPr>
            <a:r>
              <a:rPr lang="en-AU" b="1" dirty="0"/>
              <a:t>Stage 1</a:t>
            </a:r>
            <a:r>
              <a:rPr lang="en-AU" dirty="0"/>
              <a:t>: Input Processing (Image → Encoded patches)</a:t>
            </a:r>
          </a:p>
          <a:p>
            <a:pPr marL="285750" indent="-285750">
              <a:buFont typeface="Arial" panose="020B0604020202020204" pitchFamily="34" charset="0"/>
              <a:buChar char="•"/>
            </a:pPr>
            <a:r>
              <a:rPr lang="en-AU" b="1" dirty="0"/>
              <a:t>Stage 2</a:t>
            </a:r>
            <a:r>
              <a:rPr lang="en-AU" dirty="0"/>
              <a:t>: Transformer Stack (Semantic understanding)</a:t>
            </a:r>
          </a:p>
          <a:p>
            <a:pPr marL="285750" indent="-285750">
              <a:buFont typeface="Arial" panose="020B0604020202020204" pitchFamily="34" charset="0"/>
              <a:buChar char="•"/>
            </a:pPr>
            <a:r>
              <a:rPr lang="en-AU" b="1" dirty="0"/>
              <a:t>Stage 3</a:t>
            </a:r>
            <a:r>
              <a:rPr lang="en-AU" dirty="0"/>
              <a:t>: Language Generation (Structured output)</a:t>
            </a:r>
          </a:p>
          <a:p>
            <a:r>
              <a:rPr lang="en-AU" b="1" dirty="0"/>
              <a:t>Key Insight</a:t>
            </a:r>
            <a:r>
              <a:rPr lang="en-AU" dirty="0"/>
              <a:t>: Unified end-to-end processing from pixels to structured data</a:t>
            </a:r>
          </a:p>
          <a:p>
            <a:endParaRPr lang="en-US" dirty="0"/>
          </a:p>
        </p:txBody>
      </p:sp>
    </p:spTree>
    <p:extLst>
      <p:ext uri="{BB962C8B-B14F-4D97-AF65-F5344CB8AC3E}">
        <p14:creationId xmlns:p14="http://schemas.microsoft.com/office/powerpoint/2010/main" val="233332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7578A-C489-462B-62DD-742210133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2E1C5-1AD3-AFC2-73BF-718037062225}"/>
              </a:ext>
            </a:extLst>
          </p:cNvPr>
          <p:cNvSpPr>
            <a:spLocks noGrp="1"/>
          </p:cNvSpPr>
          <p:nvPr>
            <p:ph type="title"/>
          </p:nvPr>
        </p:nvSpPr>
        <p:spPr>
          <a:xfrm>
            <a:off x="838200" y="365126"/>
            <a:ext cx="10515600" cy="675884"/>
          </a:xfrm>
        </p:spPr>
        <p:txBody>
          <a:bodyPr>
            <a:noAutofit/>
          </a:bodyPr>
          <a:lstStyle/>
          <a:p>
            <a:r>
              <a:rPr lang="en-AU" sz="3200" b="1" dirty="0"/>
              <a:t>Stage 1: Input Processing - Converting Images to Tokens</a:t>
            </a:r>
          </a:p>
        </p:txBody>
      </p:sp>
      <p:sp>
        <p:nvSpPr>
          <p:cNvPr id="6" name="TextBox 5">
            <a:extLst>
              <a:ext uri="{FF2B5EF4-FFF2-40B4-BE49-F238E27FC236}">
                <a16:creationId xmlns:a16="http://schemas.microsoft.com/office/drawing/2014/main" id="{E1F98BBD-AE55-41DB-E20F-769E6B119978}"/>
              </a:ext>
            </a:extLst>
          </p:cNvPr>
          <p:cNvSpPr txBox="1"/>
          <p:nvPr/>
        </p:nvSpPr>
        <p:spPr>
          <a:xfrm>
            <a:off x="956604" y="4121834"/>
            <a:ext cx="7779434" cy="2031325"/>
          </a:xfrm>
          <a:prstGeom prst="rect">
            <a:avLst/>
          </a:prstGeom>
          <a:noFill/>
        </p:spPr>
        <p:txBody>
          <a:bodyPr wrap="square" rtlCol="0">
            <a:spAutoFit/>
          </a:bodyPr>
          <a:lstStyle/>
          <a:p>
            <a:r>
              <a:rPr lang="en-AU" b="1" dirty="0"/>
              <a:t>Stage 1: Converting Images to Tokens</a:t>
            </a:r>
            <a:endParaRPr lang="en-AU" dirty="0"/>
          </a:p>
          <a:p>
            <a:pPr marL="285750" indent="-285750">
              <a:buFont typeface="Arial" panose="020B0604020202020204" pitchFamily="34" charset="0"/>
              <a:buChar char="•"/>
            </a:pPr>
            <a:r>
              <a:rPr lang="en-AU" b="1" dirty="0"/>
              <a:t>Split into 16x16 Patches</a:t>
            </a:r>
            <a:r>
              <a:rPr lang="en-AU" dirty="0"/>
              <a:t>: Document divided into fixed-size squares</a:t>
            </a:r>
          </a:p>
          <a:p>
            <a:pPr marL="285750" indent="-285750">
              <a:buFont typeface="Arial" panose="020B0604020202020204" pitchFamily="34" charset="0"/>
              <a:buChar char="•"/>
            </a:pPr>
            <a:r>
              <a:rPr lang="en-AU" b="1" dirty="0"/>
              <a:t>Linear Projection</a:t>
            </a:r>
            <a:r>
              <a:rPr lang="en-AU" dirty="0"/>
              <a:t>: Each patch becomes a vector representation</a:t>
            </a:r>
          </a:p>
          <a:p>
            <a:pPr marL="285750" indent="-285750">
              <a:buFont typeface="Arial" panose="020B0604020202020204" pitchFamily="34" charset="0"/>
              <a:buChar char="•"/>
            </a:pPr>
            <a:r>
              <a:rPr lang="en-AU" b="1" dirty="0"/>
              <a:t>Position Encoding</a:t>
            </a:r>
            <a:r>
              <a:rPr lang="en-AU" dirty="0"/>
              <a:t>: Spatial relationships preserved</a:t>
            </a:r>
          </a:p>
          <a:p>
            <a:pPr marL="285750" indent="-285750">
              <a:buFont typeface="Arial" panose="020B0604020202020204" pitchFamily="34" charset="0"/>
              <a:buChar char="•"/>
            </a:pPr>
            <a:r>
              <a:rPr lang="en-AU" b="1" dirty="0"/>
              <a:t>Result</a:t>
            </a:r>
            <a:r>
              <a:rPr lang="en-AU" dirty="0"/>
              <a:t>: Ready for transformer processing</a:t>
            </a:r>
          </a:p>
          <a:p>
            <a:r>
              <a:rPr lang="en-AU" b="1" dirty="0"/>
              <a:t>Key Insight</a:t>
            </a:r>
            <a:r>
              <a:rPr lang="en-AU" dirty="0"/>
              <a:t>: Images become "sentences" of patch "words"</a:t>
            </a:r>
          </a:p>
          <a:p>
            <a:endParaRPr lang="en-US" dirty="0"/>
          </a:p>
        </p:txBody>
      </p:sp>
      <p:pic>
        <p:nvPicPr>
          <p:cNvPr id="8" name="Content Placeholder 7">
            <a:extLst>
              <a:ext uri="{FF2B5EF4-FFF2-40B4-BE49-F238E27FC236}">
                <a16:creationId xmlns:a16="http://schemas.microsoft.com/office/drawing/2014/main" id="{DBF2FA60-B3BA-C50A-9F0F-EC2FB75BCE6C}"/>
              </a:ext>
            </a:extLst>
          </p:cNvPr>
          <p:cNvPicPr>
            <a:picLocks noGrp="1" noChangeAspect="1"/>
          </p:cNvPicPr>
          <p:nvPr>
            <p:ph idx="1"/>
          </p:nvPr>
        </p:nvPicPr>
        <p:blipFill>
          <a:blip r:embed="rId3"/>
          <a:stretch>
            <a:fillRect/>
          </a:stretch>
        </p:blipFill>
        <p:spPr>
          <a:xfrm>
            <a:off x="905022" y="1816284"/>
            <a:ext cx="10515600" cy="1256051"/>
          </a:xfrm>
        </p:spPr>
      </p:pic>
    </p:spTree>
    <p:extLst>
      <p:ext uri="{BB962C8B-B14F-4D97-AF65-F5344CB8AC3E}">
        <p14:creationId xmlns:p14="http://schemas.microsoft.com/office/powerpoint/2010/main" val="13423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63BC6-9EC3-93BC-5F53-51234F5F1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908D7-A97C-B0AE-7CB9-3399F9C1DC97}"/>
              </a:ext>
            </a:extLst>
          </p:cNvPr>
          <p:cNvSpPr>
            <a:spLocks noGrp="1"/>
          </p:cNvSpPr>
          <p:nvPr>
            <p:ph type="title"/>
          </p:nvPr>
        </p:nvSpPr>
        <p:spPr>
          <a:xfrm>
            <a:off x="838200" y="154745"/>
            <a:ext cx="10515600" cy="886265"/>
          </a:xfrm>
        </p:spPr>
        <p:txBody>
          <a:bodyPr>
            <a:noAutofit/>
          </a:bodyPr>
          <a:lstStyle/>
          <a:p>
            <a:r>
              <a:rPr lang="en-AU" sz="3200" b="1" dirty="0"/>
              <a:t>Stage 2: Transformer Processing - Global Understanding</a:t>
            </a:r>
          </a:p>
        </p:txBody>
      </p:sp>
      <p:sp>
        <p:nvSpPr>
          <p:cNvPr id="6" name="TextBox 5">
            <a:extLst>
              <a:ext uri="{FF2B5EF4-FFF2-40B4-BE49-F238E27FC236}">
                <a16:creationId xmlns:a16="http://schemas.microsoft.com/office/drawing/2014/main" id="{E25B68A4-4EF5-4040-B1D3-73774389FB83}"/>
              </a:ext>
            </a:extLst>
          </p:cNvPr>
          <p:cNvSpPr txBox="1"/>
          <p:nvPr/>
        </p:nvSpPr>
        <p:spPr>
          <a:xfrm>
            <a:off x="956604" y="4121834"/>
            <a:ext cx="10397196" cy="2031325"/>
          </a:xfrm>
          <a:prstGeom prst="rect">
            <a:avLst/>
          </a:prstGeom>
          <a:noFill/>
        </p:spPr>
        <p:txBody>
          <a:bodyPr wrap="square" rtlCol="0">
            <a:spAutoFit/>
          </a:bodyPr>
          <a:lstStyle/>
          <a:p>
            <a:r>
              <a:rPr lang="en-AU" b="1" dirty="0"/>
              <a:t>Stage 2: Global Understanding Through Attention</a:t>
            </a:r>
            <a:endParaRPr lang="en-AU" dirty="0"/>
          </a:p>
          <a:p>
            <a:pPr marL="285750" indent="-285750">
              <a:buFont typeface="Arial" panose="020B0604020202020204" pitchFamily="34" charset="0"/>
              <a:buChar char="•"/>
            </a:pPr>
            <a:r>
              <a:rPr lang="en-AU" b="1" dirty="0"/>
              <a:t>Multi-Head Self-Attention</a:t>
            </a:r>
            <a:r>
              <a:rPr lang="en-AU" dirty="0"/>
              <a:t>: Each patch "sees" every other patch</a:t>
            </a:r>
          </a:p>
          <a:p>
            <a:pPr marL="285750" indent="-285750">
              <a:buFont typeface="Arial" panose="020B0604020202020204" pitchFamily="34" charset="0"/>
              <a:buChar char="•"/>
            </a:pPr>
            <a:r>
              <a:rPr lang="en-AU" b="1" dirty="0"/>
              <a:t>Feed Forward Networks</a:t>
            </a:r>
            <a:r>
              <a:rPr lang="en-AU" dirty="0"/>
              <a:t>: Non-linear feature processing</a:t>
            </a:r>
          </a:p>
          <a:p>
            <a:pPr marL="285750" indent="-285750">
              <a:buFont typeface="Arial" panose="020B0604020202020204" pitchFamily="34" charset="0"/>
              <a:buChar char="•"/>
            </a:pPr>
            <a:r>
              <a:rPr lang="en-AU" b="1" dirty="0"/>
              <a:t>Layer Iteration</a:t>
            </a:r>
            <a:r>
              <a:rPr lang="en-AU" dirty="0"/>
              <a:t>: 12-24 layers of progressive understanding</a:t>
            </a:r>
          </a:p>
          <a:p>
            <a:pPr marL="285750" indent="-285750">
              <a:buFont typeface="Arial" panose="020B0604020202020204" pitchFamily="34" charset="0"/>
              <a:buChar char="•"/>
            </a:pPr>
            <a:r>
              <a:rPr lang="en-AU" b="1" dirty="0"/>
              <a:t>Key Innovation</a:t>
            </a:r>
            <a:r>
              <a:rPr lang="en-AU" dirty="0"/>
              <a:t>: Global context from the start</a:t>
            </a:r>
          </a:p>
          <a:p>
            <a:r>
              <a:rPr lang="en-AU" b="1" dirty="0"/>
              <a:t>Real Example</a:t>
            </a:r>
            <a:r>
              <a:rPr lang="en-AU" dirty="0"/>
              <a:t>: Header "Hyatt Hotels" connects to total "$31.33" across the page</a:t>
            </a:r>
          </a:p>
          <a:p>
            <a:endParaRPr lang="en-US" dirty="0"/>
          </a:p>
        </p:txBody>
      </p:sp>
      <p:pic>
        <p:nvPicPr>
          <p:cNvPr id="7" name="Content Placeholder 6" descr="A diagram of a network&#10;&#10;AI-generated content may be incorrect.">
            <a:extLst>
              <a:ext uri="{FF2B5EF4-FFF2-40B4-BE49-F238E27FC236}">
                <a16:creationId xmlns:a16="http://schemas.microsoft.com/office/drawing/2014/main" id="{DD501ACF-B4F1-6456-A06E-A7160753FD77}"/>
              </a:ext>
            </a:extLst>
          </p:cNvPr>
          <p:cNvPicPr>
            <a:picLocks noGrp="1" noChangeAspect="1"/>
          </p:cNvPicPr>
          <p:nvPr>
            <p:ph idx="1"/>
          </p:nvPr>
        </p:nvPicPr>
        <p:blipFill>
          <a:blip r:embed="rId3"/>
          <a:stretch>
            <a:fillRect/>
          </a:stretch>
        </p:blipFill>
        <p:spPr>
          <a:xfrm>
            <a:off x="838200" y="1041010"/>
            <a:ext cx="10515600" cy="2758777"/>
          </a:xfrm>
        </p:spPr>
      </p:pic>
    </p:spTree>
    <p:extLst>
      <p:ext uri="{BB962C8B-B14F-4D97-AF65-F5344CB8AC3E}">
        <p14:creationId xmlns:p14="http://schemas.microsoft.com/office/powerpoint/2010/main" val="8716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8FEA-7EA6-DBA7-C66A-741BC84E4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CCA02-06B6-A1A1-8D20-4E6A35349B3B}"/>
              </a:ext>
            </a:extLst>
          </p:cNvPr>
          <p:cNvSpPr>
            <a:spLocks noGrp="1"/>
          </p:cNvSpPr>
          <p:nvPr>
            <p:ph type="title"/>
          </p:nvPr>
        </p:nvSpPr>
        <p:spPr>
          <a:xfrm>
            <a:off x="401516" y="250128"/>
            <a:ext cx="11507372" cy="787790"/>
          </a:xfrm>
        </p:spPr>
        <p:txBody>
          <a:bodyPr>
            <a:noAutofit/>
          </a:bodyPr>
          <a:lstStyle/>
          <a:p>
            <a:r>
              <a:rPr lang="en-AU" sz="3200" b="1" dirty="0"/>
              <a:t>Stage 3: Language Generation - From Understanding to Extraction</a:t>
            </a:r>
          </a:p>
        </p:txBody>
      </p:sp>
      <p:sp>
        <p:nvSpPr>
          <p:cNvPr id="6" name="TextBox 5">
            <a:extLst>
              <a:ext uri="{FF2B5EF4-FFF2-40B4-BE49-F238E27FC236}">
                <a16:creationId xmlns:a16="http://schemas.microsoft.com/office/drawing/2014/main" id="{CA451E53-CF8D-995D-DFFF-52EBE821ACB0}"/>
              </a:ext>
            </a:extLst>
          </p:cNvPr>
          <p:cNvSpPr txBox="1"/>
          <p:nvPr/>
        </p:nvSpPr>
        <p:spPr>
          <a:xfrm>
            <a:off x="683456" y="2641620"/>
            <a:ext cx="10397196" cy="1200329"/>
          </a:xfrm>
          <a:prstGeom prst="rect">
            <a:avLst/>
          </a:prstGeom>
          <a:noFill/>
        </p:spPr>
        <p:txBody>
          <a:bodyPr wrap="square" rtlCol="0">
            <a:spAutoFit/>
          </a:bodyPr>
          <a:lstStyle/>
          <a:p>
            <a:r>
              <a:rPr lang="en-AU" b="1" dirty="0"/>
              <a:t>Stage 3: From Understanding to Extraction</a:t>
            </a:r>
            <a:endParaRPr lang="en-AU" dirty="0"/>
          </a:p>
          <a:p>
            <a:pPr marL="285750" indent="-285750">
              <a:buFont typeface="Arial" panose="020B0604020202020204" pitchFamily="34" charset="0"/>
              <a:buChar char="•"/>
            </a:pPr>
            <a:r>
              <a:rPr lang="en-AU" b="1" dirty="0"/>
              <a:t>Vision-Language Fusion</a:t>
            </a:r>
            <a:r>
              <a:rPr lang="en-AU" dirty="0"/>
              <a:t>: Connect visual patterns to semantic meaning</a:t>
            </a:r>
          </a:p>
          <a:p>
            <a:pPr marL="285750" indent="-285750">
              <a:buFont typeface="Arial" panose="020B0604020202020204" pitchFamily="34" charset="0"/>
              <a:buChar char="•"/>
            </a:pPr>
            <a:r>
              <a:rPr lang="en-AU" b="1" dirty="0"/>
              <a:t>Language Model Head</a:t>
            </a:r>
            <a:r>
              <a:rPr lang="en-AU" dirty="0"/>
              <a:t>: Generate structured text output</a:t>
            </a:r>
          </a:p>
          <a:p>
            <a:pPr marL="285750" indent="-285750">
              <a:buFont typeface="Arial" panose="020B0604020202020204" pitchFamily="34" charset="0"/>
              <a:buChar char="•"/>
            </a:pPr>
            <a:r>
              <a:rPr lang="en-AU" b="1" dirty="0"/>
              <a:t>Structured Output</a:t>
            </a:r>
            <a:r>
              <a:rPr lang="en-AU" dirty="0"/>
              <a:t>: Direct KEY: VALUE format</a:t>
            </a:r>
          </a:p>
        </p:txBody>
      </p:sp>
      <p:pic>
        <p:nvPicPr>
          <p:cNvPr id="8" name="Content Placeholder 7" descr="A diagram of a language model&#10;&#10;AI-generated content may be incorrect.">
            <a:extLst>
              <a:ext uri="{FF2B5EF4-FFF2-40B4-BE49-F238E27FC236}">
                <a16:creationId xmlns:a16="http://schemas.microsoft.com/office/drawing/2014/main" id="{33502EBF-6EC5-4207-C75A-7FD8F877202E}"/>
              </a:ext>
            </a:extLst>
          </p:cNvPr>
          <p:cNvPicPr>
            <a:picLocks noGrp="1" noChangeAspect="1"/>
          </p:cNvPicPr>
          <p:nvPr>
            <p:ph idx="1"/>
          </p:nvPr>
        </p:nvPicPr>
        <p:blipFill>
          <a:blip r:embed="rId3"/>
          <a:stretch>
            <a:fillRect/>
          </a:stretch>
        </p:blipFill>
        <p:spPr>
          <a:xfrm>
            <a:off x="683456" y="1041010"/>
            <a:ext cx="10515600" cy="1703281"/>
          </a:xfrm>
        </p:spPr>
      </p:pic>
      <p:pic>
        <p:nvPicPr>
          <p:cNvPr id="9" name="Picture 8">
            <a:extLst>
              <a:ext uri="{FF2B5EF4-FFF2-40B4-BE49-F238E27FC236}">
                <a16:creationId xmlns:a16="http://schemas.microsoft.com/office/drawing/2014/main" id="{184D832A-4902-E074-F915-A964D7FEC2D9}"/>
              </a:ext>
            </a:extLst>
          </p:cNvPr>
          <p:cNvPicPr>
            <a:picLocks noChangeAspect="1"/>
          </p:cNvPicPr>
          <p:nvPr/>
        </p:nvPicPr>
        <p:blipFill>
          <a:blip r:embed="rId4"/>
          <a:stretch>
            <a:fillRect/>
          </a:stretch>
        </p:blipFill>
        <p:spPr>
          <a:xfrm>
            <a:off x="5941256" y="4356780"/>
            <a:ext cx="5359400" cy="1625600"/>
          </a:xfrm>
          <a:prstGeom prst="rect">
            <a:avLst/>
          </a:prstGeom>
        </p:spPr>
      </p:pic>
      <p:pic>
        <p:nvPicPr>
          <p:cNvPr id="12" name="Picture 11" descr="A invoice with text and numbers&#10;&#10;AI-generated content may be incorrect.">
            <a:extLst>
              <a:ext uri="{FF2B5EF4-FFF2-40B4-BE49-F238E27FC236}">
                <a16:creationId xmlns:a16="http://schemas.microsoft.com/office/drawing/2014/main" id="{10164EB2-AD2F-3399-CE70-D869341D9DD5}"/>
              </a:ext>
            </a:extLst>
          </p:cNvPr>
          <p:cNvPicPr>
            <a:picLocks noChangeAspect="1"/>
          </p:cNvPicPr>
          <p:nvPr/>
        </p:nvPicPr>
        <p:blipFill>
          <a:blip r:embed="rId5"/>
          <a:stretch>
            <a:fillRect/>
          </a:stretch>
        </p:blipFill>
        <p:spPr>
          <a:xfrm>
            <a:off x="763791" y="4014236"/>
            <a:ext cx="2551776" cy="2310688"/>
          </a:xfrm>
          <a:prstGeom prst="rect">
            <a:avLst/>
          </a:prstGeom>
        </p:spPr>
      </p:pic>
    </p:spTree>
    <p:extLst>
      <p:ext uri="{BB962C8B-B14F-4D97-AF65-F5344CB8AC3E}">
        <p14:creationId xmlns:p14="http://schemas.microsoft.com/office/powerpoint/2010/main" val="5942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FE8-539C-EB90-2229-8DCA5905F4AF}"/>
              </a:ext>
            </a:extLst>
          </p:cNvPr>
          <p:cNvSpPr>
            <a:spLocks noGrp="1"/>
          </p:cNvSpPr>
          <p:nvPr>
            <p:ph type="title"/>
          </p:nvPr>
        </p:nvSpPr>
        <p:spPr/>
        <p:txBody>
          <a:bodyPr/>
          <a:lstStyle/>
          <a:p>
            <a:r>
              <a:rPr lang="en-AU" b="1" dirty="0"/>
              <a:t>Self-Attention for Documents</a:t>
            </a:r>
            <a:endParaRPr lang="en-US" dirty="0"/>
          </a:p>
        </p:txBody>
      </p:sp>
      <p:pic>
        <p:nvPicPr>
          <p:cNvPr id="6" name="Content Placeholder 5" descr="A screenshot of a diagram&#10;&#10;AI-generated content may be incorrect.">
            <a:extLst>
              <a:ext uri="{FF2B5EF4-FFF2-40B4-BE49-F238E27FC236}">
                <a16:creationId xmlns:a16="http://schemas.microsoft.com/office/drawing/2014/main" id="{B0700B5F-9FFA-FEA3-D684-114A08FADA14}"/>
              </a:ext>
            </a:extLst>
          </p:cNvPr>
          <p:cNvPicPr>
            <a:picLocks noGrp="1" noChangeAspect="1"/>
          </p:cNvPicPr>
          <p:nvPr>
            <p:ph sz="half" idx="1"/>
          </p:nvPr>
        </p:nvPicPr>
        <p:blipFill>
          <a:blip r:embed="rId3"/>
          <a:stretch>
            <a:fillRect/>
          </a:stretch>
        </p:blipFill>
        <p:spPr>
          <a:xfrm>
            <a:off x="1377655" y="1825625"/>
            <a:ext cx="4102690" cy="4351338"/>
          </a:xfrm>
        </p:spPr>
      </p:pic>
      <p:sp>
        <p:nvSpPr>
          <p:cNvPr id="4" name="Content Placeholder 3">
            <a:extLst>
              <a:ext uri="{FF2B5EF4-FFF2-40B4-BE49-F238E27FC236}">
                <a16:creationId xmlns:a16="http://schemas.microsoft.com/office/drawing/2014/main" id="{01207717-B765-F8D9-E3CD-3E39981BFA68}"/>
              </a:ext>
            </a:extLst>
          </p:cNvPr>
          <p:cNvSpPr>
            <a:spLocks noGrp="1"/>
          </p:cNvSpPr>
          <p:nvPr>
            <p:ph sz="half" idx="2"/>
          </p:nvPr>
        </p:nvSpPr>
        <p:spPr/>
        <p:txBody>
          <a:bodyPr>
            <a:normAutofit fontScale="92500" lnSpcReduction="10000"/>
          </a:bodyPr>
          <a:lstStyle/>
          <a:p>
            <a:r>
              <a:rPr lang="en-AU" b="1" dirty="0"/>
              <a:t>Document-Specific Benefits</a:t>
            </a:r>
            <a:r>
              <a:rPr lang="en-AU" dirty="0"/>
              <a:t>:</a:t>
            </a:r>
          </a:p>
          <a:p>
            <a:r>
              <a:rPr lang="en-AU" dirty="0"/>
              <a:t>Links headers to values across page</a:t>
            </a:r>
          </a:p>
          <a:p>
            <a:r>
              <a:rPr lang="en-AU" dirty="0"/>
              <a:t>Understands table structures</a:t>
            </a:r>
          </a:p>
          <a:p>
            <a:r>
              <a:rPr lang="en-AU" dirty="0"/>
              <a:t>Handles multi-column layouts</a:t>
            </a:r>
          </a:p>
          <a:p>
            <a:r>
              <a:rPr lang="en-AU" dirty="0"/>
              <a:t>Processes logos and graphics</a:t>
            </a:r>
          </a:p>
          <a:p>
            <a:r>
              <a:rPr lang="en-AU" b="1" dirty="0"/>
              <a:t>Real Example</a:t>
            </a:r>
            <a:r>
              <a:rPr lang="en-AU" dirty="0"/>
              <a:t>: Hyatt Hotels invoice - $31.33 total automatically links to line items (Milk, Apples, Beef) and GST calculation</a:t>
            </a:r>
          </a:p>
          <a:p>
            <a:pPr marL="0" indent="0">
              <a:buNone/>
            </a:pPr>
            <a:endParaRPr lang="en-AU" dirty="0"/>
          </a:p>
        </p:txBody>
      </p:sp>
    </p:spTree>
    <p:extLst>
      <p:ext uri="{BB962C8B-B14F-4D97-AF65-F5344CB8AC3E}">
        <p14:creationId xmlns:p14="http://schemas.microsoft.com/office/powerpoint/2010/main" val="27699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B729B-5BFE-C112-8C0C-1D94760DA08C}"/>
              </a:ext>
            </a:extLst>
          </p:cNvPr>
          <p:cNvSpPr>
            <a:spLocks noGrp="1"/>
          </p:cNvSpPr>
          <p:nvPr>
            <p:ph type="title"/>
          </p:nvPr>
        </p:nvSpPr>
        <p:spPr/>
        <p:txBody>
          <a:bodyPr/>
          <a:lstStyle/>
          <a:p>
            <a:r>
              <a:rPr lang="en-AU" b="1" dirty="0"/>
              <a:t>Semantic Information Flow</a:t>
            </a:r>
            <a:endParaRPr lang="en-US" dirty="0"/>
          </a:p>
        </p:txBody>
      </p:sp>
      <p:pic>
        <p:nvPicPr>
          <p:cNvPr id="6" name="Content Placeholder 5" descr="A diagram of a process&#10;&#10;AI-generated content may be incorrect.">
            <a:extLst>
              <a:ext uri="{FF2B5EF4-FFF2-40B4-BE49-F238E27FC236}">
                <a16:creationId xmlns:a16="http://schemas.microsoft.com/office/drawing/2014/main" id="{3F1F9D69-CA0B-92E4-44CB-40B67098D7C0}"/>
              </a:ext>
            </a:extLst>
          </p:cNvPr>
          <p:cNvPicPr>
            <a:picLocks noGrp="1" noChangeAspect="1"/>
          </p:cNvPicPr>
          <p:nvPr>
            <p:ph sz="half" idx="1"/>
          </p:nvPr>
        </p:nvPicPr>
        <p:blipFill>
          <a:blip r:embed="rId3"/>
          <a:stretch>
            <a:fillRect/>
          </a:stretch>
        </p:blipFill>
        <p:spPr>
          <a:xfrm>
            <a:off x="1039688" y="1825625"/>
            <a:ext cx="4778623" cy="4351338"/>
          </a:xfrm>
        </p:spPr>
      </p:pic>
      <p:pic>
        <p:nvPicPr>
          <p:cNvPr id="8" name="Content Placeholder 7" descr="A diagram of a process&#10;&#10;AI-generated content may be incorrect.">
            <a:extLst>
              <a:ext uri="{FF2B5EF4-FFF2-40B4-BE49-F238E27FC236}">
                <a16:creationId xmlns:a16="http://schemas.microsoft.com/office/drawing/2014/main" id="{B90A2F0A-02E5-4926-9EC0-6F9593396DDA}"/>
              </a:ext>
            </a:extLst>
          </p:cNvPr>
          <p:cNvPicPr>
            <a:picLocks noGrp="1" noChangeAspect="1"/>
          </p:cNvPicPr>
          <p:nvPr>
            <p:ph sz="half" idx="2"/>
          </p:nvPr>
        </p:nvPicPr>
        <p:blipFill>
          <a:blip r:embed="rId4"/>
          <a:stretch>
            <a:fillRect/>
          </a:stretch>
        </p:blipFill>
        <p:spPr>
          <a:xfrm>
            <a:off x="6601701" y="1825625"/>
            <a:ext cx="4322597" cy="4351338"/>
          </a:xfrm>
        </p:spPr>
      </p:pic>
    </p:spTree>
    <p:extLst>
      <p:ext uri="{BB962C8B-B14F-4D97-AF65-F5344CB8AC3E}">
        <p14:creationId xmlns:p14="http://schemas.microsoft.com/office/powerpoint/2010/main" val="139535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F854-223A-3E94-1B3D-0FAFE71EF71C}"/>
              </a:ext>
            </a:extLst>
          </p:cNvPr>
          <p:cNvSpPr>
            <a:spLocks noGrp="1"/>
          </p:cNvSpPr>
          <p:nvPr>
            <p:ph type="title"/>
          </p:nvPr>
        </p:nvSpPr>
        <p:spPr>
          <a:xfrm>
            <a:off x="838200" y="154111"/>
            <a:ext cx="10515600" cy="1308930"/>
          </a:xfrm>
        </p:spPr>
        <p:txBody>
          <a:bodyPr>
            <a:normAutofit fontScale="90000"/>
          </a:bodyPr>
          <a:lstStyle/>
          <a:p>
            <a:r>
              <a:rPr lang="en-AU" b="1" dirty="0" err="1"/>
              <a:t>Summary:End-to-End</a:t>
            </a:r>
            <a:r>
              <a:rPr lang="en-AU" b="1" dirty="0"/>
              <a:t> Document Understanding</a:t>
            </a:r>
            <a:br>
              <a:rPr lang="en-AU" b="1" dirty="0"/>
            </a:br>
            <a:r>
              <a:rPr lang="en-AU" sz="3600" b="1" dirty="0"/>
              <a:t>From Patches to Extracted Information</a:t>
            </a:r>
            <a:endParaRPr lang="en-US" dirty="0"/>
          </a:p>
        </p:txBody>
      </p:sp>
      <p:pic>
        <p:nvPicPr>
          <p:cNvPr id="6" name="Content Placeholder 5" descr="A screenshot of a diagram&#10;&#10;AI-generated content may be incorrect.">
            <a:extLst>
              <a:ext uri="{FF2B5EF4-FFF2-40B4-BE49-F238E27FC236}">
                <a16:creationId xmlns:a16="http://schemas.microsoft.com/office/drawing/2014/main" id="{85A0ACF1-1CB2-2241-0F6F-A76E020EDA26}"/>
              </a:ext>
            </a:extLst>
          </p:cNvPr>
          <p:cNvPicPr>
            <a:picLocks noGrp="1" noChangeAspect="1"/>
          </p:cNvPicPr>
          <p:nvPr>
            <p:ph sz="half" idx="1"/>
          </p:nvPr>
        </p:nvPicPr>
        <p:blipFill>
          <a:blip r:embed="rId3"/>
          <a:stretch>
            <a:fillRect/>
          </a:stretch>
        </p:blipFill>
        <p:spPr>
          <a:xfrm>
            <a:off x="838200" y="1463041"/>
            <a:ext cx="10288588" cy="3579082"/>
          </a:xfrm>
        </p:spPr>
      </p:pic>
      <p:sp>
        <p:nvSpPr>
          <p:cNvPr id="7" name="TextBox 6">
            <a:extLst>
              <a:ext uri="{FF2B5EF4-FFF2-40B4-BE49-F238E27FC236}">
                <a16:creationId xmlns:a16="http://schemas.microsoft.com/office/drawing/2014/main" id="{6E031C57-443C-D67D-ED5D-ACCCBB125493}"/>
              </a:ext>
            </a:extLst>
          </p:cNvPr>
          <p:cNvSpPr txBox="1"/>
          <p:nvPr/>
        </p:nvSpPr>
        <p:spPr>
          <a:xfrm>
            <a:off x="956603" y="5042123"/>
            <a:ext cx="10789920" cy="1477328"/>
          </a:xfrm>
          <a:prstGeom prst="rect">
            <a:avLst/>
          </a:prstGeom>
          <a:noFill/>
        </p:spPr>
        <p:txBody>
          <a:bodyPr wrap="square" rtlCol="0">
            <a:spAutoFit/>
          </a:bodyPr>
          <a:lstStyle/>
          <a:p>
            <a:r>
              <a:rPr lang="en-AU" b="1" dirty="0"/>
              <a:t>Three-Stage Processing</a:t>
            </a:r>
            <a:r>
              <a:rPr lang="en-AU" dirty="0"/>
              <a:t>:</a:t>
            </a:r>
          </a:p>
          <a:p>
            <a:pPr marL="285750" indent="-285750">
              <a:buFont typeface="Arial" panose="020B0604020202020204" pitchFamily="34" charset="0"/>
              <a:buChar char="•"/>
            </a:pPr>
            <a:r>
              <a:rPr lang="en-AU" b="1" dirty="0"/>
              <a:t>Patch Analysis</a:t>
            </a:r>
            <a:r>
              <a:rPr lang="en-AU" dirty="0"/>
              <a:t>: Document regions processed through attention layers</a:t>
            </a:r>
          </a:p>
          <a:p>
            <a:pPr marL="285750" indent="-285750">
              <a:buFont typeface="Arial" panose="020B0604020202020204" pitchFamily="34" charset="0"/>
              <a:buChar char="•"/>
            </a:pPr>
            <a:r>
              <a:rPr lang="en-AU" b="1" dirty="0"/>
              <a:t>Semantic Understanding</a:t>
            </a:r>
            <a:r>
              <a:rPr lang="en-AU" dirty="0"/>
              <a:t>: Relationships identified between elements</a:t>
            </a:r>
          </a:p>
          <a:p>
            <a:pPr marL="285750" indent="-285750">
              <a:buFont typeface="Arial" panose="020B0604020202020204" pitchFamily="34" charset="0"/>
              <a:buChar char="•"/>
            </a:pPr>
            <a:r>
              <a:rPr lang="en-AU" b="1" dirty="0"/>
              <a:t>Output Generation</a:t>
            </a:r>
            <a:r>
              <a:rPr lang="en-AU" dirty="0"/>
              <a:t>: Structured data extraction with all key fields</a:t>
            </a:r>
          </a:p>
          <a:p>
            <a:r>
              <a:rPr lang="en-AU" b="1" dirty="0"/>
              <a:t>Real Example</a:t>
            </a:r>
            <a:r>
              <a:rPr lang="en-AU" dirty="0"/>
              <a:t>: Hyatt Hotels invoice → Complete field extraction including ABN, items, prices, GST, and total</a:t>
            </a:r>
          </a:p>
        </p:txBody>
      </p:sp>
    </p:spTree>
    <p:extLst>
      <p:ext uri="{BB962C8B-B14F-4D97-AF65-F5344CB8AC3E}">
        <p14:creationId xmlns:p14="http://schemas.microsoft.com/office/powerpoint/2010/main" val="56408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ADF-AAC6-27F4-7A77-1FCB12ACDD5E}"/>
              </a:ext>
            </a:extLst>
          </p:cNvPr>
          <p:cNvSpPr>
            <a:spLocks noGrp="1"/>
          </p:cNvSpPr>
          <p:nvPr>
            <p:ph type="title"/>
          </p:nvPr>
        </p:nvSpPr>
        <p:spPr>
          <a:xfrm>
            <a:off x="838200" y="365125"/>
            <a:ext cx="10515600" cy="892175"/>
          </a:xfrm>
        </p:spPr>
        <p:txBody>
          <a:bodyPr/>
          <a:lstStyle/>
          <a:p>
            <a:r>
              <a:rPr lang="en-AU" b="1" dirty="0"/>
              <a:t>Agenda</a:t>
            </a:r>
            <a:endParaRPr lang="en-US" dirty="0"/>
          </a:p>
        </p:txBody>
      </p:sp>
      <p:sp>
        <p:nvSpPr>
          <p:cNvPr id="3" name="Content Placeholder 2">
            <a:extLst>
              <a:ext uri="{FF2B5EF4-FFF2-40B4-BE49-F238E27FC236}">
                <a16:creationId xmlns:a16="http://schemas.microsoft.com/office/drawing/2014/main" id="{96D734AA-8643-2515-8DBA-27C114584663}"/>
              </a:ext>
            </a:extLst>
          </p:cNvPr>
          <p:cNvSpPr>
            <a:spLocks noGrp="1"/>
          </p:cNvSpPr>
          <p:nvPr>
            <p:ph idx="1"/>
          </p:nvPr>
        </p:nvSpPr>
        <p:spPr>
          <a:xfrm>
            <a:off x="838200" y="1381125"/>
            <a:ext cx="10515600" cy="4351338"/>
          </a:xfrm>
        </p:spPr>
        <p:txBody>
          <a:bodyPr>
            <a:normAutofit fontScale="77500" lnSpcReduction="20000"/>
          </a:bodyPr>
          <a:lstStyle/>
          <a:p>
            <a:r>
              <a:rPr lang="en-AU" b="1" dirty="0"/>
              <a:t>Our Journey Today</a:t>
            </a:r>
            <a:r>
              <a:rPr lang="en-AU" dirty="0"/>
              <a:t> (40 minutes)</a:t>
            </a:r>
          </a:p>
          <a:p>
            <a:r>
              <a:rPr lang="en-AU" b="1" dirty="0"/>
              <a:t>Introduction &amp; Context</a:t>
            </a:r>
            <a:r>
              <a:rPr lang="en-AU" dirty="0"/>
              <a:t> (10 min)</a:t>
            </a:r>
          </a:p>
          <a:p>
            <a:pPr lvl="1"/>
            <a:r>
              <a:rPr lang="en-AU" dirty="0"/>
              <a:t>Tax document processing challenge</a:t>
            </a:r>
          </a:p>
          <a:p>
            <a:pPr lvl="1"/>
            <a:r>
              <a:rPr lang="en-AU" dirty="0"/>
              <a:t>Current </a:t>
            </a:r>
            <a:r>
              <a:rPr lang="en-AU" dirty="0" err="1"/>
              <a:t>LayoutLM</a:t>
            </a:r>
            <a:r>
              <a:rPr lang="en-AU" dirty="0"/>
              <a:t> limitations</a:t>
            </a:r>
          </a:p>
          <a:p>
            <a:r>
              <a:rPr lang="en-AU" b="1" dirty="0"/>
              <a:t>How Vision Transformers Work</a:t>
            </a:r>
            <a:r>
              <a:rPr lang="en-AU" dirty="0"/>
              <a:t> (18 min)</a:t>
            </a:r>
          </a:p>
          <a:p>
            <a:pPr lvl="1"/>
            <a:r>
              <a:rPr lang="en-AU" dirty="0"/>
              <a:t>Technical architecture deep dive</a:t>
            </a:r>
          </a:p>
          <a:p>
            <a:pPr lvl="1"/>
            <a:r>
              <a:rPr lang="en-AU" dirty="0"/>
              <a:t>Self-attention mechanisms</a:t>
            </a:r>
          </a:p>
          <a:p>
            <a:r>
              <a:rPr lang="en-AU" b="1" dirty="0"/>
              <a:t>Comparison &amp; Evidence</a:t>
            </a:r>
            <a:r>
              <a:rPr lang="en-AU" dirty="0"/>
              <a:t> (15 min)</a:t>
            </a:r>
          </a:p>
          <a:p>
            <a:pPr lvl="1"/>
            <a:r>
              <a:rPr lang="en-AU" dirty="0"/>
              <a:t>Performance results on tax documents</a:t>
            </a:r>
          </a:p>
          <a:p>
            <a:pPr lvl="1"/>
            <a:r>
              <a:rPr lang="en-AU" dirty="0"/>
              <a:t>Production deployment insights</a:t>
            </a:r>
          </a:p>
          <a:p>
            <a:r>
              <a:rPr lang="en-AU" b="1" dirty="0"/>
              <a:t>Implementation &amp; Business Impact</a:t>
            </a:r>
            <a:r>
              <a:rPr lang="en-AU" dirty="0"/>
              <a:t> (7 min)</a:t>
            </a:r>
          </a:p>
          <a:p>
            <a:pPr lvl="1"/>
            <a:r>
              <a:rPr lang="en-AU" dirty="0"/>
              <a:t>Case study and code examples</a:t>
            </a:r>
          </a:p>
          <a:p>
            <a:pPr lvl="1"/>
            <a:r>
              <a:rPr lang="en-AU" dirty="0"/>
              <a:t>Strategic recommendations</a:t>
            </a:r>
          </a:p>
          <a:p>
            <a:r>
              <a:rPr lang="en-AU" b="1" dirty="0"/>
              <a:t>Q&amp;A Session</a:t>
            </a:r>
            <a:r>
              <a:rPr lang="en-AU" dirty="0"/>
              <a:t> (10 min)</a:t>
            </a:r>
          </a:p>
          <a:p>
            <a:endParaRPr lang="en-US" dirty="0"/>
          </a:p>
        </p:txBody>
      </p:sp>
    </p:spTree>
    <p:extLst>
      <p:ext uri="{BB962C8B-B14F-4D97-AF65-F5344CB8AC3E}">
        <p14:creationId xmlns:p14="http://schemas.microsoft.com/office/powerpoint/2010/main" val="74184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968-F5D4-E9CA-694B-FDAFC06B4E78}"/>
              </a:ext>
            </a:extLst>
          </p:cNvPr>
          <p:cNvSpPr>
            <a:spLocks noGrp="1"/>
          </p:cNvSpPr>
          <p:nvPr>
            <p:ph type="title"/>
          </p:nvPr>
        </p:nvSpPr>
        <p:spPr/>
        <p:txBody>
          <a:bodyPr>
            <a:normAutofit/>
          </a:bodyPr>
          <a:lstStyle/>
          <a:p>
            <a:r>
              <a:rPr lang="en-AU" sz="3200" dirty="0"/>
              <a:t>PI45 The Large Multimodal Model Proof of Concept (LMM PoC) </a:t>
            </a:r>
            <a:endParaRPr lang="en-US" sz="3200" dirty="0"/>
          </a:p>
        </p:txBody>
      </p:sp>
      <p:sp>
        <p:nvSpPr>
          <p:cNvPr id="3" name="Content Placeholder 2">
            <a:extLst>
              <a:ext uri="{FF2B5EF4-FFF2-40B4-BE49-F238E27FC236}">
                <a16:creationId xmlns:a16="http://schemas.microsoft.com/office/drawing/2014/main" id="{B579A2F8-17E3-3CB5-5735-4E40B895EB18}"/>
              </a:ext>
            </a:extLst>
          </p:cNvPr>
          <p:cNvSpPr>
            <a:spLocks noGrp="1"/>
          </p:cNvSpPr>
          <p:nvPr>
            <p:ph sz="half" idx="1"/>
          </p:nvPr>
        </p:nvSpPr>
        <p:spPr>
          <a:xfrm>
            <a:off x="838200" y="1825625"/>
            <a:ext cx="10148668" cy="4351338"/>
          </a:xfrm>
        </p:spPr>
        <p:txBody>
          <a:bodyPr>
            <a:normAutofit fontScale="92500" lnSpcReduction="10000"/>
          </a:bodyPr>
          <a:lstStyle/>
          <a:p>
            <a:r>
              <a:rPr lang="en-AU" b="1" dirty="0"/>
              <a:t>Context</a:t>
            </a:r>
            <a:r>
              <a:rPr lang="en-AU" dirty="0"/>
              <a:t>: SSD-DU using </a:t>
            </a:r>
            <a:r>
              <a:rPr lang="en-AU" dirty="0" err="1"/>
              <a:t>LayoutLM</a:t>
            </a:r>
            <a:r>
              <a:rPr lang="en-AU" dirty="0"/>
              <a:t> in production </a:t>
            </a:r>
          </a:p>
          <a:p>
            <a:r>
              <a:rPr lang="en-AU" b="1" dirty="0"/>
              <a:t>Problem</a:t>
            </a:r>
            <a:r>
              <a:rPr lang="en-AU" dirty="0"/>
              <a:t>: Accuracy plateaued, high maintenance costs </a:t>
            </a:r>
          </a:p>
          <a:p>
            <a:r>
              <a:rPr lang="en-AU" b="1" dirty="0"/>
              <a:t>Solution</a:t>
            </a:r>
            <a:r>
              <a:rPr lang="en-AU" dirty="0"/>
              <a:t>: Evaluate modern </a:t>
            </a:r>
            <a:r>
              <a:rPr lang="en-AU" dirty="0" err="1"/>
              <a:t>ViT</a:t>
            </a:r>
            <a:r>
              <a:rPr lang="en-AU" dirty="0"/>
              <a:t> replacements</a:t>
            </a:r>
          </a:p>
          <a:p>
            <a:r>
              <a:rPr lang="en-AU" b="1" dirty="0"/>
              <a:t>Models Tested</a:t>
            </a:r>
            <a:r>
              <a:rPr lang="en-AU" dirty="0"/>
              <a:t>:</a:t>
            </a:r>
          </a:p>
          <a:p>
            <a:r>
              <a:rPr lang="en-AU" b="1" dirty="0"/>
              <a:t>InternVL3-2B</a:t>
            </a:r>
            <a:r>
              <a:rPr lang="en-AU" dirty="0"/>
              <a:t>: Lightweight, efficient</a:t>
            </a:r>
          </a:p>
          <a:p>
            <a:r>
              <a:rPr lang="en-AU" b="1" dirty="0"/>
              <a:t>Llama-3.2-Vision-11B</a:t>
            </a:r>
            <a:r>
              <a:rPr lang="en-AU" dirty="0"/>
              <a:t>: Impressive DU (knows the difference between an invoice a receipt and a bank statement)</a:t>
            </a:r>
          </a:p>
          <a:p>
            <a:r>
              <a:rPr lang="en-AU" b="1" dirty="0"/>
              <a:t>Test Set</a:t>
            </a:r>
            <a:r>
              <a:rPr lang="en-AU" dirty="0"/>
              <a:t>: 26 fields from Synthetic Australian documents</a:t>
            </a:r>
          </a:p>
          <a:p>
            <a:pPr lvl="1"/>
            <a:r>
              <a:rPr lang="en-AU" dirty="0"/>
              <a:t>Not production data - synthetic for controlled testing in AI Sandbox</a:t>
            </a:r>
          </a:p>
          <a:p>
            <a:pPr lvl="1"/>
            <a:r>
              <a:rPr lang="en-AU" dirty="0"/>
              <a:t>Direct comparison on production data in AAP 2.0 is the crucial next step.</a:t>
            </a:r>
          </a:p>
        </p:txBody>
      </p:sp>
    </p:spTree>
    <p:extLst>
      <p:ext uri="{BB962C8B-B14F-4D97-AF65-F5344CB8AC3E}">
        <p14:creationId xmlns:p14="http://schemas.microsoft.com/office/powerpoint/2010/main" val="42098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C654-6AB8-D446-7C31-A962A2D52537}"/>
              </a:ext>
            </a:extLst>
          </p:cNvPr>
          <p:cNvSpPr>
            <a:spLocks noGrp="1"/>
          </p:cNvSpPr>
          <p:nvPr>
            <p:ph type="title"/>
          </p:nvPr>
        </p:nvSpPr>
        <p:spPr/>
        <p:txBody>
          <a:bodyPr/>
          <a:lstStyle/>
          <a:p>
            <a:r>
              <a:rPr lang="en-US" dirty="0"/>
              <a:t>Vision Transformer: Practical Example</a:t>
            </a:r>
          </a:p>
        </p:txBody>
      </p:sp>
      <p:pic>
        <p:nvPicPr>
          <p:cNvPr id="6" name="Content Placeholder 5" descr="A screenshot of a computer program&#10;&#10;AI-generated content may be incorrect.">
            <a:extLst>
              <a:ext uri="{FF2B5EF4-FFF2-40B4-BE49-F238E27FC236}">
                <a16:creationId xmlns:a16="http://schemas.microsoft.com/office/drawing/2014/main" id="{8AEAA68C-105E-B79B-F0DF-27CA877CF794}"/>
              </a:ext>
            </a:extLst>
          </p:cNvPr>
          <p:cNvPicPr>
            <a:picLocks noGrp="1" noChangeAspect="1"/>
          </p:cNvPicPr>
          <p:nvPr>
            <p:ph sz="half" idx="1"/>
          </p:nvPr>
        </p:nvPicPr>
        <p:blipFill>
          <a:blip r:embed="rId3"/>
          <a:stretch>
            <a:fillRect/>
          </a:stretch>
        </p:blipFill>
        <p:spPr>
          <a:xfrm>
            <a:off x="1321094" y="1825625"/>
            <a:ext cx="4215812" cy="4351338"/>
          </a:xfrm>
        </p:spPr>
      </p:pic>
      <p:pic>
        <p:nvPicPr>
          <p:cNvPr id="8" name="Content Placeholder 7" descr="A invoice with text and numbers&#10;&#10;AI-generated content may be incorrect.">
            <a:extLst>
              <a:ext uri="{FF2B5EF4-FFF2-40B4-BE49-F238E27FC236}">
                <a16:creationId xmlns:a16="http://schemas.microsoft.com/office/drawing/2014/main" id="{5317AA4A-2584-4A4B-8540-02882EBB4F7A}"/>
              </a:ext>
            </a:extLst>
          </p:cNvPr>
          <p:cNvPicPr>
            <a:picLocks noGrp="1" noChangeAspect="1"/>
          </p:cNvPicPr>
          <p:nvPr>
            <p:ph sz="half" idx="2"/>
          </p:nvPr>
        </p:nvPicPr>
        <p:blipFill>
          <a:blip r:embed="rId4"/>
          <a:stretch>
            <a:fillRect/>
          </a:stretch>
        </p:blipFill>
        <p:spPr>
          <a:xfrm>
            <a:off x="6360330" y="1825625"/>
            <a:ext cx="4805339" cy="4351338"/>
          </a:xfrm>
        </p:spPr>
      </p:pic>
    </p:spTree>
    <p:extLst>
      <p:ext uri="{BB962C8B-B14F-4D97-AF65-F5344CB8AC3E}">
        <p14:creationId xmlns:p14="http://schemas.microsoft.com/office/powerpoint/2010/main" val="3314521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D86C8-938A-7FDE-8E9F-75C87DC68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34759-CE07-8D64-3A63-F588E0EB36E8}"/>
              </a:ext>
            </a:extLst>
          </p:cNvPr>
          <p:cNvSpPr>
            <a:spLocks noGrp="1"/>
          </p:cNvSpPr>
          <p:nvPr>
            <p:ph type="title"/>
          </p:nvPr>
        </p:nvSpPr>
        <p:spPr/>
        <p:txBody>
          <a:bodyPr/>
          <a:lstStyle/>
          <a:p>
            <a:r>
              <a:rPr lang="en-US" dirty="0"/>
              <a:t>Vision Transformer: Practical Example</a:t>
            </a:r>
          </a:p>
        </p:txBody>
      </p:sp>
      <p:pic>
        <p:nvPicPr>
          <p:cNvPr id="7" name="Content Placeholder 6" descr="A screenshot of a computer&#10;&#10;AI-generated content may be incorrect.">
            <a:extLst>
              <a:ext uri="{FF2B5EF4-FFF2-40B4-BE49-F238E27FC236}">
                <a16:creationId xmlns:a16="http://schemas.microsoft.com/office/drawing/2014/main" id="{D6ADD229-0DDF-34EC-B675-18FCDC6DF337}"/>
              </a:ext>
            </a:extLst>
          </p:cNvPr>
          <p:cNvPicPr>
            <a:picLocks noGrp="1" noChangeAspect="1"/>
          </p:cNvPicPr>
          <p:nvPr>
            <p:ph sz="half" idx="1"/>
          </p:nvPr>
        </p:nvPicPr>
        <p:blipFill>
          <a:blip r:embed="rId3"/>
          <a:stretch>
            <a:fillRect/>
          </a:stretch>
        </p:blipFill>
        <p:spPr>
          <a:xfrm>
            <a:off x="895538" y="1825625"/>
            <a:ext cx="5066923" cy="4351338"/>
          </a:xfrm>
        </p:spPr>
      </p:pic>
      <p:pic>
        <p:nvPicPr>
          <p:cNvPr id="12" name="Content Placeholder 11" descr="A screenshot of a computer&#10;&#10;AI-generated content may be incorrect.">
            <a:extLst>
              <a:ext uri="{FF2B5EF4-FFF2-40B4-BE49-F238E27FC236}">
                <a16:creationId xmlns:a16="http://schemas.microsoft.com/office/drawing/2014/main" id="{F2B8A81C-4788-7490-EA5E-FA0A3165DD53}"/>
              </a:ext>
            </a:extLst>
          </p:cNvPr>
          <p:cNvPicPr>
            <a:picLocks noGrp="1" noChangeAspect="1"/>
          </p:cNvPicPr>
          <p:nvPr>
            <p:ph sz="half" idx="2"/>
          </p:nvPr>
        </p:nvPicPr>
        <p:blipFill>
          <a:blip r:embed="rId4"/>
          <a:stretch>
            <a:fillRect/>
          </a:stretch>
        </p:blipFill>
        <p:spPr>
          <a:xfrm>
            <a:off x="6172200" y="1843528"/>
            <a:ext cx="5181600" cy="4315532"/>
          </a:xfrm>
        </p:spPr>
      </p:pic>
    </p:spTree>
    <p:extLst>
      <p:ext uri="{BB962C8B-B14F-4D97-AF65-F5344CB8AC3E}">
        <p14:creationId xmlns:p14="http://schemas.microsoft.com/office/powerpoint/2010/main" val="2583146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DD3B-D568-B1CA-6112-93518890CD45}"/>
              </a:ext>
            </a:extLst>
          </p:cNvPr>
          <p:cNvSpPr>
            <a:spLocks noGrp="1"/>
          </p:cNvSpPr>
          <p:nvPr>
            <p:ph type="title"/>
          </p:nvPr>
        </p:nvSpPr>
        <p:spPr>
          <a:xfrm>
            <a:off x="838200" y="365126"/>
            <a:ext cx="10515600" cy="788426"/>
          </a:xfrm>
        </p:spPr>
        <p:txBody>
          <a:bodyPr/>
          <a:lstStyle/>
          <a:p>
            <a:r>
              <a:rPr lang="en-US" dirty="0"/>
              <a:t>PoC Results (To Date)</a:t>
            </a:r>
          </a:p>
        </p:txBody>
      </p:sp>
      <p:pic>
        <p:nvPicPr>
          <p:cNvPr id="6" name="Content Placeholder 5" descr="A group of blue and green squares&#10;&#10;AI-generated content may be incorrect.">
            <a:extLst>
              <a:ext uri="{FF2B5EF4-FFF2-40B4-BE49-F238E27FC236}">
                <a16:creationId xmlns:a16="http://schemas.microsoft.com/office/drawing/2014/main" id="{04EA5DED-7A42-DAC6-EE4C-7ABDD58F88F3}"/>
              </a:ext>
            </a:extLst>
          </p:cNvPr>
          <p:cNvPicPr>
            <a:picLocks noGrp="1" noChangeAspect="1"/>
          </p:cNvPicPr>
          <p:nvPr>
            <p:ph sz="half" idx="1"/>
          </p:nvPr>
        </p:nvPicPr>
        <p:blipFill>
          <a:blip r:embed="rId3"/>
          <a:stretch>
            <a:fillRect/>
          </a:stretch>
        </p:blipFill>
        <p:spPr>
          <a:xfrm>
            <a:off x="739726" y="1943757"/>
            <a:ext cx="5181600" cy="3664907"/>
          </a:xfrm>
        </p:spPr>
      </p:pic>
      <p:sp>
        <p:nvSpPr>
          <p:cNvPr id="4" name="Content Placeholder 3">
            <a:extLst>
              <a:ext uri="{FF2B5EF4-FFF2-40B4-BE49-F238E27FC236}">
                <a16:creationId xmlns:a16="http://schemas.microsoft.com/office/drawing/2014/main" id="{F723AD4A-BE45-A3A8-82C0-0FD71082BDA4}"/>
              </a:ext>
            </a:extLst>
          </p:cNvPr>
          <p:cNvSpPr>
            <a:spLocks noGrp="1"/>
          </p:cNvSpPr>
          <p:nvPr>
            <p:ph sz="half" idx="2"/>
          </p:nvPr>
        </p:nvSpPr>
        <p:spPr>
          <a:xfrm>
            <a:off x="6096000" y="1423251"/>
            <a:ext cx="5181600" cy="4935345"/>
          </a:xfrm>
        </p:spPr>
        <p:txBody>
          <a:bodyPr>
            <a:normAutofit fontScale="85000" lnSpcReduction="20000"/>
          </a:bodyPr>
          <a:lstStyle/>
          <a:p>
            <a:r>
              <a:rPr lang="en-AU" b="1" dirty="0"/>
              <a:t>Performance</a:t>
            </a:r>
            <a:r>
              <a:rPr lang="en-AU" dirty="0"/>
              <a:t>:</a:t>
            </a:r>
          </a:p>
          <a:p>
            <a:pPr lvl="1"/>
            <a:r>
              <a:rPr lang="en-AU" dirty="0"/>
              <a:t>Both models successfully extract structured data</a:t>
            </a:r>
          </a:p>
          <a:p>
            <a:pPr lvl="1"/>
            <a:r>
              <a:rPr lang="en-AU" dirty="0"/>
              <a:t>Similar field accuracy (~59% for both models)</a:t>
            </a:r>
          </a:p>
          <a:p>
            <a:pPr lvl="1"/>
            <a:r>
              <a:rPr lang="en-AU" dirty="0"/>
              <a:t>Clean KEY: VALUE format output</a:t>
            </a:r>
          </a:p>
          <a:p>
            <a:pPr lvl="1"/>
            <a:r>
              <a:rPr lang="en-AU" dirty="0"/>
              <a:t>Consistent performance across document types</a:t>
            </a:r>
          </a:p>
          <a:p>
            <a:r>
              <a:rPr lang="en-AU" b="1" dirty="0"/>
              <a:t>Efficiency</a:t>
            </a:r>
            <a:r>
              <a:rPr lang="en-AU" dirty="0"/>
              <a:t>:</a:t>
            </a:r>
          </a:p>
          <a:p>
            <a:pPr lvl="1"/>
            <a:r>
              <a:rPr lang="en-AU" dirty="0"/>
              <a:t>InternVL3: 2.6GB VRAM (16% of V100 VRAM)</a:t>
            </a:r>
          </a:p>
          <a:p>
            <a:pPr lvl="1"/>
            <a:r>
              <a:rPr lang="en-AU" dirty="0"/>
              <a:t>Enables multi-model deployment</a:t>
            </a:r>
          </a:p>
          <a:p>
            <a:pPr lvl="1"/>
            <a:r>
              <a:rPr lang="en-AU" dirty="0"/>
              <a:t>Cost-effective scaling</a:t>
            </a:r>
          </a:p>
          <a:p>
            <a:r>
              <a:rPr lang="en-AU" b="1" dirty="0"/>
              <a:t>Quality</a:t>
            </a:r>
            <a:r>
              <a:rPr lang="en-AU" dirty="0"/>
              <a:t>:</a:t>
            </a:r>
          </a:p>
          <a:p>
            <a:pPr lvl="1"/>
            <a:r>
              <a:rPr lang="en-AU" dirty="0"/>
              <a:t>Comparable accuracy regardless of model size</a:t>
            </a:r>
          </a:p>
          <a:p>
            <a:pPr lvl="1"/>
            <a:r>
              <a:rPr lang="en-AU" dirty="0"/>
              <a:t>Robust to image quality issues</a:t>
            </a:r>
          </a:p>
        </p:txBody>
      </p:sp>
    </p:spTree>
    <p:extLst>
      <p:ext uri="{BB962C8B-B14F-4D97-AF65-F5344CB8AC3E}">
        <p14:creationId xmlns:p14="http://schemas.microsoft.com/office/powerpoint/2010/main" val="207060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90DB-8CEF-1F87-6F1B-AB5DD7757A1F}"/>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0CC2F4D8-AF69-3ECE-56B5-48E4F8204210}"/>
              </a:ext>
            </a:extLst>
          </p:cNvPr>
          <p:cNvSpPr>
            <a:spLocks noGrp="1"/>
          </p:cNvSpPr>
          <p:nvPr>
            <p:ph idx="1"/>
          </p:nvPr>
        </p:nvSpPr>
        <p:spPr/>
        <p:txBody>
          <a:bodyPr>
            <a:normAutofit/>
          </a:bodyPr>
          <a:lstStyle/>
          <a:p>
            <a:r>
              <a:rPr lang="en-AU" dirty="0"/>
              <a:t>Chen et al. (2024) "</a:t>
            </a:r>
            <a:r>
              <a:rPr lang="en-AU" dirty="0" err="1"/>
              <a:t>InternVL</a:t>
            </a:r>
            <a:r>
              <a:rPr lang="en-AU" dirty="0"/>
              <a:t>" - arXiv:2312.14238</a:t>
            </a:r>
          </a:p>
          <a:p>
            <a:r>
              <a:rPr lang="en-AU" dirty="0" err="1"/>
              <a:t>Dosovitskiy</a:t>
            </a:r>
            <a:r>
              <a:rPr lang="en-AU" dirty="0"/>
              <a:t> et al. (2020) "An Image is Worth 16x16 Words" - ICLR 2021</a:t>
            </a:r>
          </a:p>
          <a:p>
            <a:r>
              <a:rPr lang="en-AU" dirty="0"/>
              <a:t>Kim et al. (2022) "Donut: OCR-free Transformer" - ECCV 2022</a:t>
            </a:r>
          </a:p>
          <a:p>
            <a:r>
              <a:rPr lang="en-AU" dirty="0"/>
              <a:t>Meta AI (2024) "Llama 3.2 Multimodal" - Technical Report</a:t>
            </a:r>
          </a:p>
          <a:p>
            <a:r>
              <a:rPr lang="en-AU" dirty="0" err="1"/>
              <a:t>Nitor</a:t>
            </a:r>
            <a:r>
              <a:rPr lang="en-AU" dirty="0"/>
              <a:t> Infotech (2024) "</a:t>
            </a:r>
            <a:r>
              <a:rPr lang="en-AU" dirty="0" err="1"/>
              <a:t>LayoutLM</a:t>
            </a:r>
            <a:r>
              <a:rPr lang="en-AU" dirty="0"/>
              <a:t> Text Extraction”</a:t>
            </a:r>
          </a:p>
          <a:p>
            <a:r>
              <a:rPr lang="en-AU" dirty="0"/>
              <a:t>UBIAI (2024) "LayoutLMv3 in Document Understanding" </a:t>
            </a:r>
          </a:p>
          <a:p>
            <a:r>
              <a:rPr lang="en-AU" dirty="0"/>
              <a:t>Xu et al. (2020) "</a:t>
            </a:r>
            <a:r>
              <a:rPr lang="en-AU" dirty="0" err="1"/>
              <a:t>LayoutLM</a:t>
            </a:r>
            <a:r>
              <a:rPr lang="en-AU" dirty="0"/>
              <a:t>" - KDD 2020</a:t>
            </a:r>
          </a:p>
          <a:p>
            <a:endParaRPr lang="en-AU" dirty="0"/>
          </a:p>
          <a:p>
            <a:endParaRPr lang="en-US" dirty="0"/>
          </a:p>
        </p:txBody>
      </p:sp>
    </p:spTree>
    <p:extLst>
      <p:ext uri="{BB962C8B-B14F-4D97-AF65-F5344CB8AC3E}">
        <p14:creationId xmlns:p14="http://schemas.microsoft.com/office/powerpoint/2010/main" val="2243245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1020777798"/>
              </p:ext>
            </p:extLst>
          </p:nvPr>
        </p:nvGraphicFramePr>
        <p:xfrm>
          <a:off x="6096000" y="1486535"/>
          <a:ext cx="5181600" cy="464820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dirty="0">
                          <a:effectLst/>
                        </a:rPr>
                        <a:t>Tax Purpose</a:t>
                      </a:r>
                    </a:p>
                  </a:txBody>
                  <a:tcPr marL="123825" marR="123825" marT="57150" marB="57150" anchor="ctr"/>
                </a:tc>
                <a:tc>
                  <a:txBody>
                    <a:bodyPr/>
                    <a:lstStyle/>
                    <a:p>
                      <a:r>
                        <a:rPr lang="en-AU" b="1" dirty="0">
                          <a:effectLst/>
                        </a:rPr>
                        <a:t>Compliance Impact</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600" dirty="0">
                          <a:effectLst/>
                        </a:rPr>
                        <a:t>Supplier Name</a:t>
                      </a:r>
                    </a:p>
                  </a:txBody>
                  <a:tcPr marL="123825" marR="123825" marT="57150" marB="57150" anchor="ctr"/>
                </a:tc>
                <a:tc>
                  <a:txBody>
                    <a:bodyPr/>
                    <a:lstStyle/>
                    <a:p>
                      <a:r>
                        <a:rPr lang="en-AU" sz="1600" dirty="0">
                          <a:effectLst/>
                        </a:rPr>
                        <a:t>Verify legitimate business</a:t>
                      </a:r>
                    </a:p>
                  </a:txBody>
                  <a:tcPr marL="123825" marR="123825" marT="57150" marB="57150" anchor="ctr"/>
                </a:tc>
                <a:tc>
                  <a:txBody>
                    <a:bodyPr/>
                    <a:lstStyle/>
                    <a:p>
                      <a:r>
                        <a:rPr lang="en-AU" sz="1600" b="0" i="0" kern="1200" dirty="0">
                          <a:solidFill>
                            <a:schemeClr val="dk1"/>
                          </a:solidFill>
                          <a:effectLst/>
                          <a:latin typeface="+mn-lt"/>
                          <a:ea typeface="+mn-ea"/>
                          <a:cs typeface="+mn-cs"/>
                        </a:rPr>
                        <a:t>Prevents false claims</a:t>
                      </a:r>
                      <a:endParaRPr lang="en-AU" sz="1600" dirty="0">
                        <a:effectLst/>
                      </a:endParaRP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600">
                          <a:effectLst/>
                        </a:rPr>
                        <a:t>ABN</a:t>
                      </a:r>
                    </a:p>
                  </a:txBody>
                  <a:tcPr marL="123825" marR="123825" marT="57150" marB="57150" anchor="ctr"/>
                </a:tc>
                <a:tc>
                  <a:txBody>
                    <a:bodyPr/>
                    <a:lstStyle/>
                    <a:p>
                      <a:r>
                        <a:rPr lang="en-AU" sz="1600" dirty="0">
                          <a:effectLst/>
                        </a:rPr>
                        <a:t>Confirm registered entity</a:t>
                      </a:r>
                    </a:p>
                  </a:txBody>
                  <a:tcPr marL="123825" marR="123825" marT="57150" marB="57150" anchor="ctr"/>
                </a:tc>
                <a:tc>
                  <a:txBody>
                    <a:bodyPr/>
                    <a:lstStyle/>
                    <a:p>
                      <a:r>
                        <a:rPr lang="en-AU" sz="1600" b="0" i="0" kern="1200" dirty="0">
                          <a:solidFill>
                            <a:schemeClr val="dk1"/>
                          </a:solidFill>
                          <a:effectLst/>
                          <a:latin typeface="+mn-lt"/>
                          <a:ea typeface="+mn-ea"/>
                          <a:cs typeface="+mn-cs"/>
                        </a:rPr>
                        <a:t>Confirms legitimate business</a:t>
                      </a:r>
                      <a:endParaRPr lang="en-AU" sz="1600" dirty="0">
                        <a:effectLst/>
                      </a:endParaRP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600">
                          <a:effectLst/>
                        </a:rPr>
                        <a:t>Date</a:t>
                      </a:r>
                    </a:p>
                  </a:txBody>
                  <a:tcPr marL="123825" marR="123825" marT="57150" marB="57150" anchor="ctr"/>
                </a:tc>
                <a:tc>
                  <a:txBody>
                    <a:bodyPr/>
                    <a:lstStyle/>
                    <a:p>
                      <a:r>
                        <a:rPr lang="en-AU" sz="1600">
                          <a:effectLst/>
                        </a:rPr>
                        <a:t>Match to tax year</a:t>
                      </a:r>
                    </a:p>
                  </a:txBody>
                  <a:tcPr marL="123825" marR="123825" marT="57150" marB="57150" anchor="ctr"/>
                </a:tc>
                <a:tc>
                  <a:txBody>
                    <a:bodyPr/>
                    <a:lstStyle/>
                    <a:p>
                      <a:r>
                        <a:rPr lang="en-AU" sz="1600" b="0" i="0" kern="1200" dirty="0">
                          <a:solidFill>
                            <a:schemeClr val="dk1"/>
                          </a:solidFill>
                          <a:effectLst/>
                          <a:latin typeface="+mn-lt"/>
                          <a:ea typeface="+mn-ea"/>
                          <a:cs typeface="+mn-cs"/>
                        </a:rPr>
                        <a:t>Determines deduction eligibility</a:t>
                      </a:r>
                      <a:endParaRPr lang="en-AU" sz="1600" dirty="0">
                        <a:effectLst/>
                      </a:endParaRPr>
                    </a:p>
                  </a:txBody>
                  <a:tcPr marL="123825" marR="123825" marT="57150" marB="57150" anchor="ctr"/>
                </a:tc>
                <a:extLst>
                  <a:ext uri="{0D108BD9-81ED-4DB2-BD59-A6C34878D82A}">
                    <a16:rowId xmlns:a16="http://schemas.microsoft.com/office/drawing/2014/main" val="1539717750"/>
                  </a:ext>
                </a:extLst>
              </a:tr>
              <a:tr h="0">
                <a:tc>
                  <a:txBody>
                    <a:bodyPr/>
                    <a:lstStyle/>
                    <a:p>
                      <a:r>
                        <a:rPr lang="en-AU" sz="1600">
                          <a:effectLst/>
                        </a:rPr>
                        <a:t>Amount</a:t>
                      </a:r>
                    </a:p>
                  </a:txBody>
                  <a:tcPr marL="123825" marR="123825" marT="57150" marB="57150" anchor="ctr"/>
                </a:tc>
                <a:tc>
                  <a:txBody>
                    <a:bodyPr/>
                    <a:lstStyle/>
                    <a:p>
                      <a:r>
                        <a:rPr lang="en-AU" sz="1600">
                          <a:effectLst/>
                        </a:rPr>
                        <a:t>Verify claim amount</a:t>
                      </a:r>
                    </a:p>
                  </a:txBody>
                  <a:tcPr marL="123825" marR="123825" marT="57150" marB="57150" anchor="ctr"/>
                </a:tc>
                <a:tc>
                  <a:txBody>
                    <a:bodyPr/>
                    <a:lstStyle/>
                    <a:p>
                      <a:r>
                        <a:rPr lang="en-AU" sz="1600" b="0" i="0" kern="1200" dirty="0">
                          <a:solidFill>
                            <a:schemeClr val="dk1"/>
                          </a:solidFill>
                          <a:effectLst/>
                          <a:latin typeface="+mn-lt"/>
                          <a:ea typeface="+mn-ea"/>
                          <a:cs typeface="+mn-cs"/>
                        </a:rPr>
                        <a:t>Ensures accurate deductions</a:t>
                      </a:r>
                      <a:endParaRPr lang="en-AU" sz="1600" dirty="0">
                        <a:effectLst/>
                      </a:endParaRP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600">
                          <a:effectLst/>
                        </a:rPr>
                        <a:t>GST Amount</a:t>
                      </a:r>
                    </a:p>
                  </a:txBody>
                  <a:tcPr marL="123825" marR="123825" marT="57150" marB="57150" anchor="ctr"/>
                </a:tc>
                <a:tc>
                  <a:txBody>
                    <a:bodyPr/>
                    <a:lstStyle/>
                    <a:p>
                      <a:r>
                        <a:rPr lang="en-AU" sz="1600" dirty="0">
                          <a:effectLst/>
                        </a:rPr>
                        <a:t>Calculate claimable portion</a:t>
                      </a:r>
                    </a:p>
                  </a:txBody>
                  <a:tcPr marL="123825" marR="123825" marT="57150" marB="57150" anchor="ctr"/>
                </a:tc>
                <a:tc>
                  <a:txBody>
                    <a:bodyPr/>
                    <a:lstStyle/>
                    <a:p>
                      <a:r>
                        <a:rPr lang="en-AU" sz="1600" b="0" i="0" kern="1200" dirty="0">
                          <a:solidFill>
                            <a:schemeClr val="dk1"/>
                          </a:solidFill>
                          <a:effectLst/>
                          <a:latin typeface="+mn-lt"/>
                          <a:ea typeface="+mn-ea"/>
                          <a:cs typeface="+mn-cs"/>
                        </a:rPr>
                        <a:t>Correct GST credit processing</a:t>
                      </a:r>
                      <a:endParaRPr lang="en-AU" sz="1600" dirty="0">
                        <a:effectLst/>
                      </a:endParaRPr>
                    </a:p>
                  </a:txBody>
                  <a:tcPr marL="123825" marR="123825" marT="57150" marB="57150" anchor="ctr"/>
                </a:tc>
                <a:extLst>
                  <a:ext uri="{0D108BD9-81ED-4DB2-BD59-A6C34878D82A}">
                    <a16:rowId xmlns:a16="http://schemas.microsoft.com/office/drawing/2014/main" val="754621907"/>
                  </a:ext>
                </a:extLst>
              </a:tr>
            </a:tbl>
          </a:graphicData>
        </a:graphic>
      </p:graphicFrame>
      <p:sp>
        <p:nvSpPr>
          <p:cNvPr id="4" name="Content Placeholder 3">
            <a:extLst>
              <a:ext uri="{FF2B5EF4-FFF2-40B4-BE49-F238E27FC236}">
                <a16:creationId xmlns:a16="http://schemas.microsoft.com/office/drawing/2014/main" id="{7EDA336B-C42F-C9BE-7658-368F435713C2}"/>
              </a:ext>
            </a:extLst>
          </p:cNvPr>
          <p:cNvSpPr>
            <a:spLocks noGrp="1"/>
          </p:cNvSpPr>
          <p:nvPr>
            <p:ph sz="half" idx="1"/>
          </p:nvPr>
        </p:nvSpPr>
        <p:spPr/>
        <p:txBody>
          <a:bodyPr>
            <a:normAutofit fontScale="92500"/>
          </a:bodyPr>
          <a:lstStyle/>
          <a:p>
            <a:r>
              <a:rPr lang="en-AU" b="1" dirty="0"/>
              <a:t>Taxpayer Work-Related Expense Claims</a:t>
            </a:r>
            <a:r>
              <a:rPr lang="en-AU" dirty="0"/>
              <a:t>:</a:t>
            </a:r>
          </a:p>
          <a:p>
            <a:r>
              <a:rPr lang="en-AU" b="1" dirty="0"/>
              <a:t>D1</a:t>
            </a:r>
            <a:r>
              <a:rPr lang="en-AU" dirty="0"/>
              <a:t>: Work-related car expenses</a:t>
            </a:r>
          </a:p>
          <a:p>
            <a:r>
              <a:rPr lang="en-AU" b="1" dirty="0"/>
              <a:t>D2</a:t>
            </a:r>
            <a:r>
              <a:rPr lang="en-AU" dirty="0"/>
              <a:t>: Work-related travel expenses</a:t>
            </a:r>
          </a:p>
          <a:p>
            <a:r>
              <a:rPr lang="en-AU" b="1" dirty="0"/>
              <a:t>D3</a:t>
            </a:r>
            <a:r>
              <a:rPr lang="en-AU" dirty="0"/>
              <a:t>: Work-related clothing expenses</a:t>
            </a:r>
          </a:p>
          <a:p>
            <a:r>
              <a:rPr lang="en-AU" b="1" dirty="0"/>
              <a:t>D4</a:t>
            </a:r>
            <a:r>
              <a:rPr lang="en-AU" dirty="0"/>
              <a:t>: Work-related self-education expenses</a:t>
            </a:r>
          </a:p>
          <a:p>
            <a:r>
              <a:rPr lang="en-AU" b="1" dirty="0"/>
              <a:t>D5</a:t>
            </a:r>
            <a:r>
              <a:rPr lang="en-AU" dirty="0"/>
              <a:t>: Professional development and subscriptions</a:t>
            </a:r>
          </a:p>
          <a:p>
            <a:endParaRPr lang="en-US" dirty="0"/>
          </a:p>
        </p:txBody>
      </p:sp>
    </p:spTree>
    <p:extLst>
      <p:ext uri="{BB962C8B-B14F-4D97-AF65-F5344CB8AC3E}">
        <p14:creationId xmlns:p14="http://schemas.microsoft.com/office/powerpoint/2010/main" val="283778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a:xfrm>
            <a:off x="838200" y="365125"/>
            <a:ext cx="10515600" cy="1336675"/>
          </a:xfrm>
        </p:spPr>
        <p:txBody>
          <a:bodyPr>
            <a:normAutofit fontScale="90000"/>
          </a:bodyPr>
          <a:lstStyle/>
          <a:p>
            <a:r>
              <a:rPr lang="en-AU" b="1" dirty="0" err="1"/>
              <a:t>LayoutLM</a:t>
            </a:r>
            <a:r>
              <a:rPr lang="en-AU" b="1" dirty="0"/>
              <a:t> Limitations for Tax Documents</a:t>
            </a:r>
            <a:br>
              <a:rPr lang="en-AU" b="1" dirty="0"/>
            </a:br>
            <a:r>
              <a:rPr lang="en-AU" sz="2700" b="1" dirty="0"/>
              <a:t>Why Current Technology Fails Tax Document Processing</a:t>
            </a:r>
            <a:br>
              <a:rPr lang="en-AU" dirty="0"/>
            </a:br>
            <a:endParaRPr lang="en-AU" b="1" dirty="0"/>
          </a:p>
        </p:txBody>
      </p:sp>
      <p:sp>
        <p:nvSpPr>
          <p:cNvPr id="4" name="Content Placeholder 3">
            <a:extLst>
              <a:ext uri="{FF2B5EF4-FFF2-40B4-BE49-F238E27FC236}">
                <a16:creationId xmlns:a16="http://schemas.microsoft.com/office/drawing/2014/main" id="{345CA0E9-9781-60EA-C481-EA0B65358EA2}"/>
              </a:ext>
            </a:extLst>
          </p:cNvPr>
          <p:cNvSpPr>
            <a:spLocks noGrp="1"/>
          </p:cNvSpPr>
          <p:nvPr>
            <p:ph sz="half" idx="2"/>
          </p:nvPr>
        </p:nvSpPr>
        <p:spPr/>
        <p:txBody>
          <a:bodyPr>
            <a:normAutofit fontScale="62500" lnSpcReduction="20000"/>
          </a:bodyPr>
          <a:lstStyle/>
          <a:p>
            <a:r>
              <a:rPr lang="en-AU" b="1" dirty="0"/>
              <a:t>Tax-Specific Challenges</a:t>
            </a:r>
            <a:r>
              <a:rPr lang="en-AU" dirty="0"/>
              <a:t>:</a:t>
            </a:r>
          </a:p>
          <a:p>
            <a:r>
              <a:rPr lang="en-AU" b="1" dirty="0"/>
              <a:t>Receipt Variety</a:t>
            </a:r>
            <a:r>
              <a:rPr lang="en-AU" dirty="0"/>
              <a:t>: </a:t>
            </a:r>
            <a:r>
              <a:rPr lang="en-AU" dirty="0" err="1"/>
              <a:t>Eftpos</a:t>
            </a:r>
            <a:r>
              <a:rPr lang="en-AU" dirty="0"/>
              <a:t> slips, handwritten receipts, mobile payments, invoices - </a:t>
            </a:r>
            <a:r>
              <a:rPr lang="en-AU" dirty="0" err="1"/>
              <a:t>LayoutLM</a:t>
            </a:r>
            <a:r>
              <a:rPr lang="en-AU" dirty="0"/>
              <a:t> struggles with format diversity</a:t>
            </a:r>
          </a:p>
          <a:p>
            <a:r>
              <a:rPr lang="en-AU" b="1" dirty="0"/>
              <a:t>Critical Field Accuracy</a:t>
            </a:r>
            <a:r>
              <a:rPr lang="en-AU" dirty="0"/>
              <a:t>: Tax compliance</a:t>
            </a:r>
            <a:endParaRPr lang="en-US" dirty="0"/>
          </a:p>
          <a:p>
            <a:r>
              <a:rPr lang="en-AU" dirty="0"/>
              <a:t>requires high precision - </a:t>
            </a:r>
            <a:r>
              <a:rPr lang="en-AU" dirty="0" err="1"/>
              <a:t>LayoutLM's</a:t>
            </a:r>
            <a:r>
              <a:rPr lang="en-AU" dirty="0"/>
              <a:t> ~70% accuracy ceiling insufficient</a:t>
            </a:r>
          </a:p>
          <a:p>
            <a:r>
              <a:rPr lang="en-AU" b="1" dirty="0"/>
              <a:t>Maintenance Overhead</a:t>
            </a:r>
            <a:r>
              <a:rPr lang="en-AU" dirty="0"/>
              <a:t>: Complex pipeline requires specialized OCR expertise, multiple model updates</a:t>
            </a:r>
          </a:p>
          <a:p>
            <a:r>
              <a:rPr lang="en-AU" b="1" dirty="0"/>
              <a:t>Business Impact</a:t>
            </a:r>
            <a:r>
              <a:rPr lang="en-AU" dirty="0"/>
              <a:t>:</a:t>
            </a:r>
          </a:p>
          <a:p>
            <a:r>
              <a:rPr lang="en-AU" dirty="0"/>
              <a:t>High error rates on non-standard receipt formats</a:t>
            </a:r>
          </a:p>
          <a:p>
            <a:r>
              <a:rPr lang="en-AU" dirty="0"/>
              <a:t>Expensive OCR licensing and maintenance</a:t>
            </a:r>
          </a:p>
          <a:p>
            <a:r>
              <a:rPr lang="en-AU" dirty="0"/>
              <a:t>Slow adaptation to new document types</a:t>
            </a:r>
          </a:p>
          <a:p>
            <a:r>
              <a:rPr lang="en-AU" dirty="0"/>
              <a:t>Manual fallback processing creates bottlenecks</a:t>
            </a:r>
          </a:p>
        </p:txBody>
      </p:sp>
      <p:sp>
        <p:nvSpPr>
          <p:cNvPr id="8" name="Content Placeholder 7">
            <a:extLst>
              <a:ext uri="{FF2B5EF4-FFF2-40B4-BE49-F238E27FC236}">
                <a16:creationId xmlns:a16="http://schemas.microsoft.com/office/drawing/2014/main" id="{7C346ACF-7D09-9E02-5ED7-5BBD84CDE177}"/>
              </a:ext>
            </a:extLst>
          </p:cNvPr>
          <p:cNvSpPr>
            <a:spLocks noGrp="1"/>
          </p:cNvSpPr>
          <p:nvPr>
            <p:ph sz="half" idx="1"/>
          </p:nvPr>
        </p:nvSpPr>
        <p:spPr/>
        <p:txBody>
          <a:bodyPr>
            <a:normAutofit fontScale="62500" lnSpcReduction="20000"/>
          </a:bodyPr>
          <a:lstStyle/>
          <a:p>
            <a:r>
              <a:rPr lang="en-AU" b="1" dirty="0"/>
              <a:t>Technical Architecture Problems</a:t>
            </a:r>
            <a:r>
              <a:rPr lang="en-AU" dirty="0"/>
              <a:t>:</a:t>
            </a:r>
          </a:p>
          <a:p>
            <a:r>
              <a:rPr lang="en-AU" b="1" dirty="0"/>
              <a:t>OCR Dependency</a:t>
            </a:r>
            <a:r>
              <a:rPr lang="en-AU" dirty="0"/>
              <a:t>: Tax receipts often have logos, stamps, handwriting → OCR failures cascade through entire pipeline</a:t>
            </a:r>
          </a:p>
          <a:p>
            <a:r>
              <a:rPr lang="en-AU" b="1" dirty="0"/>
              <a:t>Complex Multi-Model Pipeline</a:t>
            </a:r>
            <a:r>
              <a:rPr lang="en-AU" dirty="0"/>
              <a:t>: OCR engine + R-CNN features + </a:t>
            </a:r>
            <a:r>
              <a:rPr lang="en-AU" dirty="0" err="1"/>
              <a:t>LayoutLM</a:t>
            </a:r>
            <a:r>
              <a:rPr lang="en-AU" dirty="0"/>
              <a:t> transformer = 3+ failure points</a:t>
            </a:r>
          </a:p>
          <a:p>
            <a:r>
              <a:rPr lang="en-AU" b="1" dirty="0"/>
              <a:t>Information Loss</a:t>
            </a:r>
            <a:r>
              <a:rPr lang="en-AU" dirty="0"/>
              <a:t>: Text extraction → Visual features → Layout coordinates → Late fusion loses semantic connections</a:t>
            </a:r>
          </a:p>
          <a:p>
            <a:r>
              <a:rPr lang="en-AU" b="1" dirty="0"/>
              <a:t>Coordination Issues</a:t>
            </a:r>
            <a:r>
              <a:rPr lang="en-AU" dirty="0"/>
              <a:t>: OCR bounding boxes must align with visual features (frequently fails with tax document variety)</a:t>
            </a:r>
          </a:p>
        </p:txBody>
      </p:sp>
    </p:spTree>
    <p:extLst>
      <p:ext uri="{BB962C8B-B14F-4D97-AF65-F5344CB8AC3E}">
        <p14:creationId xmlns:p14="http://schemas.microsoft.com/office/powerpoint/2010/main" val="86698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3079-CDD0-EA26-D82B-6297B2F32373}"/>
              </a:ext>
            </a:extLst>
          </p:cNvPr>
          <p:cNvSpPr>
            <a:spLocks noGrp="1"/>
          </p:cNvSpPr>
          <p:nvPr>
            <p:ph type="title"/>
          </p:nvPr>
        </p:nvSpPr>
        <p:spPr/>
        <p:txBody>
          <a:bodyPr/>
          <a:lstStyle/>
          <a:p>
            <a:r>
              <a:rPr lang="en-AU" b="1" dirty="0"/>
              <a:t> Implementation Example - Llama Vision Code</a:t>
            </a:r>
            <a:endParaRPr lang="en-US" dirty="0"/>
          </a:p>
        </p:txBody>
      </p:sp>
      <p:pic>
        <p:nvPicPr>
          <p:cNvPr id="5" name="Content Placeholder 7" descr="A invoice with text and numbers&#10;&#10;AI-generated content may be incorrect.">
            <a:extLst>
              <a:ext uri="{FF2B5EF4-FFF2-40B4-BE49-F238E27FC236}">
                <a16:creationId xmlns:a16="http://schemas.microsoft.com/office/drawing/2014/main" id="{DAD12A8F-3A38-D6CE-5413-9026894BF3FB}"/>
              </a:ext>
            </a:extLst>
          </p:cNvPr>
          <p:cNvPicPr>
            <a:picLocks noGrp="1" noChangeAspect="1"/>
          </p:cNvPicPr>
          <p:nvPr>
            <p:ph sz="half" idx="1"/>
          </p:nvPr>
        </p:nvPicPr>
        <p:blipFill>
          <a:blip r:embed="rId2"/>
          <a:stretch>
            <a:fillRect/>
          </a:stretch>
        </p:blipFill>
        <p:spPr>
          <a:xfrm>
            <a:off x="1026330" y="1825625"/>
            <a:ext cx="4805339" cy="4351338"/>
          </a:xfrm>
        </p:spPr>
      </p:pic>
      <p:pic>
        <p:nvPicPr>
          <p:cNvPr id="6" name="Content Placeholder 4">
            <a:extLst>
              <a:ext uri="{FF2B5EF4-FFF2-40B4-BE49-F238E27FC236}">
                <a16:creationId xmlns:a16="http://schemas.microsoft.com/office/drawing/2014/main" id="{49CA02C9-E944-B990-25C5-B450713D2AB5}"/>
              </a:ext>
            </a:extLst>
          </p:cNvPr>
          <p:cNvPicPr>
            <a:picLocks noGrp="1" noChangeAspect="1"/>
          </p:cNvPicPr>
          <p:nvPr>
            <p:ph sz="half" idx="2"/>
          </p:nvPr>
        </p:nvPicPr>
        <p:blipFill>
          <a:blip r:embed="rId3"/>
          <a:stretch>
            <a:fillRect/>
          </a:stretch>
        </p:blipFill>
        <p:spPr>
          <a:xfrm>
            <a:off x="6314283" y="1825625"/>
            <a:ext cx="4897433" cy="4351338"/>
          </a:xfrm>
          <a:prstGeom prst="rect">
            <a:avLst/>
          </a:prstGeom>
        </p:spPr>
      </p:pic>
    </p:spTree>
    <p:extLst>
      <p:ext uri="{BB962C8B-B14F-4D97-AF65-F5344CB8AC3E}">
        <p14:creationId xmlns:p14="http://schemas.microsoft.com/office/powerpoint/2010/main" val="38198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6216-2A7F-420C-29FF-E63351576312}"/>
              </a:ext>
            </a:extLst>
          </p:cNvPr>
          <p:cNvSpPr>
            <a:spLocks noGrp="1"/>
          </p:cNvSpPr>
          <p:nvPr>
            <p:ph type="title"/>
          </p:nvPr>
        </p:nvSpPr>
        <p:spPr>
          <a:xfrm>
            <a:off x="838200" y="365125"/>
            <a:ext cx="10515600" cy="1336675"/>
          </a:xfrm>
        </p:spPr>
        <p:txBody>
          <a:bodyPr>
            <a:normAutofit/>
          </a:bodyPr>
          <a:lstStyle/>
          <a:p>
            <a:r>
              <a:rPr lang="en-AU" sz="4000" b="1" dirty="0"/>
              <a:t>Natural Language Understanding</a:t>
            </a:r>
            <a:br>
              <a:rPr lang="en-AU" b="1" dirty="0"/>
            </a:br>
            <a:r>
              <a:rPr lang="en-AU" sz="3200" b="1" dirty="0">
                <a:solidFill>
                  <a:srgbClr val="FF0000"/>
                </a:solidFill>
              </a:rPr>
              <a:t>Question</a:t>
            </a:r>
            <a:r>
              <a:rPr lang="en-AU" sz="3200" dirty="0">
                <a:solidFill>
                  <a:srgbClr val="FF0000"/>
                </a:solidFill>
              </a:rPr>
              <a:t>: "How much did Jessica pay?"</a:t>
            </a:r>
            <a:endParaRPr lang="en-US" sz="3200" dirty="0">
              <a:solidFill>
                <a:srgbClr val="FF0000"/>
              </a:solidFill>
            </a:endParaRPr>
          </a:p>
        </p:txBody>
      </p:sp>
      <p:sp>
        <p:nvSpPr>
          <p:cNvPr id="4" name="Content Placeholder 3">
            <a:extLst>
              <a:ext uri="{FF2B5EF4-FFF2-40B4-BE49-F238E27FC236}">
                <a16:creationId xmlns:a16="http://schemas.microsoft.com/office/drawing/2014/main" id="{F3E513E3-F7D7-5D26-C773-ADDDBF812845}"/>
              </a:ext>
            </a:extLst>
          </p:cNvPr>
          <p:cNvSpPr>
            <a:spLocks noGrp="1"/>
          </p:cNvSpPr>
          <p:nvPr>
            <p:ph sz="half" idx="2"/>
          </p:nvPr>
        </p:nvSpPr>
        <p:spPr/>
        <p:txBody>
          <a:bodyPr/>
          <a:lstStyle/>
          <a:p>
            <a:r>
              <a:rPr lang="en-AU" b="1" dirty="0"/>
              <a:t>Key Insights</a:t>
            </a:r>
            <a:r>
              <a:rPr lang="en-AU" dirty="0"/>
              <a:t>:</a:t>
            </a:r>
          </a:p>
          <a:p>
            <a:r>
              <a:rPr lang="en-AU" dirty="0"/>
              <a:t>✅ Natural language understanding of financial documents</a:t>
            </a:r>
          </a:p>
          <a:p>
            <a:r>
              <a:rPr lang="en-AU" dirty="0"/>
              <a:t>✅ Automatic calculation verification</a:t>
            </a:r>
          </a:p>
          <a:p>
            <a:r>
              <a:rPr lang="en-AU" dirty="0"/>
              <a:t>✅ Clear, auditable reasoning process</a:t>
            </a:r>
          </a:p>
          <a:p>
            <a:r>
              <a:rPr lang="en-AU" dirty="0"/>
              <a:t>✅ Correct final answer: $31.33</a:t>
            </a:r>
          </a:p>
        </p:txBody>
      </p:sp>
      <p:pic>
        <p:nvPicPr>
          <p:cNvPr id="5" name="Content Placeholder 4">
            <a:extLst>
              <a:ext uri="{FF2B5EF4-FFF2-40B4-BE49-F238E27FC236}">
                <a16:creationId xmlns:a16="http://schemas.microsoft.com/office/drawing/2014/main" id="{945E0F1F-D15D-C672-23A2-A22876C05B38}"/>
              </a:ext>
            </a:extLst>
          </p:cNvPr>
          <p:cNvPicPr>
            <a:picLocks noGrp="1" noChangeAspect="1"/>
          </p:cNvPicPr>
          <p:nvPr>
            <p:ph sz="half" idx="1"/>
          </p:nvPr>
        </p:nvPicPr>
        <p:blipFill>
          <a:blip r:embed="rId2"/>
          <a:stretch>
            <a:fillRect/>
          </a:stretch>
        </p:blipFill>
        <p:spPr>
          <a:xfrm>
            <a:off x="838200" y="1914468"/>
            <a:ext cx="5181600" cy="4173651"/>
          </a:xfrm>
          <a:prstGeom prst="rect">
            <a:avLst/>
          </a:prstGeom>
        </p:spPr>
      </p:pic>
    </p:spTree>
    <p:extLst>
      <p:ext uri="{BB962C8B-B14F-4D97-AF65-F5344CB8AC3E}">
        <p14:creationId xmlns:p14="http://schemas.microsoft.com/office/powerpoint/2010/main" val="36644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7069-1611-F70C-CC4E-B5F096D69E74}"/>
              </a:ext>
            </a:extLst>
          </p:cNvPr>
          <p:cNvSpPr>
            <a:spLocks noGrp="1"/>
          </p:cNvSpPr>
          <p:nvPr>
            <p:ph type="title"/>
          </p:nvPr>
        </p:nvSpPr>
        <p:spPr/>
        <p:txBody>
          <a:bodyPr/>
          <a:lstStyle/>
          <a:p>
            <a:r>
              <a:rPr lang="en-US" dirty="0"/>
              <a:t>Why this example matters?</a:t>
            </a:r>
          </a:p>
        </p:txBody>
      </p:sp>
      <p:sp>
        <p:nvSpPr>
          <p:cNvPr id="4" name="Content Placeholder 3">
            <a:extLst>
              <a:ext uri="{FF2B5EF4-FFF2-40B4-BE49-F238E27FC236}">
                <a16:creationId xmlns:a16="http://schemas.microsoft.com/office/drawing/2014/main" id="{6EC3DD09-267F-6B98-DD4A-980B4B973ED2}"/>
              </a:ext>
            </a:extLst>
          </p:cNvPr>
          <p:cNvSpPr>
            <a:spLocks noGrp="1"/>
          </p:cNvSpPr>
          <p:nvPr>
            <p:ph sz="half" idx="2"/>
          </p:nvPr>
        </p:nvSpPr>
        <p:spPr/>
        <p:txBody>
          <a:bodyPr>
            <a:normAutofit fontScale="77500" lnSpcReduction="20000"/>
          </a:bodyPr>
          <a:lstStyle/>
          <a:p>
            <a:r>
              <a:rPr lang="en-AU" b="1" dirty="0"/>
              <a:t>This IS Semantic Understanding</a:t>
            </a:r>
            <a:r>
              <a:rPr lang="en-AU" dirty="0"/>
              <a:t>:</a:t>
            </a:r>
          </a:p>
          <a:p>
            <a:r>
              <a:rPr lang="en-AU" dirty="0"/>
              <a:t>✅ </a:t>
            </a:r>
            <a:r>
              <a:rPr lang="en-AU" b="1" dirty="0"/>
              <a:t>Document reasoning</a:t>
            </a:r>
            <a:r>
              <a:rPr lang="en-AU" dirty="0"/>
              <a:t>: Shows complete calculation breakdown</a:t>
            </a:r>
          </a:p>
          <a:p>
            <a:r>
              <a:rPr lang="en-AU" dirty="0"/>
              <a:t>✅ </a:t>
            </a:r>
            <a:r>
              <a:rPr lang="en-AU" b="1" dirty="0"/>
              <a:t>Cross-validation</a:t>
            </a:r>
            <a:r>
              <a:rPr lang="en-AU" dirty="0"/>
              <a:t>: Verifies totals against line items</a:t>
            </a:r>
          </a:p>
          <a:p>
            <a:r>
              <a:rPr lang="en-AU" dirty="0"/>
              <a:t>✅ </a:t>
            </a:r>
            <a:r>
              <a:rPr lang="en-AU" b="1" dirty="0"/>
              <a:t>Audit trail</a:t>
            </a:r>
            <a:r>
              <a:rPr lang="en-AU" dirty="0"/>
              <a:t>: Explains exactly how it arrived at $31.33</a:t>
            </a:r>
          </a:p>
          <a:p>
            <a:r>
              <a:rPr lang="en-AU" dirty="0"/>
              <a:t>✅ </a:t>
            </a:r>
            <a:r>
              <a:rPr lang="en-AU" b="1" dirty="0"/>
              <a:t>Tax intelligence</a:t>
            </a:r>
            <a:r>
              <a:rPr lang="en-AU" dirty="0"/>
              <a:t>: Understands GST calculations and business context</a:t>
            </a:r>
          </a:p>
          <a:p>
            <a:r>
              <a:rPr lang="en-AU" b="1" dirty="0"/>
              <a:t>Why This Matters for Tax Processing</a:t>
            </a:r>
            <a:r>
              <a:rPr lang="en-AU" dirty="0"/>
              <a:t>: Every extraction comes with built-in verification and reasoning</a:t>
            </a:r>
          </a:p>
          <a:p>
            <a:br>
              <a:rPr lang="en-AU" dirty="0"/>
            </a:br>
            <a:endParaRPr lang="en-US" dirty="0"/>
          </a:p>
        </p:txBody>
      </p:sp>
      <p:sp>
        <p:nvSpPr>
          <p:cNvPr id="7" name="Content Placeholder 6">
            <a:extLst>
              <a:ext uri="{FF2B5EF4-FFF2-40B4-BE49-F238E27FC236}">
                <a16:creationId xmlns:a16="http://schemas.microsoft.com/office/drawing/2014/main" id="{CBB99136-A25F-938B-3E48-75E15DF98F47}"/>
              </a:ext>
            </a:extLst>
          </p:cNvPr>
          <p:cNvSpPr>
            <a:spLocks noGrp="1"/>
          </p:cNvSpPr>
          <p:nvPr>
            <p:ph sz="half" idx="1"/>
          </p:nvPr>
        </p:nvSpPr>
        <p:spPr/>
        <p:txBody>
          <a:bodyPr>
            <a:normAutofit fontScale="77500" lnSpcReduction="20000"/>
          </a:bodyPr>
          <a:lstStyle/>
          <a:p>
            <a:r>
              <a:rPr lang="en-AU" b="1" dirty="0"/>
              <a:t>Key Contrasts with </a:t>
            </a:r>
            <a:r>
              <a:rPr lang="en-AU" b="1" dirty="0" err="1"/>
              <a:t>LayoutLM</a:t>
            </a:r>
            <a:r>
              <a:rPr lang="en-AU" dirty="0"/>
              <a:t>:</a:t>
            </a:r>
          </a:p>
          <a:p>
            <a:r>
              <a:rPr lang="en-AU" dirty="0"/>
              <a:t>✅ </a:t>
            </a:r>
            <a:r>
              <a:rPr lang="en-AU" b="1" dirty="0"/>
              <a:t>No OCR setup</a:t>
            </a:r>
            <a:r>
              <a:rPr lang="en-AU" dirty="0"/>
              <a:t> (vs complex Tesseract configuration)</a:t>
            </a:r>
          </a:p>
          <a:p>
            <a:r>
              <a:rPr lang="en-AU" dirty="0"/>
              <a:t>✅ </a:t>
            </a:r>
            <a:r>
              <a:rPr lang="en-AU" b="1" dirty="0"/>
              <a:t>No coordinate processing</a:t>
            </a:r>
            <a:r>
              <a:rPr lang="en-AU" dirty="0"/>
              <a:t> (or R-CNN feature extraction)</a:t>
            </a:r>
          </a:p>
          <a:p>
            <a:r>
              <a:rPr lang="en-AU" dirty="0"/>
              <a:t>✅ </a:t>
            </a:r>
            <a:r>
              <a:rPr lang="en-AU" b="1" dirty="0"/>
              <a:t>No multi-model coordination</a:t>
            </a:r>
            <a:r>
              <a:rPr lang="en-AU" dirty="0"/>
              <a:t> (vs OCR + CNN + </a:t>
            </a:r>
            <a:r>
              <a:rPr lang="en-AU" dirty="0" err="1"/>
              <a:t>LayoutLM</a:t>
            </a:r>
            <a:r>
              <a:rPr lang="en-AU" dirty="0"/>
              <a:t> alignment)</a:t>
            </a:r>
          </a:p>
          <a:p>
            <a:r>
              <a:rPr lang="en-AU" dirty="0"/>
              <a:t>✅ </a:t>
            </a:r>
            <a:r>
              <a:rPr lang="en-AU" b="1" dirty="0"/>
              <a:t>Single end-to-end pipeline</a:t>
            </a:r>
            <a:r>
              <a:rPr lang="en-AU" dirty="0"/>
              <a:t> (vs 6+ stage pipeline)</a:t>
            </a:r>
          </a:p>
          <a:p>
            <a:r>
              <a:rPr lang="en-AU" b="1" dirty="0"/>
              <a:t>Result</a:t>
            </a:r>
            <a:r>
              <a:rPr lang="en-AU" dirty="0"/>
              <a:t>: Production-ready tax extraction with minimal code complexity</a:t>
            </a:r>
          </a:p>
          <a:p>
            <a:endParaRPr lang="en-US" dirty="0"/>
          </a:p>
        </p:txBody>
      </p:sp>
    </p:spTree>
    <p:extLst>
      <p:ext uri="{BB962C8B-B14F-4D97-AF65-F5344CB8AC3E}">
        <p14:creationId xmlns:p14="http://schemas.microsoft.com/office/powerpoint/2010/main" val="20525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14080-79D0-E287-0371-7509715FD53E}"/>
              </a:ext>
            </a:extLst>
          </p:cNvPr>
          <p:cNvSpPr>
            <a:spLocks noGrp="1"/>
          </p:cNvSpPr>
          <p:nvPr>
            <p:ph type="title"/>
          </p:nvPr>
        </p:nvSpPr>
        <p:spPr/>
        <p:txBody>
          <a:bodyPr/>
          <a:lstStyle/>
          <a:p>
            <a:r>
              <a:rPr lang="en-AU" b="1" dirty="0"/>
              <a:t>Vision Transformers – A potential solution?</a:t>
            </a:r>
            <a:endParaRPr lang="en-US" dirty="0"/>
          </a:p>
        </p:txBody>
      </p:sp>
      <p:sp>
        <p:nvSpPr>
          <p:cNvPr id="3" name="Content Placeholder 2">
            <a:extLst>
              <a:ext uri="{FF2B5EF4-FFF2-40B4-BE49-F238E27FC236}">
                <a16:creationId xmlns:a16="http://schemas.microsoft.com/office/drawing/2014/main" id="{A830DE98-2D96-5154-71B9-87953C9AB27E}"/>
              </a:ext>
            </a:extLst>
          </p:cNvPr>
          <p:cNvSpPr>
            <a:spLocks noGrp="1"/>
          </p:cNvSpPr>
          <p:nvPr>
            <p:ph idx="1"/>
          </p:nvPr>
        </p:nvSpPr>
        <p:spPr>
          <a:xfrm>
            <a:off x="838200" y="1402774"/>
            <a:ext cx="10515600" cy="5090102"/>
          </a:xfrm>
        </p:spPr>
        <p:txBody>
          <a:bodyPr>
            <a:normAutofit fontScale="92500" lnSpcReduction="10000"/>
          </a:bodyPr>
          <a:lstStyle/>
          <a:p>
            <a:r>
              <a:rPr lang="en-AU" b="1" dirty="0"/>
              <a:t>Original </a:t>
            </a:r>
            <a:r>
              <a:rPr lang="en-AU" b="1" dirty="0" err="1"/>
              <a:t>ViT</a:t>
            </a:r>
            <a:r>
              <a:rPr lang="en-AU" b="1" dirty="0"/>
              <a:t> Architecture (</a:t>
            </a:r>
            <a:r>
              <a:rPr lang="en-AU" b="1" dirty="0" err="1"/>
              <a:t>Dosovitskiy</a:t>
            </a:r>
            <a:r>
              <a:rPr lang="en-AU" b="1" dirty="0"/>
              <a:t> et al., 2020)</a:t>
            </a:r>
          </a:p>
          <a:p>
            <a:r>
              <a:rPr lang="en-AU" b="1" dirty="0"/>
              <a:t>"An Image is Worth 16x16 Words"</a:t>
            </a:r>
            <a:r>
              <a:rPr lang="en-AU" dirty="0"/>
              <a:t>: Treats </a:t>
            </a:r>
            <a:r>
              <a:rPr lang="en-AU" b="1" dirty="0"/>
              <a:t>image patches </a:t>
            </a:r>
            <a:r>
              <a:rPr lang="en-AU" dirty="0"/>
              <a:t>like text tokens</a:t>
            </a:r>
          </a:p>
          <a:p>
            <a:r>
              <a:rPr lang="en-AU" b="1" dirty="0"/>
              <a:t>Transformer Architecture</a:t>
            </a:r>
            <a:r>
              <a:rPr lang="en-AU" dirty="0"/>
              <a:t>: Applied directly to vision tasks for first time</a:t>
            </a:r>
          </a:p>
          <a:p>
            <a:r>
              <a:rPr lang="en-AU" b="1" dirty="0"/>
              <a:t>Self-Attention</a:t>
            </a:r>
            <a:r>
              <a:rPr lang="en-AU" dirty="0"/>
              <a:t>: Global understanding without convolutional inductive bias</a:t>
            </a:r>
          </a:p>
          <a:p>
            <a:r>
              <a:rPr lang="en-AU" dirty="0"/>
              <a:t>End-to-end document processing</a:t>
            </a:r>
          </a:p>
          <a:p>
            <a:r>
              <a:rPr lang="en-AU" b="1" dirty="0"/>
              <a:t>Key Advantages</a:t>
            </a:r>
            <a:r>
              <a:rPr lang="en-AU" dirty="0"/>
              <a:t>:</a:t>
            </a:r>
          </a:p>
          <a:p>
            <a:r>
              <a:rPr lang="en-AU" dirty="0"/>
              <a:t>✅ Unified processing (one model)</a:t>
            </a:r>
          </a:p>
          <a:p>
            <a:r>
              <a:rPr lang="en-AU" dirty="0"/>
              <a:t>✅ No OCR dependency</a:t>
            </a:r>
          </a:p>
          <a:p>
            <a:r>
              <a:rPr lang="en-AU" dirty="0"/>
              <a:t>✅ Each image patch "sees" every other image patch simultaneously</a:t>
            </a:r>
          </a:p>
          <a:p>
            <a:r>
              <a:rPr lang="en-AU" dirty="0"/>
              <a:t>✅ End-to-end learning</a:t>
            </a:r>
          </a:p>
          <a:p>
            <a:endParaRPr lang="en-AU" dirty="0"/>
          </a:p>
          <a:p>
            <a:endParaRPr lang="en-AU" dirty="0"/>
          </a:p>
          <a:p>
            <a:pPr marL="0" indent="0">
              <a:buNone/>
            </a:pPr>
            <a:endParaRPr lang="en-AU" dirty="0"/>
          </a:p>
        </p:txBody>
      </p:sp>
    </p:spTree>
    <p:extLst>
      <p:ext uri="{BB962C8B-B14F-4D97-AF65-F5344CB8AC3E}">
        <p14:creationId xmlns:p14="http://schemas.microsoft.com/office/powerpoint/2010/main" val="2182484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BFC74B-72D9-6771-8398-F5545D34D5D4}"/>
              </a:ext>
            </a:extLst>
          </p:cNvPr>
          <p:cNvSpPr txBox="1"/>
          <p:nvPr/>
        </p:nvSpPr>
        <p:spPr>
          <a:xfrm>
            <a:off x="1245104" y="4759925"/>
            <a:ext cx="9407062" cy="646331"/>
          </a:xfrm>
          <a:prstGeom prst="rect">
            <a:avLst/>
          </a:prstGeom>
          <a:noFill/>
        </p:spPr>
        <p:txBody>
          <a:bodyPr wrap="square" rtlCol="0">
            <a:spAutoFit/>
          </a:bodyPr>
          <a:lstStyle/>
          <a:p>
            <a:r>
              <a:rPr lang="en-US" dirty="0"/>
              <a:t>Vision Transformers </a:t>
            </a:r>
            <a:r>
              <a:rPr lang="en-US" b="1" dirty="0"/>
              <a:t>promise</a:t>
            </a:r>
            <a:r>
              <a:rPr lang="en-US" dirty="0"/>
              <a:t> an integrated holistic Document Understanding solution without suffering the </a:t>
            </a:r>
            <a:r>
              <a:rPr lang="en-US" b="1" dirty="0"/>
              <a:t>Cascading Failure </a:t>
            </a:r>
            <a:r>
              <a:rPr lang="en-US" dirty="0"/>
              <a:t>exhibited by the multistage </a:t>
            </a:r>
            <a:r>
              <a:rPr lang="en-US" dirty="0" err="1"/>
              <a:t>LayoutLM</a:t>
            </a:r>
            <a:r>
              <a:rPr lang="en-US" dirty="0"/>
              <a:t> IE approach above</a:t>
            </a:r>
          </a:p>
        </p:txBody>
      </p:sp>
      <p:pic>
        <p:nvPicPr>
          <p:cNvPr id="10" name="Content Placeholder 9" descr="A diagram of a company&#10;&#10;AI-generated content may be incorrect.">
            <a:extLst>
              <a:ext uri="{FF2B5EF4-FFF2-40B4-BE49-F238E27FC236}">
                <a16:creationId xmlns:a16="http://schemas.microsoft.com/office/drawing/2014/main" id="{C2E3D75B-8AC6-ECB0-9245-4BF778BD630E}"/>
              </a:ext>
            </a:extLst>
          </p:cNvPr>
          <p:cNvPicPr>
            <a:picLocks noGrp="1" noChangeAspect="1"/>
          </p:cNvPicPr>
          <p:nvPr>
            <p:ph idx="1"/>
          </p:nvPr>
        </p:nvPicPr>
        <p:blipFill>
          <a:blip r:embed="rId2"/>
          <a:stretch>
            <a:fillRect/>
          </a:stretch>
        </p:blipFill>
        <p:spPr>
          <a:xfrm>
            <a:off x="1245104" y="2100309"/>
            <a:ext cx="10023616" cy="2133405"/>
          </a:xfrm>
        </p:spPr>
      </p:pic>
      <p:sp>
        <p:nvSpPr>
          <p:cNvPr id="4" name="Title 1">
            <a:extLst>
              <a:ext uri="{FF2B5EF4-FFF2-40B4-BE49-F238E27FC236}">
                <a16:creationId xmlns:a16="http://schemas.microsoft.com/office/drawing/2014/main" id="{91FEA1AD-A47B-1E30-D636-7A9D1D2E027E}"/>
              </a:ext>
            </a:extLst>
          </p:cNvPr>
          <p:cNvSpPr>
            <a:spLocks noGrp="1"/>
          </p:cNvSpPr>
          <p:nvPr>
            <p:ph type="title"/>
          </p:nvPr>
        </p:nvSpPr>
        <p:spPr>
          <a:xfrm>
            <a:off x="838200" y="365125"/>
            <a:ext cx="10706100" cy="1325563"/>
          </a:xfrm>
        </p:spPr>
        <p:txBody>
          <a:bodyPr>
            <a:normAutofit/>
          </a:bodyPr>
          <a:lstStyle/>
          <a:p>
            <a:r>
              <a:rPr lang="en-AU" sz="3200" b="1" dirty="0"/>
              <a:t>The Promise of Holistic End-2-End Document Understanding</a:t>
            </a:r>
            <a:endParaRPr lang="en-US" sz="3200" dirty="0"/>
          </a:p>
        </p:txBody>
      </p:sp>
    </p:spTree>
    <p:extLst>
      <p:ext uri="{BB962C8B-B14F-4D97-AF65-F5344CB8AC3E}">
        <p14:creationId xmlns:p14="http://schemas.microsoft.com/office/powerpoint/2010/main" val="32264193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1596</TotalTime>
  <Words>2696</Words>
  <Application>Microsoft Macintosh PowerPoint</Application>
  <PresentationFormat>Widescreen</PresentationFormat>
  <Paragraphs>239</Paragraphs>
  <Slides>24</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Aptos Display</vt:lpstr>
      <vt:lpstr>Arial</vt:lpstr>
      <vt:lpstr>Office Theme</vt:lpstr>
      <vt:lpstr>LMMs for Information Extraction?</vt:lpstr>
      <vt:lpstr>Agenda</vt:lpstr>
      <vt:lpstr>Exemplified by the specific WRE use case</vt:lpstr>
      <vt:lpstr>LayoutLM Limitations for Tax Documents Why Current Technology Fails Tax Document Processing </vt:lpstr>
      <vt:lpstr> Implementation Example - Llama Vision Code</vt:lpstr>
      <vt:lpstr>Natural Language Understanding Question: "How much did Jessica pay?"</vt:lpstr>
      <vt:lpstr>Why this example matters?</vt:lpstr>
      <vt:lpstr>Vision Transformers – A potential solution?</vt:lpstr>
      <vt:lpstr>The Promise of Holistic End-2-End Document Understanding</vt:lpstr>
      <vt:lpstr>Semantic Capture Comparison</vt:lpstr>
      <vt:lpstr>How it Works: Three-stage processing in Image Transformers </vt:lpstr>
      <vt:lpstr>From Text to Vision - The Transformer Evolution</vt:lpstr>
      <vt:lpstr>Vision Transformer Architecture - Component Flow</vt:lpstr>
      <vt:lpstr>Stage 1: Input Processing - Converting Images to Tokens</vt:lpstr>
      <vt:lpstr>Stage 2: Transformer Processing - Global Understanding</vt:lpstr>
      <vt:lpstr>Stage 3: Language Generation - From Understanding to Extraction</vt:lpstr>
      <vt:lpstr>Self-Attention for Documents</vt:lpstr>
      <vt:lpstr>Semantic Information Flow</vt:lpstr>
      <vt:lpstr>Summary:End-to-End Document Understanding From Patches to Extracted Information</vt:lpstr>
      <vt:lpstr>PI45 The Large Multimodal Model Proof of Concept (LMM PoC) </vt:lpstr>
      <vt:lpstr>Vision Transformer: Practical Example</vt:lpstr>
      <vt:lpstr>Vision Transformer: Practical Example</vt:lpstr>
      <vt:lpstr>PoC Results (To Date)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89</cp:revision>
  <dcterms:created xsi:type="dcterms:W3CDTF">2025-08-02T04:23:55Z</dcterms:created>
  <dcterms:modified xsi:type="dcterms:W3CDTF">2025-08-04T00:15:29Z</dcterms:modified>
</cp:coreProperties>
</file>