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258" r:id="rId2"/>
    <p:sldId id="301" r:id="rId3"/>
    <p:sldId id="260" r:id="rId4"/>
    <p:sldId id="277" r:id="rId5"/>
    <p:sldId id="303" r:id="rId6"/>
    <p:sldId id="300" r:id="rId7"/>
    <p:sldId id="278" r:id="rId8"/>
    <p:sldId id="305" r:id="rId9"/>
    <p:sldId id="304" r:id="rId10"/>
    <p:sldId id="281" r:id="rId11"/>
    <p:sldId id="282" r:id="rId12"/>
    <p:sldId id="290" r:id="rId13"/>
    <p:sldId id="283" r:id="rId14"/>
    <p:sldId id="306" r:id="rId15"/>
    <p:sldId id="294" r:id="rId16"/>
    <p:sldId id="285" r:id="rId17"/>
    <p:sldId id="286" r:id="rId18"/>
    <p:sldId id="297" r:id="rId19"/>
    <p:sldId id="29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462"/>
    <p:restoredTop sz="88800"/>
  </p:normalViewPr>
  <p:slideViewPr>
    <p:cSldViewPr snapToGrid="0">
      <p:cViewPr varScale="1">
        <p:scale>
          <a:sx n="103" d="100"/>
          <a:sy n="103" d="100"/>
        </p:scale>
        <p:origin x="168" y="2224"/>
      </p:cViewPr>
      <p:guideLst/>
    </p:cSldViewPr>
  </p:slideViewPr>
  <p:notesTextViewPr>
    <p:cViewPr>
      <p:scale>
        <a:sx n="1" d="1"/>
        <a:sy n="1" d="1"/>
      </p:scale>
      <p:origin x="0" y="0"/>
    </p:cViewPr>
  </p:notesTextViewPr>
  <p:notesViewPr>
    <p:cSldViewPr snapToGrid="0">
      <p:cViewPr varScale="1">
        <p:scale>
          <a:sx n="122" d="100"/>
          <a:sy n="122" d="100"/>
        </p:scale>
        <p:origin x="3096" y="19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721554-55B3-5B4E-A2AB-FEA832DF4876}" type="datetimeFigureOut">
              <a:rPr lang="en-US" smtClean="0"/>
              <a:t>8/4/25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21CEC5-989B-3B48-AA40-5F6C85F6110C}" type="slidenum">
              <a:rPr lang="en-US" smtClean="0"/>
              <a:t>‹#›</a:t>
            </a:fld>
            <a:endParaRPr lang="en-US"/>
          </a:p>
        </p:txBody>
      </p:sp>
    </p:spTree>
    <p:extLst>
      <p:ext uri="{BB962C8B-B14F-4D97-AF65-F5344CB8AC3E}">
        <p14:creationId xmlns:p14="http://schemas.microsoft.com/office/powerpoint/2010/main" val="42911593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b="0" i="1" kern="1200" dirty="0">
                <a:solidFill>
                  <a:schemeClr val="tx1"/>
                </a:solidFill>
                <a:effectLst/>
                <a:latin typeface="+mn-lt"/>
                <a:ea typeface="+mn-ea"/>
                <a:cs typeface="+mn-cs"/>
              </a:rPr>
              <a:t>Welcome everyone. During tax time, audit officers must verify thousands of expense claim documents daily - receipts, invoices, and statements that taxpayers submit to support their work-related deductions. Currently, this information extraction is automated using </a:t>
            </a:r>
            <a:r>
              <a:rPr lang="en-AU" sz="1200" b="0" i="1" kern="1200" dirty="0" err="1">
                <a:solidFill>
                  <a:schemeClr val="tx1"/>
                </a:solidFill>
                <a:effectLst/>
                <a:latin typeface="+mn-lt"/>
                <a:ea typeface="+mn-ea"/>
                <a:cs typeface="+mn-cs"/>
              </a:rPr>
              <a:t>LayoutLM</a:t>
            </a:r>
            <a:r>
              <a:rPr lang="en-AU" sz="1200" b="0" i="1" kern="1200" dirty="0">
                <a:solidFill>
                  <a:schemeClr val="tx1"/>
                </a:solidFill>
                <a:effectLst/>
                <a:latin typeface="+mn-lt"/>
                <a:ea typeface="+mn-ea"/>
                <a:cs typeface="+mn-cs"/>
              </a:rPr>
              <a:t> technology, but we're hitting performance and reliability limits that create bottlenecks in the substantiation pipeline. Today's question: Can modern Vision Transformers provide a better solution for tax document processing? This presentation will show you the technical evidence and business case for this technology transition.</a:t>
            </a:r>
            <a:endParaRPr lang="en-AU"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4421CEC5-989B-3B48-AA40-5F6C85F6110C}" type="slidenum">
              <a:rPr lang="en-US" smtClean="0"/>
              <a:t>1</a:t>
            </a:fld>
            <a:endParaRPr lang="en-US"/>
          </a:p>
        </p:txBody>
      </p:sp>
    </p:spTree>
    <p:extLst>
      <p:ext uri="{BB962C8B-B14F-4D97-AF65-F5344CB8AC3E}">
        <p14:creationId xmlns:p14="http://schemas.microsoft.com/office/powerpoint/2010/main" val="10480705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i="1" dirty="0"/>
              <a:t>Speaker Notes: This is where Vision Transformers really shine. In traditional approaches, you extract text from one part of the document, then try to connect it to other parts later. Here, every patch of the document can "attend to" every other patch simultaneously. When processing that Hyatt Hotels invoice, the patch containing "TOTAL" can directly connect to patches containing "$31.33", "GST", and line items - all in one step. This happens 12-24 times through the layers, building increasingly sophisticated understanding. No sequential processing, no coordination problems - just direct global understanding.</a:t>
            </a:r>
            <a:endParaRPr lang="en-AU" dirty="0"/>
          </a:p>
          <a:p>
            <a:endParaRPr lang="en-US" dirty="0"/>
          </a:p>
        </p:txBody>
      </p:sp>
      <p:sp>
        <p:nvSpPr>
          <p:cNvPr id="4" name="Slide Number Placeholder 3"/>
          <p:cNvSpPr>
            <a:spLocks noGrp="1"/>
          </p:cNvSpPr>
          <p:nvPr>
            <p:ph type="sldNum" sz="quarter" idx="5"/>
          </p:nvPr>
        </p:nvSpPr>
        <p:spPr/>
        <p:txBody>
          <a:bodyPr/>
          <a:lstStyle/>
          <a:p>
            <a:fld id="{4421CEC5-989B-3B48-AA40-5F6C85F6110C}" type="slidenum">
              <a:rPr lang="en-US" smtClean="0"/>
              <a:t>11</a:t>
            </a:fld>
            <a:endParaRPr lang="en-US"/>
          </a:p>
        </p:txBody>
      </p:sp>
    </p:spTree>
    <p:extLst>
      <p:ext uri="{BB962C8B-B14F-4D97-AF65-F5344CB8AC3E}">
        <p14:creationId xmlns:p14="http://schemas.microsoft.com/office/powerpoint/2010/main" val="20110586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b="0" i="1" kern="1200" dirty="0">
                <a:solidFill>
                  <a:schemeClr val="tx1"/>
                </a:solidFill>
                <a:effectLst/>
                <a:latin typeface="+mn-lt"/>
                <a:ea typeface="+mn-ea"/>
                <a:cs typeface="+mn-cs"/>
              </a:rPr>
              <a:t>This slide shows why self-attention is perfect for tax document processing. Tax compliance requires understanding relationships across the entire document - not just extracting isolated fields. The attention patterns mirror actual audit verification: checking that totals match line items, confirming supplier legitimacy through ABN correlation, validating GST calculations. The model learns these verification patterns automatically from training data. When processing real tax receipts, these attention weights show exactly how the model arrived at its conclusions - providing the audit trail that tax processing requires. This relationship understanding is impossible with </a:t>
            </a:r>
            <a:r>
              <a:rPr lang="en-AU" sz="1200" b="0" i="1" kern="1200" dirty="0" err="1">
                <a:solidFill>
                  <a:schemeClr val="tx1"/>
                </a:solidFill>
                <a:effectLst/>
                <a:latin typeface="+mn-lt"/>
                <a:ea typeface="+mn-ea"/>
                <a:cs typeface="+mn-cs"/>
              </a:rPr>
              <a:t>LayoutLM's</a:t>
            </a:r>
            <a:r>
              <a:rPr lang="en-AU" sz="1200" b="0" i="1" kern="1200" dirty="0">
                <a:solidFill>
                  <a:schemeClr val="tx1"/>
                </a:solidFill>
                <a:effectLst/>
                <a:latin typeface="+mn-lt"/>
                <a:ea typeface="+mn-ea"/>
                <a:cs typeface="+mn-cs"/>
              </a:rPr>
              <a:t> fragmented approach.</a:t>
            </a:r>
            <a:endParaRPr lang="en-AU" sz="1200" b="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4421CEC5-989B-3B48-AA40-5F6C85F6110C}" type="slidenum">
              <a:rPr lang="en-US" smtClean="0"/>
              <a:t>12</a:t>
            </a:fld>
            <a:endParaRPr lang="en-US"/>
          </a:p>
        </p:txBody>
      </p:sp>
    </p:spTree>
    <p:extLst>
      <p:ext uri="{BB962C8B-B14F-4D97-AF65-F5344CB8AC3E}">
        <p14:creationId xmlns:p14="http://schemas.microsoft.com/office/powerpoint/2010/main" val="22454748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b="0" i="1" kern="1200" dirty="0">
                <a:solidFill>
                  <a:schemeClr val="tx1"/>
                </a:solidFill>
                <a:effectLst/>
                <a:latin typeface="+mn-lt"/>
                <a:ea typeface="+mn-ea"/>
                <a:cs typeface="+mn-cs"/>
              </a:rPr>
              <a:t>The final stage produces exactly what tax processing systems need - structured, validated data ready for compliance checking. The vision-language fusion has learned to connect visual patterns like "large bold text near bottom" with semantic concepts like "total amount". The language model head generates clean output in our specified format. Notice the tax-specific intelligence: automatic ABN extraction, GST verification, category classification as "work-related meal expense", and deductibility determination. This goes beyond field extraction to provide tax-specific analysis. No post-processing, no template matching, no coordination between models - one unified system that goes from receipt pixels to tax-compliant structured data.</a:t>
            </a:r>
            <a:endParaRPr lang="en-AU"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4421CEC5-989B-3B48-AA40-5F6C85F6110C}" type="slidenum">
              <a:rPr lang="en-US" smtClean="0"/>
              <a:t>13</a:t>
            </a:fld>
            <a:endParaRPr lang="en-US"/>
          </a:p>
        </p:txBody>
      </p:sp>
    </p:spTree>
    <p:extLst>
      <p:ext uri="{BB962C8B-B14F-4D97-AF65-F5344CB8AC3E}">
        <p14:creationId xmlns:p14="http://schemas.microsoft.com/office/powerpoint/2010/main" val="22550419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I watched a </a:t>
            </a:r>
            <a:r>
              <a:rPr lang="en-US" b="0" dirty="0" err="1"/>
              <a:t>youtube</a:t>
            </a:r>
            <a:r>
              <a:rPr lang="en-US" b="0" dirty="0"/>
              <a:t> video this morning where </a:t>
            </a:r>
            <a:r>
              <a:rPr lang="en-AU" b="1" dirty="0"/>
              <a:t>Llama-3.2-Vision-11B</a:t>
            </a:r>
            <a:r>
              <a:rPr lang="en-AU" b="0" dirty="0"/>
              <a:t> was shown the image of the classic 3-4-5 right triangle and the prompt asked for the missing hypotenuse given the length of the two shorter sides. The then proceeded to solve for the missing side, with a step-by-step proof that any Year 9 student would be proud of.</a:t>
            </a:r>
            <a:endParaRPr lang="en-US" b="0" dirty="0"/>
          </a:p>
        </p:txBody>
      </p:sp>
      <p:sp>
        <p:nvSpPr>
          <p:cNvPr id="4" name="Slide Number Placeholder 3"/>
          <p:cNvSpPr>
            <a:spLocks noGrp="1"/>
          </p:cNvSpPr>
          <p:nvPr>
            <p:ph type="sldNum" sz="quarter" idx="5"/>
          </p:nvPr>
        </p:nvSpPr>
        <p:spPr/>
        <p:txBody>
          <a:bodyPr/>
          <a:lstStyle/>
          <a:p>
            <a:fld id="{4421CEC5-989B-3B48-AA40-5F6C85F6110C}" type="slidenum">
              <a:rPr lang="en-US" smtClean="0"/>
              <a:t>15</a:t>
            </a:fld>
            <a:endParaRPr lang="en-US"/>
          </a:p>
        </p:txBody>
      </p:sp>
    </p:spTree>
    <p:extLst>
      <p:ext uri="{BB962C8B-B14F-4D97-AF65-F5344CB8AC3E}">
        <p14:creationId xmlns:p14="http://schemas.microsoft.com/office/powerpoint/2010/main" val="11475948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i="1" dirty="0"/>
              <a:t>Speaker Notes: Now let's see Vision Transformers in action with a real example. On the left, you see our extraction prompt - this is the same prompt used for both models, asking for 26 specific fields including supplier, ABN, date, amounts, and line items. The prompt is dynamically generated from our YAML configuration, ensuring consistency across all extractions.</a:t>
            </a:r>
            <a:endParaRPr lang="en-AU" dirty="0"/>
          </a:p>
          <a:p>
            <a:br>
              <a:rPr lang="en-AU" dirty="0"/>
            </a:br>
            <a:r>
              <a:rPr lang="en-AU" i="1" dirty="0"/>
              <a:t>On the right is synthetic invoice #14 - a Hyatt Hotels receipt showing typical complexity: header information, line items (Milk, Apples, Beef), subtotal, GST calculation, and total. This represents the kind of document we process thousands of times daily. Notice the visual elements - logos, formatting, table structure - that OCR-based systems struggle with but Vision Transformers handle naturally. Let's see how both models perform on this exact document...</a:t>
            </a:r>
            <a:endParaRPr lang="en-AU" dirty="0"/>
          </a:p>
          <a:p>
            <a:endParaRPr lang="en-US" dirty="0"/>
          </a:p>
        </p:txBody>
      </p:sp>
      <p:sp>
        <p:nvSpPr>
          <p:cNvPr id="4" name="Slide Number Placeholder 3"/>
          <p:cNvSpPr>
            <a:spLocks noGrp="1"/>
          </p:cNvSpPr>
          <p:nvPr>
            <p:ph type="sldNum" sz="quarter" idx="5"/>
          </p:nvPr>
        </p:nvSpPr>
        <p:spPr/>
        <p:txBody>
          <a:bodyPr/>
          <a:lstStyle/>
          <a:p>
            <a:fld id="{4421CEC5-989B-3B48-AA40-5F6C85F6110C}" type="slidenum">
              <a:rPr lang="en-US" smtClean="0"/>
              <a:t>16</a:t>
            </a:fld>
            <a:endParaRPr lang="en-US"/>
          </a:p>
        </p:txBody>
      </p:sp>
    </p:spTree>
    <p:extLst>
      <p:ext uri="{BB962C8B-B14F-4D97-AF65-F5344CB8AC3E}">
        <p14:creationId xmlns:p14="http://schemas.microsoft.com/office/powerpoint/2010/main" val="14578729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i="1" dirty="0"/>
              <a:t>Speaker Notes: Here are the actual results from both models processing that same Hyatt Hotels invoice. Both successfully extracted the key information: supplier name "Hyatt Hotels", correct ABN, accurate amounts and GST calculations, and complete line item details. The output format is clean and structured - exactly what our downstream systems need.</a:t>
            </a:r>
            <a:endParaRPr lang="en-AU" dirty="0"/>
          </a:p>
          <a:p>
            <a:br>
              <a:rPr lang="en-AU" dirty="0"/>
            </a:br>
            <a:r>
              <a:rPr lang="en-AU" i="1" dirty="0"/>
              <a:t>Notice that both models achieved similar field accuracy rates around 59%, but with different strengths. Llama-3.2-Vision excelled at precise formatting while InternVL3 showed better handling of complex layouts. Both significantly outperform our current </a:t>
            </a:r>
            <a:r>
              <a:rPr lang="en-AU" i="1" dirty="0" err="1"/>
              <a:t>LayoutLM</a:t>
            </a:r>
            <a:r>
              <a:rPr lang="en-AU" i="1" dirty="0"/>
              <a:t> baseline. Most importantly, both models processed this document end-to-end with zero failures - no OCR errors, no pipeline breaks, no manual intervention required. This reliability is what makes Vision Transformers production-ready.</a:t>
            </a:r>
            <a:endParaRPr lang="en-AU" dirty="0"/>
          </a:p>
          <a:p>
            <a:endParaRPr lang="en-US" dirty="0"/>
          </a:p>
        </p:txBody>
      </p:sp>
      <p:sp>
        <p:nvSpPr>
          <p:cNvPr id="4" name="Slide Number Placeholder 3"/>
          <p:cNvSpPr>
            <a:spLocks noGrp="1"/>
          </p:cNvSpPr>
          <p:nvPr>
            <p:ph type="sldNum" sz="quarter" idx="5"/>
          </p:nvPr>
        </p:nvSpPr>
        <p:spPr/>
        <p:txBody>
          <a:bodyPr/>
          <a:lstStyle/>
          <a:p>
            <a:fld id="{4421CEC5-989B-3B48-AA40-5F6C85F6110C}" type="slidenum">
              <a:rPr lang="en-US" smtClean="0"/>
              <a:t>17</a:t>
            </a:fld>
            <a:endParaRPr lang="en-US"/>
          </a:p>
        </p:txBody>
      </p:sp>
    </p:spTree>
    <p:extLst>
      <p:ext uri="{BB962C8B-B14F-4D97-AF65-F5344CB8AC3E}">
        <p14:creationId xmlns:p14="http://schemas.microsoft.com/office/powerpoint/2010/main" val="8199996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21CEC5-989B-3B48-AA40-5F6C85F6110C}" type="slidenum">
              <a:rPr lang="en-US" smtClean="0"/>
              <a:t>18</a:t>
            </a:fld>
            <a:endParaRPr lang="en-US"/>
          </a:p>
        </p:txBody>
      </p:sp>
    </p:spTree>
    <p:extLst>
      <p:ext uri="{BB962C8B-B14F-4D97-AF65-F5344CB8AC3E}">
        <p14:creationId xmlns:p14="http://schemas.microsoft.com/office/powerpoint/2010/main" val="7879230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21CEC5-989B-3B48-AA40-5F6C85F6110C}" type="slidenum">
              <a:rPr lang="en-US" smtClean="0"/>
              <a:t>19</a:t>
            </a:fld>
            <a:endParaRPr lang="en-US"/>
          </a:p>
        </p:txBody>
      </p:sp>
    </p:spTree>
    <p:extLst>
      <p:ext uri="{BB962C8B-B14F-4D97-AF65-F5344CB8AC3E}">
        <p14:creationId xmlns:p14="http://schemas.microsoft.com/office/powerpoint/2010/main" val="19010614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b="0" i="1" kern="1200" dirty="0">
                <a:solidFill>
                  <a:schemeClr val="tx1"/>
                </a:solidFill>
                <a:effectLst/>
                <a:latin typeface="+mn-lt"/>
                <a:ea typeface="+mn-ea"/>
                <a:cs typeface="+mn-cs"/>
              </a:rPr>
              <a:t>We'll build understanding systematically - from the tax-specific business context through technical architecture to concrete evidence. </a:t>
            </a:r>
            <a:br>
              <a:rPr lang="en-AU" sz="1200" b="0" i="1" kern="1200" dirty="0">
                <a:solidFill>
                  <a:schemeClr val="tx1"/>
                </a:solidFill>
                <a:effectLst/>
                <a:latin typeface="+mn-lt"/>
                <a:ea typeface="+mn-ea"/>
                <a:cs typeface="+mn-cs"/>
              </a:rPr>
            </a:br>
            <a:r>
              <a:rPr lang="en-AU" sz="1200" b="0" i="1" kern="1200" dirty="0">
                <a:solidFill>
                  <a:schemeClr val="tx1"/>
                </a:solidFill>
                <a:effectLst/>
                <a:latin typeface="+mn-lt"/>
                <a:ea typeface="+mn-ea"/>
                <a:cs typeface="+mn-cs"/>
              </a:rPr>
              <a:t>The focus throughout will be on tax document extraction specifically, not general document AI. </a:t>
            </a:r>
            <a:br>
              <a:rPr lang="en-AU" sz="1200" b="0" i="1" kern="1200" dirty="0">
                <a:solidFill>
                  <a:schemeClr val="tx1"/>
                </a:solidFill>
                <a:effectLst/>
                <a:latin typeface="+mn-lt"/>
                <a:ea typeface="+mn-ea"/>
                <a:cs typeface="+mn-cs"/>
              </a:rPr>
            </a:br>
            <a:r>
              <a:rPr lang="en-AU" sz="1200" b="0" i="1" kern="1200" dirty="0">
                <a:solidFill>
                  <a:schemeClr val="tx1"/>
                </a:solidFill>
                <a:effectLst/>
                <a:latin typeface="+mn-lt"/>
                <a:ea typeface="+mn-ea"/>
                <a:cs typeface="+mn-cs"/>
              </a:rPr>
              <a:t>By the end, you'll have the technical knowledge and business evidence needed to evaluate Vision Transformers as a </a:t>
            </a:r>
            <a:r>
              <a:rPr lang="en-AU" sz="1200" b="0" i="1" kern="1200" dirty="0" err="1">
                <a:solidFill>
                  <a:schemeClr val="tx1"/>
                </a:solidFill>
                <a:effectLst/>
                <a:latin typeface="+mn-lt"/>
                <a:ea typeface="+mn-ea"/>
                <a:cs typeface="+mn-cs"/>
              </a:rPr>
              <a:t>LayoutLM</a:t>
            </a:r>
            <a:r>
              <a:rPr lang="en-AU" sz="1200" b="0" i="1" kern="1200" dirty="0">
                <a:solidFill>
                  <a:schemeClr val="tx1"/>
                </a:solidFill>
                <a:effectLst/>
                <a:latin typeface="+mn-lt"/>
                <a:ea typeface="+mn-ea"/>
                <a:cs typeface="+mn-cs"/>
              </a:rPr>
              <a:t> replacement for our tax document processing pipeline.</a:t>
            </a:r>
            <a:endParaRPr lang="en-AU" sz="1200" b="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4421CEC5-989B-3B48-AA40-5F6C85F6110C}" type="slidenum">
              <a:rPr lang="en-US" smtClean="0"/>
              <a:t>2</a:t>
            </a:fld>
            <a:endParaRPr lang="en-US"/>
          </a:p>
        </p:txBody>
      </p:sp>
    </p:spTree>
    <p:extLst>
      <p:ext uri="{BB962C8B-B14F-4D97-AF65-F5344CB8AC3E}">
        <p14:creationId xmlns:p14="http://schemas.microsoft.com/office/powerpoint/2010/main" val="31809272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b="0" i="1" kern="1200" dirty="0">
                <a:solidFill>
                  <a:schemeClr val="tx1"/>
                </a:solidFill>
                <a:effectLst/>
                <a:latin typeface="+mn-lt"/>
                <a:ea typeface="+mn-ea"/>
                <a:cs typeface="+mn-cs"/>
              </a:rPr>
              <a:t>This slide shows the actual Australian tax return structure focusing on work-related deductions. Each category D1-D5 requires supporting evidence - receipts, invoices, statements. Every document needs accurate field extraction to verify taxpayer claims and categorize them correctly. </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1200" b="0" i="1" kern="1200" dirty="0">
                <a:solidFill>
                  <a:schemeClr val="tx1"/>
                </a:solidFill>
                <a:effectLst/>
                <a:latin typeface="+mn-lt"/>
                <a:ea typeface="+mn-ea"/>
                <a:cs typeface="+mn-cs"/>
              </a:rPr>
              <a:t>Manual processing of thousands of documents per audit cycle creates delays and compliance risks. </a:t>
            </a:r>
          </a:p>
          <a:p>
            <a:pPr marL="0" marR="0" lvl="0" indent="0" algn="l" defTabSz="914400" rtl="0" eaLnBrk="1" fontAlgn="auto" latinLnBrk="0" hangingPunct="1">
              <a:lnSpc>
                <a:spcPct val="100000"/>
              </a:lnSpc>
              <a:spcBef>
                <a:spcPts val="0"/>
              </a:spcBef>
              <a:spcAft>
                <a:spcPts val="0"/>
              </a:spcAft>
              <a:buClrTx/>
              <a:buSzTx/>
              <a:buFontTx/>
              <a:buNone/>
              <a:tabLst/>
              <a:defRPr/>
            </a:pPr>
            <a:r>
              <a:rPr lang="en-AU" sz="1200" b="0" i="1" kern="1200" dirty="0">
                <a:solidFill>
                  <a:schemeClr val="tx1"/>
                </a:solidFill>
                <a:effectLst/>
                <a:latin typeface="+mn-lt"/>
                <a:ea typeface="+mn-ea"/>
                <a:cs typeface="+mn-cs"/>
              </a:rPr>
              <a:t>The extracted fields aren't just data points - they're the foundation of tax compliance verification. Incorrect extraction can lead to improper deductions, audit failures, or delayed processing that affects both taxpayers and ATO operations.</a:t>
            </a:r>
            <a:endParaRPr lang="en-AU" sz="1200" b="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4421CEC5-989B-3B48-AA40-5F6C85F6110C}" type="slidenum">
              <a:rPr lang="en-US" smtClean="0"/>
              <a:t>3</a:t>
            </a:fld>
            <a:endParaRPr lang="en-US"/>
          </a:p>
        </p:txBody>
      </p:sp>
    </p:spTree>
    <p:extLst>
      <p:ext uri="{BB962C8B-B14F-4D97-AF65-F5344CB8AC3E}">
        <p14:creationId xmlns:p14="http://schemas.microsoft.com/office/powerpoint/2010/main" val="14205659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i="1" dirty="0"/>
              <a:t>These aren't minor issues - they're fundamental architectural limitations of </a:t>
            </a:r>
            <a:r>
              <a:rPr lang="en-AU" i="1" dirty="0" err="1"/>
              <a:t>LayoutLM</a:t>
            </a:r>
            <a:r>
              <a:rPr lang="en-AU" i="1" dirty="0"/>
              <a:t> v1 that prevent scaling and improvement. Note: Later versions (v2, v3) addressed some of these issues by adopting image patches, but most production systems still use v1.</a:t>
            </a:r>
            <a:endParaRPr lang="en-AU" dirty="0"/>
          </a:p>
          <a:p>
            <a:endParaRPr lang="en-US" dirty="0"/>
          </a:p>
        </p:txBody>
      </p:sp>
      <p:sp>
        <p:nvSpPr>
          <p:cNvPr id="4" name="Slide Number Placeholder 3"/>
          <p:cNvSpPr>
            <a:spLocks noGrp="1"/>
          </p:cNvSpPr>
          <p:nvPr>
            <p:ph type="sldNum" sz="quarter" idx="5"/>
          </p:nvPr>
        </p:nvSpPr>
        <p:spPr/>
        <p:txBody>
          <a:bodyPr/>
          <a:lstStyle/>
          <a:p>
            <a:fld id="{4421CEC5-989B-3B48-AA40-5F6C85F6110C}" type="slidenum">
              <a:rPr lang="en-US" smtClean="0"/>
              <a:t>4</a:t>
            </a:fld>
            <a:endParaRPr lang="en-US"/>
          </a:p>
        </p:txBody>
      </p:sp>
    </p:spTree>
    <p:extLst>
      <p:ext uri="{BB962C8B-B14F-4D97-AF65-F5344CB8AC3E}">
        <p14:creationId xmlns:p14="http://schemas.microsoft.com/office/powerpoint/2010/main" val="39982649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b="0" i="1" kern="1200" dirty="0">
                <a:solidFill>
                  <a:schemeClr val="tx1"/>
                </a:solidFill>
                <a:effectLst/>
                <a:latin typeface="+mn-lt"/>
                <a:ea typeface="+mn-ea"/>
                <a:cs typeface="+mn-cs"/>
              </a:rPr>
              <a:t>After seeing </a:t>
            </a:r>
            <a:r>
              <a:rPr lang="en-AU" sz="1200" b="0" i="1" kern="1200" dirty="0" err="1">
                <a:solidFill>
                  <a:schemeClr val="tx1"/>
                </a:solidFill>
                <a:effectLst/>
                <a:latin typeface="+mn-lt"/>
                <a:ea typeface="+mn-ea"/>
                <a:cs typeface="+mn-cs"/>
              </a:rPr>
              <a:t>LayoutLM's</a:t>
            </a:r>
            <a:r>
              <a:rPr lang="en-AU" sz="1200" b="0" i="1" kern="1200" dirty="0">
                <a:solidFill>
                  <a:schemeClr val="tx1"/>
                </a:solidFill>
                <a:effectLst/>
                <a:latin typeface="+mn-lt"/>
                <a:ea typeface="+mn-ea"/>
                <a:cs typeface="+mn-cs"/>
              </a:rPr>
              <a:t> limitations, here's the Vision Transformer alternative - just a few lines of clean Python code that replaces what would be 200+ lines of </a:t>
            </a:r>
            <a:r>
              <a:rPr lang="en-AU" sz="1200" b="0" i="1" kern="1200" dirty="0" err="1">
                <a:solidFill>
                  <a:schemeClr val="tx1"/>
                </a:solidFill>
                <a:effectLst/>
                <a:latin typeface="+mn-lt"/>
                <a:ea typeface="+mn-ea"/>
                <a:cs typeface="+mn-cs"/>
              </a:rPr>
              <a:t>LayoutLM</a:t>
            </a:r>
            <a:r>
              <a:rPr lang="en-AU" sz="1200" b="0" i="1" kern="1200" dirty="0">
                <a:solidFill>
                  <a:schemeClr val="tx1"/>
                </a:solidFill>
                <a:effectLst/>
                <a:latin typeface="+mn-lt"/>
                <a:ea typeface="+mn-ea"/>
                <a:cs typeface="+mn-cs"/>
              </a:rPr>
              <a:t> pipeline setup. No OCR configuration, no coordinate alignment, no multi-model orchestration. Load the model, process the receipt image, get structured tax data. The contrast is striking: </a:t>
            </a:r>
            <a:r>
              <a:rPr lang="en-AU" sz="1200" b="0" i="1" kern="1200" dirty="0" err="1">
                <a:solidFill>
                  <a:schemeClr val="tx1"/>
                </a:solidFill>
                <a:effectLst/>
                <a:latin typeface="+mn-lt"/>
                <a:ea typeface="+mn-ea"/>
                <a:cs typeface="+mn-cs"/>
              </a:rPr>
              <a:t>LayoutLM</a:t>
            </a:r>
            <a:r>
              <a:rPr lang="en-AU" sz="1200" b="0" i="1" kern="1200" dirty="0">
                <a:solidFill>
                  <a:schemeClr val="tx1"/>
                </a:solidFill>
                <a:effectLst/>
                <a:latin typeface="+mn-lt"/>
                <a:ea typeface="+mn-ea"/>
                <a:cs typeface="+mn-cs"/>
              </a:rPr>
              <a:t> requires OCR servers, feature extraction models, coordinate processing, and complex pipeline coordination. Vision Transformers need just this simple code that runs on our existing infrastructure. This simplicity isn't just elegant - it's more reliable, maintainable, and cost-effective for production tax document processing.</a:t>
            </a:r>
            <a:endParaRPr lang="en-AU" sz="1200" b="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4421CEC5-989B-3B48-AA40-5F6C85F6110C}" type="slidenum">
              <a:rPr lang="en-US" smtClean="0"/>
              <a:t>5</a:t>
            </a:fld>
            <a:endParaRPr lang="en-US"/>
          </a:p>
        </p:txBody>
      </p:sp>
    </p:spTree>
    <p:extLst>
      <p:ext uri="{BB962C8B-B14F-4D97-AF65-F5344CB8AC3E}">
        <p14:creationId xmlns:p14="http://schemas.microsoft.com/office/powerpoint/2010/main" val="21251842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b="0" i="1" kern="1200" dirty="0">
                <a:solidFill>
                  <a:schemeClr val="tx1"/>
                </a:solidFill>
                <a:effectLst/>
                <a:latin typeface="+mn-lt"/>
                <a:ea typeface="+mn-ea"/>
                <a:cs typeface="+mn-cs"/>
              </a:rPr>
              <a:t>This is what we mean by "semantic understanding" - the model doesn't just extract "$31.33" from the receipt, it demonstrates complete comprehension by showing the calculation process, cross-referencing line items, and providing an audit trail. This goes far beyond traditional OCR-based extraction that just pulls text from boxes. The model understands the business logic of receipts: line items sum to subtotals, GST calculations, and total verification. For tax processing, this reasoning capability is transformative - every field extraction comes with built-in validation and explanation, exactly what audit officers need for compliance verification.</a:t>
            </a:r>
            <a:endParaRPr lang="en-AU" sz="1200" b="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4421CEC5-989B-3B48-AA40-5F6C85F6110C}" type="slidenum">
              <a:rPr lang="en-US" smtClean="0"/>
              <a:t>6</a:t>
            </a:fld>
            <a:endParaRPr lang="en-US"/>
          </a:p>
        </p:txBody>
      </p:sp>
    </p:spTree>
    <p:extLst>
      <p:ext uri="{BB962C8B-B14F-4D97-AF65-F5344CB8AC3E}">
        <p14:creationId xmlns:p14="http://schemas.microsoft.com/office/powerpoint/2010/main" val="5241173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i="1" dirty="0"/>
              <a:t>Speaker Notes: </a:t>
            </a:r>
            <a:r>
              <a:rPr lang="en-AU" sz="1200" b="0" i="1" kern="1200" dirty="0">
                <a:solidFill>
                  <a:schemeClr val="tx1"/>
                </a:solidFill>
                <a:effectLst/>
                <a:latin typeface="+mn-lt"/>
                <a:ea typeface="+mn-ea"/>
                <a:cs typeface="+mn-cs"/>
              </a:rPr>
              <a:t>This is the key insight that makes Vision Transformers intuitive - they use the EXACT SAME architecture you already understand from language models. In 2017, "Attention is All You Need" showed self-attention could replace recurrent networks for text processing. The breakthrough was realizing images could be treated identically. Instead of tokenizing "The supplier charged $31.33 GST" into words, we tokenize a Hyatt Hotels receipt into 16x16 pixel patches. The transformer stack - multi-head self-attention, feed-forward networks, layer normalization - is IDENTICAL. Same architecture, same attention mechanism, same position encoding concept. For tax documents, this means the model naturally learns that "$31.33 in large text near TOTAL" relates to "line items above" and "GST calculation below" - the same way it learns that "supplier" relates to "charged" and "GST" in text.</a:t>
            </a:r>
            <a:endParaRPr lang="en-AU" sz="1200" b="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4421CEC5-989B-3B48-AA40-5F6C85F6110C}" type="slidenum">
              <a:rPr lang="en-US" smtClean="0"/>
              <a:t>7</a:t>
            </a:fld>
            <a:endParaRPr lang="en-US"/>
          </a:p>
        </p:txBody>
      </p:sp>
    </p:spTree>
    <p:extLst>
      <p:ext uri="{BB962C8B-B14F-4D97-AF65-F5344CB8AC3E}">
        <p14:creationId xmlns:p14="http://schemas.microsoft.com/office/powerpoint/2010/main" val="600395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b="0" i="1" kern="1200" dirty="0">
                <a:solidFill>
                  <a:schemeClr val="tx1"/>
                </a:solidFill>
                <a:effectLst/>
                <a:latin typeface="+mn-lt"/>
                <a:ea typeface="+mn-ea"/>
                <a:cs typeface="+mn-cs"/>
              </a:rPr>
              <a:t>This overview shows why Vision Transformers are perfectly suited for tax document variety. Traditional OCR-based approaches fail because they assume documents have extractable text. Tax receipts often don't - faded thermal printing, logos, stamps, handwriting. Vision Transformers treat everything as visual data, learning patterns directly from pixels. The global self-attention is crucial for tax documents because field relationships span the entire receipt - supplier header relates to ABN in footer, line items relate to GST calculation, totals relate to payment method. This holistic understanding is impossible with </a:t>
            </a:r>
            <a:r>
              <a:rPr lang="en-AU" sz="1200" b="0" i="1" kern="1200" dirty="0" err="1">
                <a:solidFill>
                  <a:schemeClr val="tx1"/>
                </a:solidFill>
                <a:effectLst/>
                <a:latin typeface="+mn-lt"/>
                <a:ea typeface="+mn-ea"/>
                <a:cs typeface="+mn-cs"/>
              </a:rPr>
              <a:t>LayoutLM's</a:t>
            </a:r>
            <a:r>
              <a:rPr lang="en-AU" sz="1200" b="0" i="1" kern="1200" dirty="0">
                <a:solidFill>
                  <a:schemeClr val="tx1"/>
                </a:solidFill>
                <a:effectLst/>
                <a:latin typeface="+mn-lt"/>
                <a:ea typeface="+mn-ea"/>
                <a:cs typeface="+mn-cs"/>
              </a:rPr>
              <a:t> fragmented processing approach.</a:t>
            </a:r>
            <a:endParaRPr lang="en-AU" sz="1200" b="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4421CEC5-989B-3B48-AA40-5F6C85F6110C}" type="slidenum">
              <a:rPr lang="en-US" smtClean="0"/>
              <a:t>9</a:t>
            </a:fld>
            <a:endParaRPr lang="en-US"/>
          </a:p>
        </p:txBody>
      </p:sp>
    </p:spTree>
    <p:extLst>
      <p:ext uri="{BB962C8B-B14F-4D97-AF65-F5344CB8AC3E}">
        <p14:creationId xmlns:p14="http://schemas.microsoft.com/office/powerpoint/2010/main" val="36488676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b="0" i="1" kern="1200" dirty="0">
                <a:solidFill>
                  <a:schemeClr val="tx1"/>
                </a:solidFill>
                <a:effectLst/>
                <a:latin typeface="+mn-lt"/>
                <a:ea typeface="+mn-ea"/>
                <a:cs typeface="+mn-cs"/>
              </a:rPr>
              <a:t>This stage is where Vision Transformers gain their first advantage over </a:t>
            </a:r>
            <a:r>
              <a:rPr lang="en-AU" sz="1200" b="0" i="1" kern="1200" dirty="0" err="1">
                <a:solidFill>
                  <a:schemeClr val="tx1"/>
                </a:solidFill>
                <a:effectLst/>
                <a:latin typeface="+mn-lt"/>
                <a:ea typeface="+mn-ea"/>
                <a:cs typeface="+mn-cs"/>
              </a:rPr>
              <a:t>LayoutLM</a:t>
            </a:r>
            <a:r>
              <a:rPr lang="en-AU" sz="1200" b="0" i="1" kern="1200" dirty="0">
                <a:solidFill>
                  <a:schemeClr val="tx1"/>
                </a:solidFill>
                <a:effectLst/>
                <a:latin typeface="+mn-lt"/>
                <a:ea typeface="+mn-ea"/>
                <a:cs typeface="+mn-cs"/>
              </a:rPr>
              <a:t> for tax documents. Instead of trying to extract text first (which fails on poor-quality receipts), we preserve all visual information. A taxpayer's faded Hyatt Hotels receipt gets divided into patches - maybe the header logo is 4 patches, line items are 20 patches, totals section is 8 patches. Each patch becomes a mathematical representation that captures visual patterns, text, spacing, formatting - everything. The position encoding ensures the model knows spatial relationships - critical for tax documents where "TOTAL" at bottom relates to line items above. No OCR failures, no text extraction issues, no information loss.</a:t>
            </a:r>
            <a:endParaRPr lang="en-AU" sz="1200" b="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4421CEC5-989B-3B48-AA40-5F6C85F6110C}" type="slidenum">
              <a:rPr lang="en-US" smtClean="0"/>
              <a:t>10</a:t>
            </a:fld>
            <a:endParaRPr lang="en-US"/>
          </a:p>
        </p:txBody>
      </p:sp>
    </p:spTree>
    <p:extLst>
      <p:ext uri="{BB962C8B-B14F-4D97-AF65-F5344CB8AC3E}">
        <p14:creationId xmlns:p14="http://schemas.microsoft.com/office/powerpoint/2010/main" val="12254784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DE6C0-33B8-EBD4-32F0-983956E4093F}"/>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D385B4F2-0B20-B6C8-5D2F-4F63C5AEBB6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868B6B0B-CD35-2B83-FC00-1D8E5F494FB6}"/>
              </a:ext>
            </a:extLst>
          </p:cNvPr>
          <p:cNvSpPr>
            <a:spLocks noGrp="1"/>
          </p:cNvSpPr>
          <p:nvPr>
            <p:ph type="dt" sz="half" idx="10"/>
          </p:nvPr>
        </p:nvSpPr>
        <p:spPr/>
        <p:txBody>
          <a:bodyPr/>
          <a:lstStyle/>
          <a:p>
            <a:fld id="{4833E7F1-E723-EE41-B5FB-08192675C44B}" type="datetimeFigureOut">
              <a:rPr lang="en-US" smtClean="0"/>
              <a:t>8/4/25</a:t>
            </a:fld>
            <a:endParaRPr lang="en-US"/>
          </a:p>
        </p:txBody>
      </p:sp>
      <p:sp>
        <p:nvSpPr>
          <p:cNvPr id="5" name="Footer Placeholder 4">
            <a:extLst>
              <a:ext uri="{FF2B5EF4-FFF2-40B4-BE49-F238E27FC236}">
                <a16:creationId xmlns:a16="http://schemas.microsoft.com/office/drawing/2014/main" id="{B647A7F6-A4C4-A518-23CF-2673B8A6BD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555D64-9990-5363-82EA-6D6D9BC2340F}"/>
              </a:ext>
            </a:extLst>
          </p:cNvPr>
          <p:cNvSpPr>
            <a:spLocks noGrp="1"/>
          </p:cNvSpPr>
          <p:nvPr>
            <p:ph type="sldNum" sz="quarter" idx="12"/>
          </p:nvPr>
        </p:nvSpPr>
        <p:spPr/>
        <p:txBody>
          <a:bodyPr/>
          <a:lstStyle/>
          <a:p>
            <a:fld id="{75E81A85-234D-A94F-A7B3-424DADA23BF2}" type="slidenum">
              <a:rPr lang="en-US" smtClean="0"/>
              <a:t>‹#›</a:t>
            </a:fld>
            <a:endParaRPr lang="en-US"/>
          </a:p>
        </p:txBody>
      </p:sp>
    </p:spTree>
    <p:extLst>
      <p:ext uri="{BB962C8B-B14F-4D97-AF65-F5344CB8AC3E}">
        <p14:creationId xmlns:p14="http://schemas.microsoft.com/office/powerpoint/2010/main" val="888638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316D2-B48F-39FC-40F2-4C5BCD2D0DC6}"/>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DC29A71F-B326-3343-55FF-897672620021}"/>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DE85275-3E32-40AF-9876-1809436FB184}"/>
              </a:ext>
            </a:extLst>
          </p:cNvPr>
          <p:cNvSpPr>
            <a:spLocks noGrp="1"/>
          </p:cNvSpPr>
          <p:nvPr>
            <p:ph type="dt" sz="half" idx="10"/>
          </p:nvPr>
        </p:nvSpPr>
        <p:spPr/>
        <p:txBody>
          <a:bodyPr/>
          <a:lstStyle/>
          <a:p>
            <a:fld id="{4833E7F1-E723-EE41-B5FB-08192675C44B}" type="datetimeFigureOut">
              <a:rPr lang="en-US" smtClean="0"/>
              <a:t>8/4/25</a:t>
            </a:fld>
            <a:endParaRPr lang="en-US"/>
          </a:p>
        </p:txBody>
      </p:sp>
      <p:sp>
        <p:nvSpPr>
          <p:cNvPr id="5" name="Footer Placeholder 4">
            <a:extLst>
              <a:ext uri="{FF2B5EF4-FFF2-40B4-BE49-F238E27FC236}">
                <a16:creationId xmlns:a16="http://schemas.microsoft.com/office/drawing/2014/main" id="{3CC7444B-D956-98D5-D7C3-01B54A962C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E1744D-A660-F360-1029-625EA6393440}"/>
              </a:ext>
            </a:extLst>
          </p:cNvPr>
          <p:cNvSpPr>
            <a:spLocks noGrp="1"/>
          </p:cNvSpPr>
          <p:nvPr>
            <p:ph type="sldNum" sz="quarter" idx="12"/>
          </p:nvPr>
        </p:nvSpPr>
        <p:spPr/>
        <p:txBody>
          <a:bodyPr/>
          <a:lstStyle/>
          <a:p>
            <a:fld id="{75E81A85-234D-A94F-A7B3-424DADA23BF2}" type="slidenum">
              <a:rPr lang="en-US" smtClean="0"/>
              <a:t>‹#›</a:t>
            </a:fld>
            <a:endParaRPr lang="en-US"/>
          </a:p>
        </p:txBody>
      </p:sp>
    </p:spTree>
    <p:extLst>
      <p:ext uri="{BB962C8B-B14F-4D97-AF65-F5344CB8AC3E}">
        <p14:creationId xmlns:p14="http://schemas.microsoft.com/office/powerpoint/2010/main" val="36509820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BEE6CD3-8983-D3E8-201C-FCB1C1B84B46}"/>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DF7C0D1F-639C-1C0A-5CAA-27C4DCE6D6F0}"/>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4AD353E-5359-53B9-FB98-C577B32D638C}"/>
              </a:ext>
            </a:extLst>
          </p:cNvPr>
          <p:cNvSpPr>
            <a:spLocks noGrp="1"/>
          </p:cNvSpPr>
          <p:nvPr>
            <p:ph type="dt" sz="half" idx="10"/>
          </p:nvPr>
        </p:nvSpPr>
        <p:spPr/>
        <p:txBody>
          <a:bodyPr/>
          <a:lstStyle/>
          <a:p>
            <a:fld id="{4833E7F1-E723-EE41-B5FB-08192675C44B}" type="datetimeFigureOut">
              <a:rPr lang="en-US" smtClean="0"/>
              <a:t>8/4/25</a:t>
            </a:fld>
            <a:endParaRPr lang="en-US"/>
          </a:p>
        </p:txBody>
      </p:sp>
      <p:sp>
        <p:nvSpPr>
          <p:cNvPr id="5" name="Footer Placeholder 4">
            <a:extLst>
              <a:ext uri="{FF2B5EF4-FFF2-40B4-BE49-F238E27FC236}">
                <a16:creationId xmlns:a16="http://schemas.microsoft.com/office/drawing/2014/main" id="{9D0B0A6D-B061-3284-2640-A7579B6F7F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881723-5F34-FFEC-93B2-200842AEFF10}"/>
              </a:ext>
            </a:extLst>
          </p:cNvPr>
          <p:cNvSpPr>
            <a:spLocks noGrp="1"/>
          </p:cNvSpPr>
          <p:nvPr>
            <p:ph type="sldNum" sz="quarter" idx="12"/>
          </p:nvPr>
        </p:nvSpPr>
        <p:spPr/>
        <p:txBody>
          <a:bodyPr/>
          <a:lstStyle/>
          <a:p>
            <a:fld id="{75E81A85-234D-A94F-A7B3-424DADA23BF2}" type="slidenum">
              <a:rPr lang="en-US" smtClean="0"/>
              <a:t>‹#›</a:t>
            </a:fld>
            <a:endParaRPr lang="en-US"/>
          </a:p>
        </p:txBody>
      </p:sp>
    </p:spTree>
    <p:extLst>
      <p:ext uri="{BB962C8B-B14F-4D97-AF65-F5344CB8AC3E}">
        <p14:creationId xmlns:p14="http://schemas.microsoft.com/office/powerpoint/2010/main" val="3077801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61C89-FF8A-BA29-E2A6-5DD29FD28050}"/>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E23D0BDA-61E7-7ECC-7808-70B05773DE57}"/>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55185AC-22C2-77EF-C61F-9728B88EC3CA}"/>
              </a:ext>
            </a:extLst>
          </p:cNvPr>
          <p:cNvSpPr>
            <a:spLocks noGrp="1"/>
          </p:cNvSpPr>
          <p:nvPr>
            <p:ph type="dt" sz="half" idx="10"/>
          </p:nvPr>
        </p:nvSpPr>
        <p:spPr/>
        <p:txBody>
          <a:bodyPr/>
          <a:lstStyle/>
          <a:p>
            <a:fld id="{4833E7F1-E723-EE41-B5FB-08192675C44B}" type="datetimeFigureOut">
              <a:rPr lang="en-US" smtClean="0"/>
              <a:t>8/4/25</a:t>
            </a:fld>
            <a:endParaRPr lang="en-US"/>
          </a:p>
        </p:txBody>
      </p:sp>
      <p:sp>
        <p:nvSpPr>
          <p:cNvPr id="5" name="Footer Placeholder 4">
            <a:extLst>
              <a:ext uri="{FF2B5EF4-FFF2-40B4-BE49-F238E27FC236}">
                <a16:creationId xmlns:a16="http://schemas.microsoft.com/office/drawing/2014/main" id="{F4A68F9C-0587-F8EA-FF4F-5887C3F4AB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506880-0502-70C0-1AE3-1BBB8261FDCF}"/>
              </a:ext>
            </a:extLst>
          </p:cNvPr>
          <p:cNvSpPr>
            <a:spLocks noGrp="1"/>
          </p:cNvSpPr>
          <p:nvPr>
            <p:ph type="sldNum" sz="quarter" idx="12"/>
          </p:nvPr>
        </p:nvSpPr>
        <p:spPr/>
        <p:txBody>
          <a:bodyPr/>
          <a:lstStyle/>
          <a:p>
            <a:fld id="{75E81A85-234D-A94F-A7B3-424DADA23BF2}" type="slidenum">
              <a:rPr lang="en-US" smtClean="0"/>
              <a:t>‹#›</a:t>
            </a:fld>
            <a:endParaRPr lang="en-US"/>
          </a:p>
        </p:txBody>
      </p:sp>
    </p:spTree>
    <p:extLst>
      <p:ext uri="{BB962C8B-B14F-4D97-AF65-F5344CB8AC3E}">
        <p14:creationId xmlns:p14="http://schemas.microsoft.com/office/powerpoint/2010/main" val="26148189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5EEFA-E359-83FC-93AF-9B47064CF38E}"/>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31D89698-9ADD-9DDC-3EFD-E3F95EB4D7D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A75A9854-6671-CD56-A956-1F8D14881C01}"/>
              </a:ext>
            </a:extLst>
          </p:cNvPr>
          <p:cNvSpPr>
            <a:spLocks noGrp="1"/>
          </p:cNvSpPr>
          <p:nvPr>
            <p:ph type="dt" sz="half" idx="10"/>
          </p:nvPr>
        </p:nvSpPr>
        <p:spPr/>
        <p:txBody>
          <a:bodyPr/>
          <a:lstStyle/>
          <a:p>
            <a:fld id="{4833E7F1-E723-EE41-B5FB-08192675C44B}" type="datetimeFigureOut">
              <a:rPr lang="en-US" smtClean="0"/>
              <a:t>8/4/25</a:t>
            </a:fld>
            <a:endParaRPr lang="en-US"/>
          </a:p>
        </p:txBody>
      </p:sp>
      <p:sp>
        <p:nvSpPr>
          <p:cNvPr id="5" name="Footer Placeholder 4">
            <a:extLst>
              <a:ext uri="{FF2B5EF4-FFF2-40B4-BE49-F238E27FC236}">
                <a16:creationId xmlns:a16="http://schemas.microsoft.com/office/drawing/2014/main" id="{D6559AC3-2663-69A3-DEA3-11FA0CD689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C92BA7-65C5-0DDC-C51C-21568AC2C4A2}"/>
              </a:ext>
            </a:extLst>
          </p:cNvPr>
          <p:cNvSpPr>
            <a:spLocks noGrp="1"/>
          </p:cNvSpPr>
          <p:nvPr>
            <p:ph type="sldNum" sz="quarter" idx="12"/>
          </p:nvPr>
        </p:nvSpPr>
        <p:spPr/>
        <p:txBody>
          <a:bodyPr/>
          <a:lstStyle/>
          <a:p>
            <a:fld id="{75E81A85-234D-A94F-A7B3-424DADA23BF2}" type="slidenum">
              <a:rPr lang="en-US" smtClean="0"/>
              <a:t>‹#›</a:t>
            </a:fld>
            <a:endParaRPr lang="en-US"/>
          </a:p>
        </p:txBody>
      </p:sp>
    </p:spTree>
    <p:extLst>
      <p:ext uri="{BB962C8B-B14F-4D97-AF65-F5344CB8AC3E}">
        <p14:creationId xmlns:p14="http://schemas.microsoft.com/office/powerpoint/2010/main" val="26410100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63507-06A6-CAA3-05FD-57F47A257B71}"/>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6933C5BA-BA75-1F4F-0A82-C2FF8FAAEBEA}"/>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07C689D7-7FFE-6B08-A509-CE23B946BBD5}"/>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ECEDDE22-87DA-4CA7-D2B9-AE6E91882A96}"/>
              </a:ext>
            </a:extLst>
          </p:cNvPr>
          <p:cNvSpPr>
            <a:spLocks noGrp="1"/>
          </p:cNvSpPr>
          <p:nvPr>
            <p:ph type="dt" sz="half" idx="10"/>
          </p:nvPr>
        </p:nvSpPr>
        <p:spPr/>
        <p:txBody>
          <a:bodyPr/>
          <a:lstStyle/>
          <a:p>
            <a:fld id="{4833E7F1-E723-EE41-B5FB-08192675C44B}" type="datetimeFigureOut">
              <a:rPr lang="en-US" smtClean="0"/>
              <a:t>8/4/25</a:t>
            </a:fld>
            <a:endParaRPr lang="en-US"/>
          </a:p>
        </p:txBody>
      </p:sp>
      <p:sp>
        <p:nvSpPr>
          <p:cNvPr id="6" name="Footer Placeholder 5">
            <a:extLst>
              <a:ext uri="{FF2B5EF4-FFF2-40B4-BE49-F238E27FC236}">
                <a16:creationId xmlns:a16="http://schemas.microsoft.com/office/drawing/2014/main" id="{92BCB0E0-EB08-638F-D150-6730AB9B1C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791B29-2D8B-5E27-8CD7-379F6EFB1535}"/>
              </a:ext>
            </a:extLst>
          </p:cNvPr>
          <p:cNvSpPr>
            <a:spLocks noGrp="1"/>
          </p:cNvSpPr>
          <p:nvPr>
            <p:ph type="sldNum" sz="quarter" idx="12"/>
          </p:nvPr>
        </p:nvSpPr>
        <p:spPr/>
        <p:txBody>
          <a:bodyPr/>
          <a:lstStyle/>
          <a:p>
            <a:fld id="{75E81A85-234D-A94F-A7B3-424DADA23BF2}" type="slidenum">
              <a:rPr lang="en-US" smtClean="0"/>
              <a:t>‹#›</a:t>
            </a:fld>
            <a:endParaRPr lang="en-US"/>
          </a:p>
        </p:txBody>
      </p:sp>
    </p:spTree>
    <p:extLst>
      <p:ext uri="{BB962C8B-B14F-4D97-AF65-F5344CB8AC3E}">
        <p14:creationId xmlns:p14="http://schemas.microsoft.com/office/powerpoint/2010/main" val="21845115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FFAA6-9B96-57FA-8582-44C65E9E0357}"/>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DEA28815-74E9-A815-A913-4A902E20B11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06CD7573-A94E-A690-3C5D-3EC7589E50E9}"/>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8CFF48B1-6C62-4CD7-2152-B79065049F0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98025E0C-B956-549F-844E-6C68450A31A5}"/>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BB5EADA7-7732-FE98-C75F-AF166C2F9E19}"/>
              </a:ext>
            </a:extLst>
          </p:cNvPr>
          <p:cNvSpPr>
            <a:spLocks noGrp="1"/>
          </p:cNvSpPr>
          <p:nvPr>
            <p:ph type="dt" sz="half" idx="10"/>
          </p:nvPr>
        </p:nvSpPr>
        <p:spPr/>
        <p:txBody>
          <a:bodyPr/>
          <a:lstStyle/>
          <a:p>
            <a:fld id="{4833E7F1-E723-EE41-B5FB-08192675C44B}" type="datetimeFigureOut">
              <a:rPr lang="en-US" smtClean="0"/>
              <a:t>8/4/25</a:t>
            </a:fld>
            <a:endParaRPr lang="en-US"/>
          </a:p>
        </p:txBody>
      </p:sp>
      <p:sp>
        <p:nvSpPr>
          <p:cNvPr id="8" name="Footer Placeholder 7">
            <a:extLst>
              <a:ext uri="{FF2B5EF4-FFF2-40B4-BE49-F238E27FC236}">
                <a16:creationId xmlns:a16="http://schemas.microsoft.com/office/drawing/2014/main" id="{86C5CE9C-F7CF-B663-09E6-2AC4CE2CBF5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F304A7C-3509-484A-8AC6-48885E1947C8}"/>
              </a:ext>
            </a:extLst>
          </p:cNvPr>
          <p:cNvSpPr>
            <a:spLocks noGrp="1"/>
          </p:cNvSpPr>
          <p:nvPr>
            <p:ph type="sldNum" sz="quarter" idx="12"/>
          </p:nvPr>
        </p:nvSpPr>
        <p:spPr/>
        <p:txBody>
          <a:bodyPr/>
          <a:lstStyle/>
          <a:p>
            <a:fld id="{75E81A85-234D-A94F-A7B3-424DADA23BF2}" type="slidenum">
              <a:rPr lang="en-US" smtClean="0"/>
              <a:t>‹#›</a:t>
            </a:fld>
            <a:endParaRPr lang="en-US"/>
          </a:p>
        </p:txBody>
      </p:sp>
    </p:spTree>
    <p:extLst>
      <p:ext uri="{BB962C8B-B14F-4D97-AF65-F5344CB8AC3E}">
        <p14:creationId xmlns:p14="http://schemas.microsoft.com/office/powerpoint/2010/main" val="3919688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32B13-3669-43CF-2116-501755A3A623}"/>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278E377D-31F2-BFD0-856B-FD583F54BA43}"/>
              </a:ext>
            </a:extLst>
          </p:cNvPr>
          <p:cNvSpPr>
            <a:spLocks noGrp="1"/>
          </p:cNvSpPr>
          <p:nvPr>
            <p:ph type="dt" sz="half" idx="10"/>
          </p:nvPr>
        </p:nvSpPr>
        <p:spPr/>
        <p:txBody>
          <a:bodyPr/>
          <a:lstStyle/>
          <a:p>
            <a:fld id="{4833E7F1-E723-EE41-B5FB-08192675C44B}" type="datetimeFigureOut">
              <a:rPr lang="en-US" smtClean="0"/>
              <a:t>8/4/25</a:t>
            </a:fld>
            <a:endParaRPr lang="en-US"/>
          </a:p>
        </p:txBody>
      </p:sp>
      <p:sp>
        <p:nvSpPr>
          <p:cNvPr id="4" name="Footer Placeholder 3">
            <a:extLst>
              <a:ext uri="{FF2B5EF4-FFF2-40B4-BE49-F238E27FC236}">
                <a16:creationId xmlns:a16="http://schemas.microsoft.com/office/drawing/2014/main" id="{76682362-C411-77AA-CEE0-E7C178BAD2B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0B31CC0-E7FA-E8CA-4541-4E811092206E}"/>
              </a:ext>
            </a:extLst>
          </p:cNvPr>
          <p:cNvSpPr>
            <a:spLocks noGrp="1"/>
          </p:cNvSpPr>
          <p:nvPr>
            <p:ph type="sldNum" sz="quarter" idx="12"/>
          </p:nvPr>
        </p:nvSpPr>
        <p:spPr/>
        <p:txBody>
          <a:bodyPr/>
          <a:lstStyle/>
          <a:p>
            <a:fld id="{75E81A85-234D-A94F-A7B3-424DADA23BF2}" type="slidenum">
              <a:rPr lang="en-US" smtClean="0"/>
              <a:t>‹#›</a:t>
            </a:fld>
            <a:endParaRPr lang="en-US"/>
          </a:p>
        </p:txBody>
      </p:sp>
    </p:spTree>
    <p:extLst>
      <p:ext uri="{BB962C8B-B14F-4D97-AF65-F5344CB8AC3E}">
        <p14:creationId xmlns:p14="http://schemas.microsoft.com/office/powerpoint/2010/main" val="3288677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BA5454-DA64-2630-5807-312E1E679295}"/>
              </a:ext>
            </a:extLst>
          </p:cNvPr>
          <p:cNvSpPr>
            <a:spLocks noGrp="1"/>
          </p:cNvSpPr>
          <p:nvPr>
            <p:ph type="dt" sz="half" idx="10"/>
          </p:nvPr>
        </p:nvSpPr>
        <p:spPr/>
        <p:txBody>
          <a:bodyPr/>
          <a:lstStyle/>
          <a:p>
            <a:fld id="{4833E7F1-E723-EE41-B5FB-08192675C44B}" type="datetimeFigureOut">
              <a:rPr lang="en-US" smtClean="0"/>
              <a:t>8/4/25</a:t>
            </a:fld>
            <a:endParaRPr lang="en-US"/>
          </a:p>
        </p:txBody>
      </p:sp>
      <p:sp>
        <p:nvSpPr>
          <p:cNvPr id="3" name="Footer Placeholder 2">
            <a:extLst>
              <a:ext uri="{FF2B5EF4-FFF2-40B4-BE49-F238E27FC236}">
                <a16:creationId xmlns:a16="http://schemas.microsoft.com/office/drawing/2014/main" id="{C69A724B-3447-3328-D4AE-5E50003769E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DF5B436-D792-0BC2-4418-7561A8174ADB}"/>
              </a:ext>
            </a:extLst>
          </p:cNvPr>
          <p:cNvSpPr>
            <a:spLocks noGrp="1"/>
          </p:cNvSpPr>
          <p:nvPr>
            <p:ph type="sldNum" sz="quarter" idx="12"/>
          </p:nvPr>
        </p:nvSpPr>
        <p:spPr/>
        <p:txBody>
          <a:bodyPr/>
          <a:lstStyle/>
          <a:p>
            <a:fld id="{75E81A85-234D-A94F-A7B3-424DADA23BF2}" type="slidenum">
              <a:rPr lang="en-US" smtClean="0"/>
              <a:t>‹#›</a:t>
            </a:fld>
            <a:endParaRPr lang="en-US"/>
          </a:p>
        </p:txBody>
      </p:sp>
    </p:spTree>
    <p:extLst>
      <p:ext uri="{BB962C8B-B14F-4D97-AF65-F5344CB8AC3E}">
        <p14:creationId xmlns:p14="http://schemas.microsoft.com/office/powerpoint/2010/main" val="12246722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E9CC9-092B-769D-B4CB-70880E70040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713E8CAA-EA2F-0481-6F5B-0018C9A9B14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12A450E9-BEEB-E907-C208-8F0311EB6E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083A74A-C089-3EC5-E4E3-C0B39F9DFA27}"/>
              </a:ext>
            </a:extLst>
          </p:cNvPr>
          <p:cNvSpPr>
            <a:spLocks noGrp="1"/>
          </p:cNvSpPr>
          <p:nvPr>
            <p:ph type="dt" sz="half" idx="10"/>
          </p:nvPr>
        </p:nvSpPr>
        <p:spPr/>
        <p:txBody>
          <a:bodyPr/>
          <a:lstStyle/>
          <a:p>
            <a:fld id="{4833E7F1-E723-EE41-B5FB-08192675C44B}" type="datetimeFigureOut">
              <a:rPr lang="en-US" smtClean="0"/>
              <a:t>8/4/25</a:t>
            </a:fld>
            <a:endParaRPr lang="en-US"/>
          </a:p>
        </p:txBody>
      </p:sp>
      <p:sp>
        <p:nvSpPr>
          <p:cNvPr id="6" name="Footer Placeholder 5">
            <a:extLst>
              <a:ext uri="{FF2B5EF4-FFF2-40B4-BE49-F238E27FC236}">
                <a16:creationId xmlns:a16="http://schemas.microsoft.com/office/drawing/2014/main" id="{8987C7BD-ACD7-1A64-C3C1-047EC6BF84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3E0F1CB-0713-9FE6-0FB4-EB185CAC7C6E}"/>
              </a:ext>
            </a:extLst>
          </p:cNvPr>
          <p:cNvSpPr>
            <a:spLocks noGrp="1"/>
          </p:cNvSpPr>
          <p:nvPr>
            <p:ph type="sldNum" sz="quarter" idx="12"/>
          </p:nvPr>
        </p:nvSpPr>
        <p:spPr/>
        <p:txBody>
          <a:bodyPr/>
          <a:lstStyle/>
          <a:p>
            <a:fld id="{75E81A85-234D-A94F-A7B3-424DADA23BF2}" type="slidenum">
              <a:rPr lang="en-US" smtClean="0"/>
              <a:t>‹#›</a:t>
            </a:fld>
            <a:endParaRPr lang="en-US"/>
          </a:p>
        </p:txBody>
      </p:sp>
    </p:spTree>
    <p:extLst>
      <p:ext uri="{BB962C8B-B14F-4D97-AF65-F5344CB8AC3E}">
        <p14:creationId xmlns:p14="http://schemas.microsoft.com/office/powerpoint/2010/main" val="2616239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FE403-A82C-A0F5-5AEC-FADBAA2E48F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9A4F506C-578F-1910-7A2D-F48339083C3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7309DFE-04E0-109F-F5A4-D20355ACC0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1EA9D5A-3231-996B-7735-5756BFB2B8C5}"/>
              </a:ext>
            </a:extLst>
          </p:cNvPr>
          <p:cNvSpPr>
            <a:spLocks noGrp="1"/>
          </p:cNvSpPr>
          <p:nvPr>
            <p:ph type="dt" sz="half" idx="10"/>
          </p:nvPr>
        </p:nvSpPr>
        <p:spPr/>
        <p:txBody>
          <a:bodyPr/>
          <a:lstStyle/>
          <a:p>
            <a:fld id="{4833E7F1-E723-EE41-B5FB-08192675C44B}" type="datetimeFigureOut">
              <a:rPr lang="en-US" smtClean="0"/>
              <a:t>8/4/25</a:t>
            </a:fld>
            <a:endParaRPr lang="en-US"/>
          </a:p>
        </p:txBody>
      </p:sp>
      <p:sp>
        <p:nvSpPr>
          <p:cNvPr id="6" name="Footer Placeholder 5">
            <a:extLst>
              <a:ext uri="{FF2B5EF4-FFF2-40B4-BE49-F238E27FC236}">
                <a16:creationId xmlns:a16="http://schemas.microsoft.com/office/drawing/2014/main" id="{2D95E3FB-1634-196C-B678-7D1080E4AC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861F83-0F5D-E988-0345-557672F524DB}"/>
              </a:ext>
            </a:extLst>
          </p:cNvPr>
          <p:cNvSpPr>
            <a:spLocks noGrp="1"/>
          </p:cNvSpPr>
          <p:nvPr>
            <p:ph type="sldNum" sz="quarter" idx="12"/>
          </p:nvPr>
        </p:nvSpPr>
        <p:spPr/>
        <p:txBody>
          <a:bodyPr/>
          <a:lstStyle/>
          <a:p>
            <a:fld id="{75E81A85-234D-A94F-A7B3-424DADA23BF2}" type="slidenum">
              <a:rPr lang="en-US" smtClean="0"/>
              <a:t>‹#›</a:t>
            </a:fld>
            <a:endParaRPr lang="en-US"/>
          </a:p>
        </p:txBody>
      </p:sp>
    </p:spTree>
    <p:extLst>
      <p:ext uri="{BB962C8B-B14F-4D97-AF65-F5344CB8AC3E}">
        <p14:creationId xmlns:p14="http://schemas.microsoft.com/office/powerpoint/2010/main" val="952528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CD8BCC4-D6F5-A906-A30A-4F8FF64D2E8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DB4F0316-7A45-1C19-5DB2-4AA3E54BF7B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E80C259-692F-EE2A-FFAD-315F66830A7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833E7F1-E723-EE41-B5FB-08192675C44B}" type="datetimeFigureOut">
              <a:rPr lang="en-US" smtClean="0"/>
              <a:t>8/4/25</a:t>
            </a:fld>
            <a:endParaRPr lang="en-US"/>
          </a:p>
        </p:txBody>
      </p:sp>
      <p:sp>
        <p:nvSpPr>
          <p:cNvPr id="5" name="Footer Placeholder 4">
            <a:extLst>
              <a:ext uri="{FF2B5EF4-FFF2-40B4-BE49-F238E27FC236}">
                <a16:creationId xmlns:a16="http://schemas.microsoft.com/office/drawing/2014/main" id="{50C0EF0C-EA3C-1B9E-9433-5855A1D8A94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DAD0A80F-D262-389F-F4D2-9000714E63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5E81A85-234D-A94F-A7B3-424DADA23BF2}" type="slidenum">
              <a:rPr lang="en-US" smtClean="0"/>
              <a:t>‹#›</a:t>
            </a:fld>
            <a:endParaRPr lang="en-US"/>
          </a:p>
        </p:txBody>
      </p:sp>
    </p:spTree>
    <p:extLst>
      <p:ext uri="{BB962C8B-B14F-4D97-AF65-F5344CB8AC3E}">
        <p14:creationId xmlns:p14="http://schemas.microsoft.com/office/powerpoint/2010/main" val="12470284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C000E-0003-06BB-0B6D-ECE07FCAA118}"/>
              </a:ext>
            </a:extLst>
          </p:cNvPr>
          <p:cNvSpPr>
            <a:spLocks noGrp="1"/>
          </p:cNvSpPr>
          <p:nvPr>
            <p:ph type="title"/>
          </p:nvPr>
        </p:nvSpPr>
        <p:spPr>
          <a:xfrm>
            <a:off x="838200" y="1841500"/>
            <a:ext cx="10515600" cy="1325563"/>
          </a:xfrm>
        </p:spPr>
        <p:txBody>
          <a:bodyPr>
            <a:normAutofit/>
          </a:bodyPr>
          <a:lstStyle/>
          <a:p>
            <a:r>
              <a:rPr lang="en-AU" b="1" dirty="0"/>
              <a:t>Vision-Language Models for Tax Document Extraction</a:t>
            </a:r>
            <a:endParaRPr lang="en-AU" dirty="0"/>
          </a:p>
        </p:txBody>
      </p:sp>
    </p:spTree>
    <p:extLst>
      <p:ext uri="{BB962C8B-B14F-4D97-AF65-F5344CB8AC3E}">
        <p14:creationId xmlns:p14="http://schemas.microsoft.com/office/powerpoint/2010/main" val="16581252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77578A-C489-462B-62DD-74221013377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792E1C5-1AD3-AFC2-73BF-718037062225}"/>
              </a:ext>
            </a:extLst>
          </p:cNvPr>
          <p:cNvSpPr>
            <a:spLocks noGrp="1"/>
          </p:cNvSpPr>
          <p:nvPr>
            <p:ph type="title"/>
          </p:nvPr>
        </p:nvSpPr>
        <p:spPr>
          <a:xfrm>
            <a:off x="838200" y="365126"/>
            <a:ext cx="10515600" cy="675884"/>
          </a:xfrm>
        </p:spPr>
        <p:txBody>
          <a:bodyPr>
            <a:noAutofit/>
          </a:bodyPr>
          <a:lstStyle/>
          <a:p>
            <a:r>
              <a:rPr lang="en-AU" sz="3200" b="1" dirty="0"/>
              <a:t>Stage 1: Input Processing - Converting Images to Tokens</a:t>
            </a:r>
            <a:br>
              <a:rPr lang="en-AU" sz="3200" b="1" dirty="0"/>
            </a:br>
            <a:r>
              <a:rPr lang="en-AU" sz="2400" b="1" dirty="0"/>
              <a:t>Converting Tax Receipts to Transformer Inputs</a:t>
            </a:r>
          </a:p>
        </p:txBody>
      </p:sp>
      <p:sp>
        <p:nvSpPr>
          <p:cNvPr id="6" name="TextBox 5">
            <a:extLst>
              <a:ext uri="{FF2B5EF4-FFF2-40B4-BE49-F238E27FC236}">
                <a16:creationId xmlns:a16="http://schemas.microsoft.com/office/drawing/2014/main" id="{E1F98BBD-AE55-41DB-E20F-769E6B119978}"/>
              </a:ext>
            </a:extLst>
          </p:cNvPr>
          <p:cNvSpPr txBox="1"/>
          <p:nvPr/>
        </p:nvSpPr>
        <p:spPr>
          <a:xfrm>
            <a:off x="905022" y="2685517"/>
            <a:ext cx="10448778" cy="2585323"/>
          </a:xfrm>
          <a:prstGeom prst="rect">
            <a:avLst/>
          </a:prstGeom>
          <a:noFill/>
        </p:spPr>
        <p:txBody>
          <a:bodyPr wrap="square" rtlCol="0">
            <a:spAutoFit/>
          </a:bodyPr>
          <a:lstStyle/>
          <a:p>
            <a:r>
              <a:rPr lang="en-AU" b="1" dirty="0"/>
              <a:t>Converting Tax Receipts to Transformer Inputs</a:t>
            </a:r>
            <a:endParaRPr lang="en-AU" dirty="0"/>
          </a:p>
          <a:p>
            <a:r>
              <a:rPr lang="en-AU" b="1" dirty="0"/>
              <a:t>Key Process</a:t>
            </a:r>
            <a:r>
              <a:rPr lang="en-AU" dirty="0"/>
              <a:t>:</a:t>
            </a:r>
          </a:p>
          <a:p>
            <a:pPr marL="342900" indent="-342900">
              <a:buFont typeface="+mj-lt"/>
              <a:buAutoNum type="arabicPeriod"/>
            </a:pPr>
            <a:r>
              <a:rPr lang="en-AU" b="1" dirty="0"/>
              <a:t>Split into patches</a:t>
            </a:r>
            <a:r>
              <a:rPr lang="en-AU" dirty="0"/>
              <a:t>: Receipt divided into 16x16 pixel squares</a:t>
            </a:r>
          </a:p>
          <a:p>
            <a:pPr marL="342900" indent="-342900">
              <a:buFont typeface="+mj-lt"/>
              <a:buAutoNum type="arabicPeriod"/>
            </a:pPr>
            <a:r>
              <a:rPr lang="en-AU" b="1" dirty="0"/>
              <a:t>Vector encoding</a:t>
            </a:r>
            <a:r>
              <a:rPr lang="en-AU" dirty="0"/>
              <a:t>: Each patch becomes mathematical representation</a:t>
            </a:r>
          </a:p>
          <a:p>
            <a:pPr marL="342900" indent="-342900">
              <a:buFont typeface="+mj-lt"/>
              <a:buAutoNum type="arabicPeriod"/>
            </a:pPr>
            <a:r>
              <a:rPr lang="en-AU" b="1" dirty="0"/>
              <a:t>Position encoding</a:t>
            </a:r>
            <a:r>
              <a:rPr lang="en-AU" dirty="0"/>
              <a:t>: Spatial relationships preserved</a:t>
            </a:r>
          </a:p>
          <a:p>
            <a:r>
              <a:rPr lang="en-AU" b="1" dirty="0"/>
              <a:t>Tax Document Benefit</a:t>
            </a:r>
            <a:r>
              <a:rPr lang="en-AU" dirty="0"/>
              <a:t>:</a:t>
            </a:r>
          </a:p>
          <a:p>
            <a:pPr marL="285750" indent="-285750">
              <a:buFont typeface="Arial" panose="020B0604020202020204" pitchFamily="34" charset="0"/>
              <a:buChar char="•"/>
            </a:pPr>
            <a:r>
              <a:rPr lang="en-AU" b="1" dirty="0"/>
              <a:t>Complete preservation</a:t>
            </a:r>
            <a:r>
              <a:rPr lang="en-AU" dirty="0"/>
              <a:t>: Every pixel contributes to understanding (vs OCR text loss)</a:t>
            </a:r>
          </a:p>
          <a:p>
            <a:pPr marL="285750" indent="-285750">
              <a:buFont typeface="Arial" panose="020B0604020202020204" pitchFamily="34" charset="0"/>
              <a:buChar char="•"/>
            </a:pPr>
            <a:r>
              <a:rPr lang="en-AU" b="1" dirty="0"/>
              <a:t>Format independence</a:t>
            </a:r>
            <a:r>
              <a:rPr lang="en-AU" dirty="0"/>
              <a:t>: Works identically across all receipt types</a:t>
            </a:r>
          </a:p>
          <a:p>
            <a:pPr marL="285750" indent="-285750">
              <a:buFont typeface="Arial" panose="020B0604020202020204" pitchFamily="34" charset="0"/>
              <a:buChar char="•"/>
            </a:pPr>
            <a:r>
              <a:rPr lang="en-AU" b="1" dirty="0"/>
              <a:t>Spatial awareness</a:t>
            </a:r>
            <a:r>
              <a:rPr lang="en-AU" dirty="0"/>
              <a:t>: Model knows header relates to footer across entire document</a:t>
            </a:r>
          </a:p>
        </p:txBody>
      </p:sp>
      <p:pic>
        <p:nvPicPr>
          <p:cNvPr id="8" name="Content Placeholder 7">
            <a:extLst>
              <a:ext uri="{FF2B5EF4-FFF2-40B4-BE49-F238E27FC236}">
                <a16:creationId xmlns:a16="http://schemas.microsoft.com/office/drawing/2014/main" id="{DBF2FA60-B3BA-C50A-9F0F-EC2FB75BCE6C}"/>
              </a:ext>
            </a:extLst>
          </p:cNvPr>
          <p:cNvPicPr>
            <a:picLocks noGrp="1" noChangeAspect="1"/>
          </p:cNvPicPr>
          <p:nvPr>
            <p:ph idx="1"/>
          </p:nvPr>
        </p:nvPicPr>
        <p:blipFill>
          <a:blip r:embed="rId3"/>
          <a:stretch>
            <a:fillRect/>
          </a:stretch>
        </p:blipFill>
        <p:spPr>
          <a:xfrm>
            <a:off x="905022" y="1235238"/>
            <a:ext cx="10515600" cy="1256051"/>
          </a:xfrm>
        </p:spPr>
      </p:pic>
    </p:spTree>
    <p:extLst>
      <p:ext uri="{BB962C8B-B14F-4D97-AF65-F5344CB8AC3E}">
        <p14:creationId xmlns:p14="http://schemas.microsoft.com/office/powerpoint/2010/main" val="1342319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863BC6-9EC3-93BC-5F53-51234F5F1B3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37908D7-A97C-B0AE-7CB9-3399F9C1DC97}"/>
              </a:ext>
            </a:extLst>
          </p:cNvPr>
          <p:cNvSpPr>
            <a:spLocks noGrp="1"/>
          </p:cNvSpPr>
          <p:nvPr>
            <p:ph type="title"/>
          </p:nvPr>
        </p:nvSpPr>
        <p:spPr>
          <a:xfrm>
            <a:off x="838200" y="154745"/>
            <a:ext cx="10515600" cy="886265"/>
          </a:xfrm>
        </p:spPr>
        <p:txBody>
          <a:bodyPr>
            <a:noAutofit/>
          </a:bodyPr>
          <a:lstStyle/>
          <a:p>
            <a:r>
              <a:rPr lang="en-AU" sz="3200" b="1" dirty="0"/>
              <a:t>Stage 2: Transformer Processing - Global Understanding</a:t>
            </a:r>
          </a:p>
        </p:txBody>
      </p:sp>
      <p:sp>
        <p:nvSpPr>
          <p:cNvPr id="6" name="TextBox 5">
            <a:extLst>
              <a:ext uri="{FF2B5EF4-FFF2-40B4-BE49-F238E27FC236}">
                <a16:creationId xmlns:a16="http://schemas.microsoft.com/office/drawing/2014/main" id="{E25B68A4-4EF5-4040-B1D3-73774389FB83}"/>
              </a:ext>
            </a:extLst>
          </p:cNvPr>
          <p:cNvSpPr txBox="1"/>
          <p:nvPr/>
        </p:nvSpPr>
        <p:spPr>
          <a:xfrm>
            <a:off x="838200" y="3887336"/>
            <a:ext cx="10397196" cy="2308324"/>
          </a:xfrm>
          <a:prstGeom prst="rect">
            <a:avLst/>
          </a:prstGeom>
          <a:noFill/>
        </p:spPr>
        <p:txBody>
          <a:bodyPr wrap="square" rtlCol="0">
            <a:spAutoFit/>
          </a:bodyPr>
          <a:lstStyle/>
          <a:p>
            <a:r>
              <a:rPr lang="en-AU" b="1" dirty="0"/>
              <a:t>Key Innovation</a:t>
            </a:r>
            <a:r>
              <a:rPr lang="en-AU" dirty="0"/>
              <a:t>:</a:t>
            </a:r>
          </a:p>
          <a:p>
            <a:pPr marL="285750" indent="-285750">
              <a:buFont typeface="Arial" panose="020B0604020202020204" pitchFamily="34" charset="0"/>
              <a:buChar char="•"/>
            </a:pPr>
            <a:r>
              <a:rPr lang="en-AU" b="1" dirty="0"/>
              <a:t>Global Attention</a:t>
            </a:r>
            <a:r>
              <a:rPr lang="en-AU" dirty="0"/>
              <a:t>: Every receipt patch "sees" every other patch simultaneously</a:t>
            </a:r>
          </a:p>
          <a:p>
            <a:pPr marL="285750" indent="-285750">
              <a:buFont typeface="Arial" panose="020B0604020202020204" pitchFamily="34" charset="0"/>
              <a:buChar char="•"/>
            </a:pPr>
            <a:r>
              <a:rPr lang="en-AU" b="1" dirty="0"/>
              <a:t>Parallel Processing</a:t>
            </a:r>
            <a:r>
              <a:rPr lang="en-AU" dirty="0"/>
              <a:t>: Header, line items, totals, GST all connected in one step</a:t>
            </a:r>
          </a:p>
          <a:p>
            <a:pPr marL="285750" indent="-285750">
              <a:buFont typeface="Arial" panose="020B0604020202020204" pitchFamily="34" charset="0"/>
              <a:buChar char="•"/>
            </a:pPr>
            <a:r>
              <a:rPr lang="en-AU" b="1" dirty="0"/>
              <a:t>Progressive Understanding</a:t>
            </a:r>
            <a:r>
              <a:rPr lang="en-AU" dirty="0"/>
              <a:t>: Multiple layers build sophisticated tax document comprehension</a:t>
            </a:r>
          </a:p>
          <a:p>
            <a:r>
              <a:rPr lang="en-AU" b="1" dirty="0"/>
              <a:t>Tax Document Example</a:t>
            </a:r>
            <a:r>
              <a:rPr lang="en-AU" dirty="0"/>
              <a:t>:</a:t>
            </a:r>
          </a:p>
          <a:p>
            <a:pPr marL="285750" indent="-285750">
              <a:buFont typeface="Arial" panose="020B0604020202020204" pitchFamily="34" charset="0"/>
              <a:buChar char="•"/>
            </a:pPr>
            <a:r>
              <a:rPr lang="en-AU" dirty="0"/>
              <a:t>"TOTAL $31.33" patches connect to line items, GST calculation, supplier info across entire receipt</a:t>
            </a:r>
          </a:p>
          <a:p>
            <a:pPr marL="285750" indent="-285750">
              <a:buFont typeface="Arial" panose="020B0604020202020204" pitchFamily="34" charset="0"/>
              <a:buChar char="•"/>
            </a:pPr>
            <a:r>
              <a:rPr lang="en-AU" dirty="0"/>
              <a:t>No sequential processing - all relationships understood simultaneously</a:t>
            </a:r>
          </a:p>
          <a:p>
            <a:r>
              <a:rPr lang="en-AU" b="1" dirty="0"/>
              <a:t>Critical Advantage</a:t>
            </a:r>
            <a:r>
              <a:rPr lang="en-AU" dirty="0"/>
              <a:t>: Complete document context from the start (vs </a:t>
            </a:r>
            <a:r>
              <a:rPr lang="en-AU" dirty="0" err="1"/>
              <a:t>LayoutLM's</a:t>
            </a:r>
            <a:r>
              <a:rPr lang="en-AU" dirty="0"/>
              <a:t> fragmented approach)</a:t>
            </a:r>
          </a:p>
        </p:txBody>
      </p:sp>
      <p:pic>
        <p:nvPicPr>
          <p:cNvPr id="7" name="Content Placeholder 6" descr="A diagram of a network&#10;&#10;AI-generated content may be incorrect.">
            <a:extLst>
              <a:ext uri="{FF2B5EF4-FFF2-40B4-BE49-F238E27FC236}">
                <a16:creationId xmlns:a16="http://schemas.microsoft.com/office/drawing/2014/main" id="{DD501ACF-B4F1-6456-A06E-A7160753FD77}"/>
              </a:ext>
            </a:extLst>
          </p:cNvPr>
          <p:cNvPicPr>
            <a:picLocks noGrp="1" noChangeAspect="1"/>
          </p:cNvPicPr>
          <p:nvPr>
            <p:ph idx="1"/>
          </p:nvPr>
        </p:nvPicPr>
        <p:blipFill>
          <a:blip r:embed="rId3"/>
          <a:stretch>
            <a:fillRect/>
          </a:stretch>
        </p:blipFill>
        <p:spPr>
          <a:xfrm>
            <a:off x="838200" y="1041010"/>
            <a:ext cx="10515600" cy="2758777"/>
          </a:xfrm>
        </p:spPr>
      </p:pic>
    </p:spTree>
    <p:extLst>
      <p:ext uri="{BB962C8B-B14F-4D97-AF65-F5344CB8AC3E}">
        <p14:creationId xmlns:p14="http://schemas.microsoft.com/office/powerpoint/2010/main" val="871688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B6FE8-539C-EB90-2229-8DCA5905F4AF}"/>
              </a:ext>
            </a:extLst>
          </p:cNvPr>
          <p:cNvSpPr>
            <a:spLocks noGrp="1"/>
          </p:cNvSpPr>
          <p:nvPr>
            <p:ph type="title"/>
          </p:nvPr>
        </p:nvSpPr>
        <p:spPr>
          <a:xfrm>
            <a:off x="838200" y="83024"/>
            <a:ext cx="10515600" cy="811922"/>
          </a:xfrm>
        </p:spPr>
        <p:txBody>
          <a:bodyPr>
            <a:normAutofit/>
          </a:bodyPr>
          <a:lstStyle/>
          <a:p>
            <a:r>
              <a:rPr lang="en-AU" sz="4000" b="1" dirty="0"/>
              <a:t>Stage 2 (</a:t>
            </a:r>
            <a:r>
              <a:rPr lang="en-AU" sz="4000" b="1" dirty="0" err="1"/>
              <a:t>Cont</a:t>
            </a:r>
            <a:r>
              <a:rPr lang="en-AU" sz="4000" b="1" dirty="0"/>
              <a:t>) Self-Attention for Documents</a:t>
            </a:r>
            <a:endParaRPr lang="en-US" sz="4000" dirty="0"/>
          </a:p>
        </p:txBody>
      </p:sp>
      <p:pic>
        <p:nvPicPr>
          <p:cNvPr id="6" name="Content Placeholder 5" descr="A screenshot of a diagram&#10;&#10;AI-generated content may be incorrect.">
            <a:extLst>
              <a:ext uri="{FF2B5EF4-FFF2-40B4-BE49-F238E27FC236}">
                <a16:creationId xmlns:a16="http://schemas.microsoft.com/office/drawing/2014/main" id="{B0700B5F-9FFA-FEA3-D684-114A08FADA14}"/>
              </a:ext>
            </a:extLst>
          </p:cNvPr>
          <p:cNvPicPr>
            <a:picLocks noGrp="1" noChangeAspect="1"/>
          </p:cNvPicPr>
          <p:nvPr>
            <p:ph sz="half" idx="1"/>
          </p:nvPr>
        </p:nvPicPr>
        <p:blipFill>
          <a:blip r:embed="rId3"/>
          <a:stretch>
            <a:fillRect/>
          </a:stretch>
        </p:blipFill>
        <p:spPr>
          <a:xfrm>
            <a:off x="1377655" y="1825625"/>
            <a:ext cx="4102690" cy="4351338"/>
          </a:xfrm>
        </p:spPr>
      </p:pic>
      <p:sp>
        <p:nvSpPr>
          <p:cNvPr id="4" name="Content Placeholder 3">
            <a:extLst>
              <a:ext uri="{FF2B5EF4-FFF2-40B4-BE49-F238E27FC236}">
                <a16:creationId xmlns:a16="http://schemas.microsoft.com/office/drawing/2014/main" id="{01207717-B765-F8D9-E3CD-3E39981BFA68}"/>
              </a:ext>
            </a:extLst>
          </p:cNvPr>
          <p:cNvSpPr>
            <a:spLocks noGrp="1"/>
          </p:cNvSpPr>
          <p:nvPr>
            <p:ph sz="half" idx="2"/>
          </p:nvPr>
        </p:nvSpPr>
        <p:spPr>
          <a:xfrm>
            <a:off x="6096000" y="882042"/>
            <a:ext cx="5181600" cy="5892933"/>
          </a:xfrm>
        </p:spPr>
        <p:txBody>
          <a:bodyPr>
            <a:noAutofit/>
          </a:bodyPr>
          <a:lstStyle/>
          <a:p>
            <a:pPr marL="0" indent="0">
              <a:buNone/>
            </a:pPr>
            <a:r>
              <a:rPr lang="en-AU" sz="1200" b="1" dirty="0"/>
              <a:t>Document-Specific Attention Patterns</a:t>
            </a:r>
            <a:r>
              <a:rPr lang="en-AU" sz="1200" dirty="0"/>
              <a:t>:</a:t>
            </a:r>
          </a:p>
          <a:p>
            <a:r>
              <a:rPr lang="en-AU" sz="1200" b="1" dirty="0"/>
              <a:t>Supplier Identification</a:t>
            </a:r>
            <a:r>
              <a:rPr lang="en-AU" sz="1200" dirty="0"/>
              <a:t>: "Hyatt Hotels" header patches strongly attend to each other and ABN</a:t>
            </a:r>
          </a:p>
          <a:p>
            <a:r>
              <a:rPr lang="en-AU" sz="1200" b="1" dirty="0"/>
              <a:t>Amount Verification</a:t>
            </a:r>
            <a:r>
              <a:rPr lang="en-AU" sz="1200" dirty="0"/>
              <a:t>: "$31.33" total patches attend to line item amounts for validation</a:t>
            </a:r>
          </a:p>
          <a:p>
            <a:r>
              <a:rPr lang="en-AU" sz="1200" b="1" dirty="0"/>
              <a:t>GST Calculation</a:t>
            </a:r>
            <a:r>
              <a:rPr lang="en-AU" sz="1200" dirty="0"/>
              <a:t>: GST patches attend to subtotal and tax calculation components</a:t>
            </a:r>
          </a:p>
          <a:p>
            <a:r>
              <a:rPr lang="en-AU" sz="1200" b="1" dirty="0"/>
              <a:t>Item Relationships</a:t>
            </a:r>
            <a:r>
              <a:rPr lang="en-AU" sz="1200" dirty="0"/>
              <a:t>: Line items attend to corresponding prices and quantities</a:t>
            </a:r>
          </a:p>
          <a:p>
            <a:pPr marL="0" indent="0">
              <a:buNone/>
            </a:pPr>
            <a:r>
              <a:rPr lang="en-AU" sz="1200" b="1" dirty="0"/>
              <a:t>Tax Compliance Applications</a:t>
            </a:r>
            <a:r>
              <a:rPr lang="en-AU" sz="1200" dirty="0"/>
              <a:t>:</a:t>
            </a:r>
          </a:p>
          <a:p>
            <a:r>
              <a:rPr lang="en-AU" sz="1200" b="1" dirty="0"/>
              <a:t>Cross-Validation</a:t>
            </a:r>
            <a:r>
              <a:rPr lang="en-AU" sz="1200" dirty="0"/>
              <a:t>: Total amount attention to line items enables automatic verification</a:t>
            </a:r>
          </a:p>
          <a:p>
            <a:r>
              <a:rPr lang="en-AU" sz="1200" b="1" dirty="0"/>
              <a:t>Supplier Validation</a:t>
            </a:r>
            <a:r>
              <a:rPr lang="en-AU" sz="1200" dirty="0"/>
              <a:t>: Business name attention to ABN confirms entity legitimacy</a:t>
            </a:r>
          </a:p>
          <a:p>
            <a:r>
              <a:rPr lang="en-AU" sz="1200" b="1" dirty="0"/>
              <a:t>Category Recognition</a:t>
            </a:r>
            <a:r>
              <a:rPr lang="en-AU" sz="1200" dirty="0"/>
              <a:t>: Item descriptions attend to amounts for expense classification</a:t>
            </a:r>
          </a:p>
          <a:p>
            <a:r>
              <a:rPr lang="en-AU" sz="1200" b="1" dirty="0"/>
              <a:t>Date Verification</a:t>
            </a:r>
            <a:r>
              <a:rPr lang="en-AU" sz="1200" dirty="0"/>
              <a:t>: Transaction date attention to supplier for temporal validation</a:t>
            </a:r>
          </a:p>
          <a:p>
            <a:pPr marL="0" indent="0">
              <a:buNone/>
            </a:pPr>
            <a:r>
              <a:rPr lang="en-AU" sz="1200" b="1" dirty="0"/>
              <a:t>Real Example from Hyatt Hotels Receipt</a:t>
            </a:r>
            <a:r>
              <a:rPr lang="en-AU" sz="1200" dirty="0"/>
              <a:t>:</a:t>
            </a:r>
          </a:p>
          <a:p>
            <a:r>
              <a:rPr lang="en-AU" sz="1200" dirty="0"/>
              <a:t>"TOTAL $31.33" patches attend to: Line items (0.85), GST calculation (0.78), Subtotal (0.92)</a:t>
            </a:r>
          </a:p>
          <a:p>
            <a:r>
              <a:rPr lang="en-AU" sz="1200" dirty="0"/>
              <a:t>"Hyatt Hotels" patches attend to: ABN number (0.91), Address (0.67), Logo (0.88)</a:t>
            </a:r>
          </a:p>
          <a:p>
            <a:r>
              <a:rPr lang="en-AU" sz="1200" dirty="0"/>
              <a:t>"GST $2.85" patches attend to: Subtotal $28.48 (0.94), Tax rate calculation (0.89)</a:t>
            </a:r>
          </a:p>
        </p:txBody>
      </p:sp>
    </p:spTree>
    <p:extLst>
      <p:ext uri="{BB962C8B-B14F-4D97-AF65-F5344CB8AC3E}">
        <p14:creationId xmlns:p14="http://schemas.microsoft.com/office/powerpoint/2010/main" val="2769956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848FEA-7EA6-DBA7-C66A-741BC84E486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0ECCA02-06B6-A1A1-8D20-4E6A35349B3B}"/>
              </a:ext>
            </a:extLst>
          </p:cNvPr>
          <p:cNvSpPr>
            <a:spLocks noGrp="1"/>
          </p:cNvSpPr>
          <p:nvPr>
            <p:ph type="title"/>
          </p:nvPr>
        </p:nvSpPr>
        <p:spPr>
          <a:xfrm>
            <a:off x="401516" y="250128"/>
            <a:ext cx="11507372" cy="787790"/>
          </a:xfrm>
        </p:spPr>
        <p:txBody>
          <a:bodyPr>
            <a:noAutofit/>
          </a:bodyPr>
          <a:lstStyle/>
          <a:p>
            <a:r>
              <a:rPr lang="en-AU" sz="3200" b="1" dirty="0"/>
              <a:t>Stage 3: Language Generation - From Understanding to Extraction</a:t>
            </a:r>
          </a:p>
        </p:txBody>
      </p:sp>
      <p:sp>
        <p:nvSpPr>
          <p:cNvPr id="6" name="TextBox 5">
            <a:extLst>
              <a:ext uri="{FF2B5EF4-FFF2-40B4-BE49-F238E27FC236}">
                <a16:creationId xmlns:a16="http://schemas.microsoft.com/office/drawing/2014/main" id="{CA451E53-CF8D-995D-DFFF-52EBE821ACB0}"/>
              </a:ext>
            </a:extLst>
          </p:cNvPr>
          <p:cNvSpPr txBox="1"/>
          <p:nvPr/>
        </p:nvSpPr>
        <p:spPr>
          <a:xfrm>
            <a:off x="683456" y="2641620"/>
            <a:ext cx="10397196" cy="1200329"/>
          </a:xfrm>
          <a:prstGeom prst="rect">
            <a:avLst/>
          </a:prstGeom>
          <a:noFill/>
        </p:spPr>
        <p:txBody>
          <a:bodyPr wrap="square" rtlCol="0">
            <a:spAutoFit/>
          </a:bodyPr>
          <a:lstStyle/>
          <a:p>
            <a:r>
              <a:rPr lang="en-AU" b="1" dirty="0"/>
              <a:t>Stage 3: From Understanding to Extraction</a:t>
            </a:r>
            <a:endParaRPr lang="en-AU" dirty="0"/>
          </a:p>
          <a:p>
            <a:pPr marL="285750" indent="-285750">
              <a:buFont typeface="Arial" panose="020B0604020202020204" pitchFamily="34" charset="0"/>
              <a:buChar char="•"/>
            </a:pPr>
            <a:r>
              <a:rPr lang="en-AU" b="1" dirty="0"/>
              <a:t>Vision-Language Fusion</a:t>
            </a:r>
            <a:r>
              <a:rPr lang="en-AU" dirty="0"/>
              <a:t>: Connect visual patterns to semantic meaning</a:t>
            </a:r>
          </a:p>
          <a:p>
            <a:pPr marL="285750" indent="-285750">
              <a:buFont typeface="Arial" panose="020B0604020202020204" pitchFamily="34" charset="0"/>
              <a:buChar char="•"/>
            </a:pPr>
            <a:r>
              <a:rPr lang="en-AU" b="1" dirty="0"/>
              <a:t>Language Model Head</a:t>
            </a:r>
            <a:r>
              <a:rPr lang="en-AU" dirty="0"/>
              <a:t>: Generate structured text output</a:t>
            </a:r>
          </a:p>
          <a:p>
            <a:pPr marL="285750" indent="-285750">
              <a:buFont typeface="Arial" panose="020B0604020202020204" pitchFamily="34" charset="0"/>
              <a:buChar char="•"/>
            </a:pPr>
            <a:r>
              <a:rPr lang="en-AU" b="1" dirty="0"/>
              <a:t>Structured Output</a:t>
            </a:r>
            <a:r>
              <a:rPr lang="en-AU" dirty="0"/>
              <a:t>: Direct KEY: VALUE format for downstream integration</a:t>
            </a:r>
          </a:p>
        </p:txBody>
      </p:sp>
      <p:pic>
        <p:nvPicPr>
          <p:cNvPr id="8" name="Content Placeholder 7" descr="A diagram of a language model&#10;&#10;AI-generated content may be incorrect.">
            <a:extLst>
              <a:ext uri="{FF2B5EF4-FFF2-40B4-BE49-F238E27FC236}">
                <a16:creationId xmlns:a16="http://schemas.microsoft.com/office/drawing/2014/main" id="{33502EBF-6EC5-4207-C75A-7FD8F877202E}"/>
              </a:ext>
            </a:extLst>
          </p:cNvPr>
          <p:cNvPicPr>
            <a:picLocks noGrp="1" noChangeAspect="1"/>
          </p:cNvPicPr>
          <p:nvPr>
            <p:ph idx="1"/>
          </p:nvPr>
        </p:nvPicPr>
        <p:blipFill>
          <a:blip r:embed="rId3"/>
          <a:stretch>
            <a:fillRect/>
          </a:stretch>
        </p:blipFill>
        <p:spPr>
          <a:xfrm>
            <a:off x="683456" y="1041010"/>
            <a:ext cx="10515600" cy="1703281"/>
          </a:xfrm>
        </p:spPr>
      </p:pic>
      <p:pic>
        <p:nvPicPr>
          <p:cNvPr id="9" name="Picture 8">
            <a:extLst>
              <a:ext uri="{FF2B5EF4-FFF2-40B4-BE49-F238E27FC236}">
                <a16:creationId xmlns:a16="http://schemas.microsoft.com/office/drawing/2014/main" id="{184D832A-4902-E074-F915-A964D7FEC2D9}"/>
              </a:ext>
            </a:extLst>
          </p:cNvPr>
          <p:cNvPicPr>
            <a:picLocks noChangeAspect="1"/>
          </p:cNvPicPr>
          <p:nvPr/>
        </p:nvPicPr>
        <p:blipFill>
          <a:blip r:embed="rId4"/>
          <a:stretch>
            <a:fillRect/>
          </a:stretch>
        </p:blipFill>
        <p:spPr>
          <a:xfrm>
            <a:off x="5941256" y="4356780"/>
            <a:ext cx="5359400" cy="1625600"/>
          </a:xfrm>
          <a:prstGeom prst="rect">
            <a:avLst/>
          </a:prstGeom>
        </p:spPr>
      </p:pic>
      <p:sp>
        <p:nvSpPr>
          <p:cNvPr id="13" name="TextBox 12">
            <a:extLst>
              <a:ext uri="{FF2B5EF4-FFF2-40B4-BE49-F238E27FC236}">
                <a16:creationId xmlns:a16="http://schemas.microsoft.com/office/drawing/2014/main" id="{A68AED3D-BE01-1349-630C-78462B95A9A6}"/>
              </a:ext>
            </a:extLst>
          </p:cNvPr>
          <p:cNvSpPr txBox="1"/>
          <p:nvPr/>
        </p:nvSpPr>
        <p:spPr>
          <a:xfrm>
            <a:off x="758757" y="4046706"/>
            <a:ext cx="4805464" cy="2308324"/>
          </a:xfrm>
          <a:prstGeom prst="rect">
            <a:avLst/>
          </a:prstGeom>
          <a:noFill/>
        </p:spPr>
        <p:txBody>
          <a:bodyPr wrap="square" rtlCol="0">
            <a:spAutoFit/>
          </a:bodyPr>
          <a:lstStyle/>
          <a:p>
            <a:r>
              <a:rPr lang="en-AU" sz="1600" b="1" dirty="0"/>
              <a:t>Tax Compliance Features</a:t>
            </a:r>
            <a:r>
              <a:rPr lang="en-AU" sz="1600" dirty="0"/>
              <a:t>:</a:t>
            </a:r>
          </a:p>
          <a:p>
            <a:pPr marL="285750" indent="-285750">
              <a:buFont typeface="Arial" panose="020B0604020202020204" pitchFamily="34" charset="0"/>
              <a:buChar char="•"/>
            </a:pPr>
            <a:r>
              <a:rPr lang="en-AU" sz="1600" b="1" dirty="0"/>
              <a:t>ABN Validation</a:t>
            </a:r>
            <a:r>
              <a:rPr lang="en-AU" sz="1600" dirty="0"/>
              <a:t>: Confirms legitimate business supplier</a:t>
            </a:r>
          </a:p>
          <a:p>
            <a:pPr marL="285750" indent="-285750">
              <a:buFont typeface="Arial" panose="020B0604020202020204" pitchFamily="34" charset="0"/>
              <a:buChar char="•"/>
            </a:pPr>
            <a:r>
              <a:rPr lang="en-AU" sz="1600" b="1" dirty="0"/>
              <a:t>GST Verification</a:t>
            </a:r>
            <a:r>
              <a:rPr lang="en-AU" sz="1600" dirty="0"/>
              <a:t>: Ensures correct tax calculations</a:t>
            </a:r>
          </a:p>
          <a:p>
            <a:pPr marL="285750" indent="-285750">
              <a:buFont typeface="Arial" panose="020B0604020202020204" pitchFamily="34" charset="0"/>
              <a:buChar char="•"/>
            </a:pPr>
            <a:r>
              <a:rPr lang="en-AU" sz="1600" b="1" dirty="0"/>
              <a:t>Category Classification</a:t>
            </a:r>
            <a:r>
              <a:rPr lang="en-AU" sz="1600" dirty="0"/>
              <a:t>: Automatically identifies deduction type</a:t>
            </a:r>
          </a:p>
          <a:p>
            <a:pPr marL="285750" indent="-285750">
              <a:buFont typeface="Arial" panose="020B0604020202020204" pitchFamily="34" charset="0"/>
              <a:buChar char="•"/>
            </a:pPr>
            <a:r>
              <a:rPr lang="en-AU" sz="1600" b="1" dirty="0"/>
              <a:t>Audit Trail</a:t>
            </a:r>
            <a:r>
              <a:rPr lang="en-AU" sz="1600" dirty="0"/>
              <a:t>: All fields extracted from single visual analysis</a:t>
            </a:r>
          </a:p>
        </p:txBody>
      </p:sp>
    </p:spTree>
    <p:extLst>
      <p:ext uri="{BB962C8B-B14F-4D97-AF65-F5344CB8AC3E}">
        <p14:creationId xmlns:p14="http://schemas.microsoft.com/office/powerpoint/2010/main" val="594242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13270-FA26-A0EE-6894-530BECE2EC12}"/>
              </a:ext>
            </a:extLst>
          </p:cNvPr>
          <p:cNvSpPr>
            <a:spLocks noGrp="1"/>
          </p:cNvSpPr>
          <p:nvPr>
            <p:ph type="title"/>
          </p:nvPr>
        </p:nvSpPr>
        <p:spPr>
          <a:xfrm>
            <a:off x="949411" y="266271"/>
            <a:ext cx="10515600" cy="654049"/>
          </a:xfrm>
        </p:spPr>
        <p:txBody>
          <a:bodyPr>
            <a:normAutofit/>
          </a:bodyPr>
          <a:lstStyle/>
          <a:p>
            <a:r>
              <a:rPr lang="en-AU" sz="3200" b="1" dirty="0"/>
              <a:t> Encoder-Decoder Architecture for Tax Processing</a:t>
            </a:r>
            <a:endParaRPr lang="en-US" sz="3200" dirty="0"/>
          </a:p>
        </p:txBody>
      </p:sp>
      <p:pic>
        <p:nvPicPr>
          <p:cNvPr id="5" name="Content Placeholder 4" descr="A diagram of a visual representation&#10;&#10;AI-generated content may be incorrect.">
            <a:extLst>
              <a:ext uri="{FF2B5EF4-FFF2-40B4-BE49-F238E27FC236}">
                <a16:creationId xmlns:a16="http://schemas.microsoft.com/office/drawing/2014/main" id="{C4C89024-205F-85A0-EDDC-493DDE92476C}"/>
              </a:ext>
            </a:extLst>
          </p:cNvPr>
          <p:cNvPicPr>
            <a:picLocks noGrp="1" noChangeAspect="1"/>
          </p:cNvPicPr>
          <p:nvPr>
            <p:ph idx="1"/>
          </p:nvPr>
        </p:nvPicPr>
        <p:blipFill>
          <a:blip r:embed="rId2"/>
          <a:stretch>
            <a:fillRect/>
          </a:stretch>
        </p:blipFill>
        <p:spPr>
          <a:xfrm>
            <a:off x="838200" y="920320"/>
            <a:ext cx="10515600" cy="2890122"/>
          </a:xfrm>
        </p:spPr>
      </p:pic>
      <p:sp>
        <p:nvSpPr>
          <p:cNvPr id="6" name="TextBox 5">
            <a:extLst>
              <a:ext uri="{FF2B5EF4-FFF2-40B4-BE49-F238E27FC236}">
                <a16:creationId xmlns:a16="http://schemas.microsoft.com/office/drawing/2014/main" id="{BD7F42AF-3AA8-0367-6889-5D0A565D1DDA}"/>
              </a:ext>
            </a:extLst>
          </p:cNvPr>
          <p:cNvSpPr txBox="1"/>
          <p:nvPr/>
        </p:nvSpPr>
        <p:spPr>
          <a:xfrm>
            <a:off x="949411" y="3978876"/>
            <a:ext cx="10404389" cy="2585323"/>
          </a:xfrm>
          <a:prstGeom prst="rect">
            <a:avLst/>
          </a:prstGeom>
          <a:noFill/>
        </p:spPr>
        <p:txBody>
          <a:bodyPr wrap="square" rtlCol="0">
            <a:spAutoFit/>
          </a:bodyPr>
          <a:lstStyle/>
          <a:p>
            <a:r>
              <a:rPr lang="en-AU" b="1" dirty="0"/>
              <a:t>Architecture Components</a:t>
            </a:r>
            <a:r>
              <a:rPr lang="en-AU" dirty="0"/>
              <a:t>:</a:t>
            </a:r>
          </a:p>
          <a:p>
            <a:pPr marL="285750" indent="-285750">
              <a:buFont typeface="Arial" panose="020B0604020202020204" pitchFamily="34" charset="0"/>
              <a:buChar char="•"/>
            </a:pPr>
            <a:r>
              <a:rPr lang="en-AU" b="1" dirty="0"/>
              <a:t>Vision Encoder</a:t>
            </a:r>
            <a:r>
              <a:rPr lang="en-AU" dirty="0"/>
              <a:t>: Processes tax receipt patches into rich visual representations</a:t>
            </a:r>
          </a:p>
          <a:p>
            <a:pPr marL="285750" indent="-285750">
              <a:buFont typeface="Arial" panose="020B0604020202020204" pitchFamily="34" charset="0"/>
              <a:buChar char="•"/>
            </a:pPr>
            <a:r>
              <a:rPr lang="en-AU" b="1" dirty="0"/>
              <a:t>Language Decoder</a:t>
            </a:r>
            <a:r>
              <a:rPr lang="en-AU" dirty="0"/>
              <a:t>: Generates structured responses with tax-specific reasoning</a:t>
            </a:r>
          </a:p>
          <a:p>
            <a:pPr marL="285750" indent="-285750">
              <a:buFont typeface="Arial" panose="020B0604020202020204" pitchFamily="34" charset="0"/>
              <a:buChar char="•"/>
            </a:pPr>
            <a:r>
              <a:rPr lang="en-AU" b="1" dirty="0"/>
              <a:t>Cross-Attention</a:t>
            </a:r>
            <a:r>
              <a:rPr lang="en-AU" dirty="0"/>
              <a:t>: Links visual features to tax field generation</a:t>
            </a:r>
          </a:p>
          <a:p>
            <a:r>
              <a:rPr lang="en-AU" b="1" dirty="0"/>
              <a:t>Tax Document Processing Flow</a:t>
            </a:r>
            <a:r>
              <a:rPr lang="en-AU" dirty="0"/>
              <a:t>:</a:t>
            </a:r>
          </a:p>
          <a:p>
            <a:pPr marL="285750" indent="-285750">
              <a:buFont typeface="Arial" panose="020B0604020202020204" pitchFamily="34" charset="0"/>
              <a:buChar char="•"/>
            </a:pPr>
            <a:r>
              <a:rPr lang="en-AU" b="1" dirty="0"/>
              <a:t>Input</a:t>
            </a:r>
            <a:r>
              <a:rPr lang="en-AU" dirty="0"/>
              <a:t>: Tax receipt + extraction prompt ("Extract supplier, ABN, amount, GST, line items")</a:t>
            </a:r>
          </a:p>
          <a:p>
            <a:pPr marL="285750" indent="-285750">
              <a:buFont typeface="Arial" panose="020B0604020202020204" pitchFamily="34" charset="0"/>
              <a:buChar char="•"/>
            </a:pPr>
            <a:r>
              <a:rPr lang="en-AU" b="1" dirty="0"/>
              <a:t>Vision Encoder</a:t>
            </a:r>
            <a:r>
              <a:rPr lang="en-AU" dirty="0"/>
              <a:t>: Builds comprehensive visual understanding of receipt structure</a:t>
            </a:r>
          </a:p>
          <a:p>
            <a:pPr marL="285750" indent="-285750">
              <a:buFont typeface="Arial" panose="020B0604020202020204" pitchFamily="34" charset="0"/>
              <a:buChar char="•"/>
            </a:pPr>
            <a:r>
              <a:rPr lang="en-AU" b="1" dirty="0"/>
              <a:t>Cross-Attention</a:t>
            </a:r>
            <a:r>
              <a:rPr lang="en-AU" dirty="0"/>
              <a:t>: Decoder "looks at" relevant receipt regions while generating each field</a:t>
            </a:r>
          </a:p>
          <a:p>
            <a:pPr marL="285750" indent="-285750">
              <a:buFont typeface="Arial" panose="020B0604020202020204" pitchFamily="34" charset="0"/>
              <a:buChar char="•"/>
            </a:pPr>
            <a:r>
              <a:rPr lang="en-AU" b="1" dirty="0"/>
              <a:t>Output</a:t>
            </a:r>
            <a:r>
              <a:rPr lang="en-AU" dirty="0"/>
              <a:t>: Structured tax data with reasoning and validation</a:t>
            </a:r>
          </a:p>
        </p:txBody>
      </p:sp>
    </p:spTree>
    <p:extLst>
      <p:ext uri="{BB962C8B-B14F-4D97-AF65-F5344CB8AC3E}">
        <p14:creationId xmlns:p14="http://schemas.microsoft.com/office/powerpoint/2010/main" val="4170388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9F968-F5D4-E9CA-694B-FDAFC06B4E78}"/>
              </a:ext>
            </a:extLst>
          </p:cNvPr>
          <p:cNvSpPr>
            <a:spLocks noGrp="1"/>
          </p:cNvSpPr>
          <p:nvPr>
            <p:ph type="title"/>
          </p:nvPr>
        </p:nvSpPr>
        <p:spPr/>
        <p:txBody>
          <a:bodyPr>
            <a:normAutofit/>
          </a:bodyPr>
          <a:lstStyle/>
          <a:p>
            <a:r>
              <a:rPr lang="en-AU" sz="3200" dirty="0"/>
              <a:t>PI45 The Large Multimodal Model Proof of Concept (LMM PoC) </a:t>
            </a:r>
            <a:endParaRPr lang="en-US" sz="3200" dirty="0"/>
          </a:p>
        </p:txBody>
      </p:sp>
      <p:sp>
        <p:nvSpPr>
          <p:cNvPr id="3" name="Content Placeholder 2">
            <a:extLst>
              <a:ext uri="{FF2B5EF4-FFF2-40B4-BE49-F238E27FC236}">
                <a16:creationId xmlns:a16="http://schemas.microsoft.com/office/drawing/2014/main" id="{B579A2F8-17E3-3CB5-5735-4E40B895EB18}"/>
              </a:ext>
            </a:extLst>
          </p:cNvPr>
          <p:cNvSpPr>
            <a:spLocks noGrp="1"/>
          </p:cNvSpPr>
          <p:nvPr>
            <p:ph sz="half" idx="1"/>
          </p:nvPr>
        </p:nvSpPr>
        <p:spPr>
          <a:xfrm>
            <a:off x="838200" y="1825625"/>
            <a:ext cx="10148668" cy="4351338"/>
          </a:xfrm>
        </p:spPr>
        <p:txBody>
          <a:bodyPr>
            <a:normAutofit fontScale="92500" lnSpcReduction="10000"/>
          </a:bodyPr>
          <a:lstStyle/>
          <a:p>
            <a:r>
              <a:rPr lang="en-AU" b="1" dirty="0"/>
              <a:t>Context</a:t>
            </a:r>
            <a:r>
              <a:rPr lang="en-AU" dirty="0"/>
              <a:t>: SSD-DU using </a:t>
            </a:r>
            <a:r>
              <a:rPr lang="en-AU" dirty="0" err="1"/>
              <a:t>LayoutLM</a:t>
            </a:r>
            <a:r>
              <a:rPr lang="en-AU" dirty="0"/>
              <a:t> in production </a:t>
            </a:r>
          </a:p>
          <a:p>
            <a:r>
              <a:rPr lang="en-AU" b="1" dirty="0"/>
              <a:t>Problem</a:t>
            </a:r>
            <a:r>
              <a:rPr lang="en-AU" dirty="0"/>
              <a:t>: Accuracy plateaued, high maintenance costs </a:t>
            </a:r>
          </a:p>
          <a:p>
            <a:r>
              <a:rPr lang="en-AU" b="1" dirty="0"/>
              <a:t>Solution</a:t>
            </a:r>
            <a:r>
              <a:rPr lang="en-AU" dirty="0"/>
              <a:t>: Evaluate modern </a:t>
            </a:r>
            <a:r>
              <a:rPr lang="en-AU" dirty="0" err="1"/>
              <a:t>ViT</a:t>
            </a:r>
            <a:r>
              <a:rPr lang="en-AU" dirty="0"/>
              <a:t> replacements</a:t>
            </a:r>
          </a:p>
          <a:p>
            <a:r>
              <a:rPr lang="en-AU" b="1" dirty="0"/>
              <a:t>Models Tested</a:t>
            </a:r>
            <a:r>
              <a:rPr lang="en-AU" dirty="0"/>
              <a:t>:</a:t>
            </a:r>
          </a:p>
          <a:p>
            <a:r>
              <a:rPr lang="en-AU" b="1" dirty="0"/>
              <a:t>InternVL3-2B</a:t>
            </a:r>
            <a:r>
              <a:rPr lang="en-AU" dirty="0"/>
              <a:t>: Lightweight, efficient</a:t>
            </a:r>
          </a:p>
          <a:p>
            <a:r>
              <a:rPr lang="en-AU" b="1" dirty="0"/>
              <a:t>Llama-3.2-Vision-11B</a:t>
            </a:r>
            <a:r>
              <a:rPr lang="en-AU" dirty="0"/>
              <a:t>: Impressive DU (knows the difference between an invoice a receipt and a bank statement)</a:t>
            </a:r>
          </a:p>
          <a:p>
            <a:r>
              <a:rPr lang="en-AU" b="1" dirty="0"/>
              <a:t>Test Set</a:t>
            </a:r>
            <a:r>
              <a:rPr lang="en-AU" dirty="0"/>
              <a:t>: 26 fields from Synthetic Australian documents</a:t>
            </a:r>
          </a:p>
          <a:p>
            <a:pPr lvl="1"/>
            <a:r>
              <a:rPr lang="en-AU" dirty="0"/>
              <a:t>Not production data - synthetic for controlled testing in AI Sandbox</a:t>
            </a:r>
          </a:p>
          <a:p>
            <a:pPr lvl="1"/>
            <a:r>
              <a:rPr lang="en-AU" dirty="0"/>
              <a:t>Direct comparison on production data in AAP 2.0 is the crucial next step.</a:t>
            </a:r>
          </a:p>
        </p:txBody>
      </p:sp>
    </p:spTree>
    <p:extLst>
      <p:ext uri="{BB962C8B-B14F-4D97-AF65-F5344CB8AC3E}">
        <p14:creationId xmlns:p14="http://schemas.microsoft.com/office/powerpoint/2010/main" val="4209873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4C654-6AB8-D446-7C31-A962A2D52537}"/>
              </a:ext>
            </a:extLst>
          </p:cNvPr>
          <p:cNvSpPr>
            <a:spLocks noGrp="1"/>
          </p:cNvSpPr>
          <p:nvPr>
            <p:ph type="title"/>
          </p:nvPr>
        </p:nvSpPr>
        <p:spPr/>
        <p:txBody>
          <a:bodyPr/>
          <a:lstStyle/>
          <a:p>
            <a:r>
              <a:rPr lang="en-US" dirty="0"/>
              <a:t>Vision Transformer: Practical Example</a:t>
            </a:r>
          </a:p>
        </p:txBody>
      </p:sp>
      <p:pic>
        <p:nvPicPr>
          <p:cNvPr id="6" name="Content Placeholder 5" descr="A screenshot of a computer program&#10;&#10;AI-generated content may be incorrect.">
            <a:extLst>
              <a:ext uri="{FF2B5EF4-FFF2-40B4-BE49-F238E27FC236}">
                <a16:creationId xmlns:a16="http://schemas.microsoft.com/office/drawing/2014/main" id="{8AEAA68C-105E-B79B-F0DF-27CA877CF794}"/>
              </a:ext>
            </a:extLst>
          </p:cNvPr>
          <p:cNvPicPr>
            <a:picLocks noGrp="1" noChangeAspect="1"/>
          </p:cNvPicPr>
          <p:nvPr>
            <p:ph sz="half" idx="1"/>
          </p:nvPr>
        </p:nvPicPr>
        <p:blipFill>
          <a:blip r:embed="rId3"/>
          <a:stretch>
            <a:fillRect/>
          </a:stretch>
        </p:blipFill>
        <p:spPr>
          <a:xfrm>
            <a:off x="1321094" y="1825625"/>
            <a:ext cx="4215812" cy="4351338"/>
          </a:xfrm>
        </p:spPr>
      </p:pic>
      <p:pic>
        <p:nvPicPr>
          <p:cNvPr id="8" name="Content Placeholder 7" descr="A invoice with text and numbers&#10;&#10;AI-generated content may be incorrect.">
            <a:extLst>
              <a:ext uri="{FF2B5EF4-FFF2-40B4-BE49-F238E27FC236}">
                <a16:creationId xmlns:a16="http://schemas.microsoft.com/office/drawing/2014/main" id="{5317AA4A-2584-4A4B-8540-02882EBB4F7A}"/>
              </a:ext>
            </a:extLst>
          </p:cNvPr>
          <p:cNvPicPr>
            <a:picLocks noGrp="1" noChangeAspect="1"/>
          </p:cNvPicPr>
          <p:nvPr>
            <p:ph sz="half" idx="2"/>
          </p:nvPr>
        </p:nvPicPr>
        <p:blipFill>
          <a:blip r:embed="rId4"/>
          <a:stretch>
            <a:fillRect/>
          </a:stretch>
        </p:blipFill>
        <p:spPr>
          <a:xfrm>
            <a:off x="6360330" y="1825625"/>
            <a:ext cx="4805339" cy="4351338"/>
          </a:xfrm>
        </p:spPr>
      </p:pic>
    </p:spTree>
    <p:extLst>
      <p:ext uri="{BB962C8B-B14F-4D97-AF65-F5344CB8AC3E}">
        <p14:creationId xmlns:p14="http://schemas.microsoft.com/office/powerpoint/2010/main" val="33145212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AD86C8-938A-7FDE-8E9F-75C87DC6849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F834759-CE07-8D64-3A63-F588E0EB36E8}"/>
              </a:ext>
            </a:extLst>
          </p:cNvPr>
          <p:cNvSpPr>
            <a:spLocks noGrp="1"/>
          </p:cNvSpPr>
          <p:nvPr>
            <p:ph type="title"/>
          </p:nvPr>
        </p:nvSpPr>
        <p:spPr/>
        <p:txBody>
          <a:bodyPr/>
          <a:lstStyle/>
          <a:p>
            <a:r>
              <a:rPr lang="en-US" dirty="0"/>
              <a:t>Vision Transformer: Practical Example</a:t>
            </a:r>
          </a:p>
        </p:txBody>
      </p:sp>
      <p:pic>
        <p:nvPicPr>
          <p:cNvPr id="7" name="Content Placeholder 6" descr="A screenshot of a computer&#10;&#10;AI-generated content may be incorrect.">
            <a:extLst>
              <a:ext uri="{FF2B5EF4-FFF2-40B4-BE49-F238E27FC236}">
                <a16:creationId xmlns:a16="http://schemas.microsoft.com/office/drawing/2014/main" id="{D6ADD229-0DDF-34EC-B675-18FCDC6DF337}"/>
              </a:ext>
            </a:extLst>
          </p:cNvPr>
          <p:cNvPicPr>
            <a:picLocks noGrp="1" noChangeAspect="1"/>
          </p:cNvPicPr>
          <p:nvPr>
            <p:ph sz="half" idx="1"/>
          </p:nvPr>
        </p:nvPicPr>
        <p:blipFill>
          <a:blip r:embed="rId3"/>
          <a:stretch>
            <a:fillRect/>
          </a:stretch>
        </p:blipFill>
        <p:spPr>
          <a:xfrm>
            <a:off x="895538" y="1825625"/>
            <a:ext cx="5066923" cy="4351338"/>
          </a:xfrm>
        </p:spPr>
      </p:pic>
      <p:pic>
        <p:nvPicPr>
          <p:cNvPr id="12" name="Content Placeholder 11" descr="A screenshot of a computer&#10;&#10;AI-generated content may be incorrect.">
            <a:extLst>
              <a:ext uri="{FF2B5EF4-FFF2-40B4-BE49-F238E27FC236}">
                <a16:creationId xmlns:a16="http://schemas.microsoft.com/office/drawing/2014/main" id="{F2B8A81C-4788-7490-EA5E-FA0A3165DD53}"/>
              </a:ext>
            </a:extLst>
          </p:cNvPr>
          <p:cNvPicPr>
            <a:picLocks noGrp="1" noChangeAspect="1"/>
          </p:cNvPicPr>
          <p:nvPr>
            <p:ph sz="half" idx="2"/>
          </p:nvPr>
        </p:nvPicPr>
        <p:blipFill>
          <a:blip r:embed="rId4"/>
          <a:stretch>
            <a:fillRect/>
          </a:stretch>
        </p:blipFill>
        <p:spPr>
          <a:xfrm>
            <a:off x="6172200" y="1843528"/>
            <a:ext cx="5181600" cy="4315532"/>
          </a:xfrm>
        </p:spPr>
      </p:pic>
    </p:spTree>
    <p:extLst>
      <p:ext uri="{BB962C8B-B14F-4D97-AF65-F5344CB8AC3E}">
        <p14:creationId xmlns:p14="http://schemas.microsoft.com/office/powerpoint/2010/main" val="25831460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8DD3B-D568-B1CA-6112-93518890CD45}"/>
              </a:ext>
            </a:extLst>
          </p:cNvPr>
          <p:cNvSpPr>
            <a:spLocks noGrp="1"/>
          </p:cNvSpPr>
          <p:nvPr>
            <p:ph type="title"/>
          </p:nvPr>
        </p:nvSpPr>
        <p:spPr>
          <a:xfrm>
            <a:off x="838200" y="365126"/>
            <a:ext cx="10515600" cy="788426"/>
          </a:xfrm>
        </p:spPr>
        <p:txBody>
          <a:bodyPr/>
          <a:lstStyle/>
          <a:p>
            <a:r>
              <a:rPr lang="en-US" dirty="0"/>
              <a:t>PoC Results (To Date)</a:t>
            </a:r>
          </a:p>
        </p:txBody>
      </p:sp>
      <p:pic>
        <p:nvPicPr>
          <p:cNvPr id="6" name="Content Placeholder 5" descr="A group of blue and green squares&#10;&#10;AI-generated content may be incorrect.">
            <a:extLst>
              <a:ext uri="{FF2B5EF4-FFF2-40B4-BE49-F238E27FC236}">
                <a16:creationId xmlns:a16="http://schemas.microsoft.com/office/drawing/2014/main" id="{04EA5DED-7A42-DAC6-EE4C-7ABDD58F88F3}"/>
              </a:ext>
            </a:extLst>
          </p:cNvPr>
          <p:cNvPicPr>
            <a:picLocks noGrp="1" noChangeAspect="1"/>
          </p:cNvPicPr>
          <p:nvPr>
            <p:ph sz="half" idx="1"/>
          </p:nvPr>
        </p:nvPicPr>
        <p:blipFill>
          <a:blip r:embed="rId3"/>
          <a:stretch>
            <a:fillRect/>
          </a:stretch>
        </p:blipFill>
        <p:spPr>
          <a:xfrm>
            <a:off x="739726" y="1943757"/>
            <a:ext cx="5181600" cy="3664907"/>
          </a:xfrm>
        </p:spPr>
      </p:pic>
      <p:sp>
        <p:nvSpPr>
          <p:cNvPr id="4" name="Content Placeholder 3">
            <a:extLst>
              <a:ext uri="{FF2B5EF4-FFF2-40B4-BE49-F238E27FC236}">
                <a16:creationId xmlns:a16="http://schemas.microsoft.com/office/drawing/2014/main" id="{F723AD4A-BE45-A3A8-82C0-0FD71082BDA4}"/>
              </a:ext>
            </a:extLst>
          </p:cNvPr>
          <p:cNvSpPr>
            <a:spLocks noGrp="1"/>
          </p:cNvSpPr>
          <p:nvPr>
            <p:ph sz="half" idx="2"/>
          </p:nvPr>
        </p:nvSpPr>
        <p:spPr>
          <a:xfrm>
            <a:off x="6096000" y="1423251"/>
            <a:ext cx="5181600" cy="4935345"/>
          </a:xfrm>
        </p:spPr>
        <p:txBody>
          <a:bodyPr>
            <a:normAutofit fontScale="85000" lnSpcReduction="20000"/>
          </a:bodyPr>
          <a:lstStyle/>
          <a:p>
            <a:r>
              <a:rPr lang="en-AU" b="1" dirty="0"/>
              <a:t>Performance</a:t>
            </a:r>
            <a:r>
              <a:rPr lang="en-AU" dirty="0"/>
              <a:t>:</a:t>
            </a:r>
          </a:p>
          <a:p>
            <a:pPr lvl="1"/>
            <a:r>
              <a:rPr lang="en-AU" dirty="0"/>
              <a:t>Both models successfully extract structured data</a:t>
            </a:r>
          </a:p>
          <a:p>
            <a:pPr lvl="1"/>
            <a:r>
              <a:rPr lang="en-AU" dirty="0"/>
              <a:t>Similar field accuracy (~59% for both models)</a:t>
            </a:r>
          </a:p>
          <a:p>
            <a:pPr lvl="1"/>
            <a:r>
              <a:rPr lang="en-AU" dirty="0"/>
              <a:t>Clean KEY: VALUE format output</a:t>
            </a:r>
          </a:p>
          <a:p>
            <a:pPr lvl="1"/>
            <a:r>
              <a:rPr lang="en-AU" dirty="0"/>
              <a:t>Consistent performance across document types</a:t>
            </a:r>
          </a:p>
          <a:p>
            <a:r>
              <a:rPr lang="en-AU" b="1" dirty="0"/>
              <a:t>Efficiency</a:t>
            </a:r>
            <a:r>
              <a:rPr lang="en-AU" dirty="0"/>
              <a:t>:</a:t>
            </a:r>
          </a:p>
          <a:p>
            <a:pPr lvl="1"/>
            <a:r>
              <a:rPr lang="en-AU" dirty="0"/>
              <a:t>InternVL3: 2.6GB VRAM (16% of V100 VRAM)</a:t>
            </a:r>
          </a:p>
          <a:p>
            <a:pPr lvl="1"/>
            <a:r>
              <a:rPr lang="en-AU" dirty="0"/>
              <a:t>Enables multi-model deployment</a:t>
            </a:r>
          </a:p>
          <a:p>
            <a:pPr lvl="1"/>
            <a:r>
              <a:rPr lang="en-AU" dirty="0"/>
              <a:t>Cost-effective scaling</a:t>
            </a:r>
          </a:p>
          <a:p>
            <a:r>
              <a:rPr lang="en-AU" b="1" dirty="0"/>
              <a:t>Quality</a:t>
            </a:r>
            <a:r>
              <a:rPr lang="en-AU" dirty="0"/>
              <a:t>:</a:t>
            </a:r>
          </a:p>
          <a:p>
            <a:pPr lvl="1"/>
            <a:r>
              <a:rPr lang="en-AU" dirty="0"/>
              <a:t>Comparable accuracy regardless of model size</a:t>
            </a:r>
          </a:p>
          <a:p>
            <a:pPr lvl="1"/>
            <a:r>
              <a:rPr lang="en-AU" dirty="0"/>
              <a:t>Robust to image quality issues</a:t>
            </a:r>
          </a:p>
        </p:txBody>
      </p:sp>
    </p:spTree>
    <p:extLst>
      <p:ext uri="{BB962C8B-B14F-4D97-AF65-F5344CB8AC3E}">
        <p14:creationId xmlns:p14="http://schemas.microsoft.com/office/powerpoint/2010/main" val="2070604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090DB-8CEF-1F87-6F1B-AB5DD7757A1F}"/>
              </a:ext>
            </a:extLst>
          </p:cNvPr>
          <p:cNvSpPr>
            <a:spLocks noGrp="1"/>
          </p:cNvSpPr>
          <p:nvPr>
            <p:ph type="title"/>
          </p:nvPr>
        </p:nvSpPr>
        <p:spPr>
          <a:xfrm>
            <a:off x="838200" y="365125"/>
            <a:ext cx="10515600" cy="530225"/>
          </a:xfrm>
        </p:spPr>
        <p:txBody>
          <a:bodyPr>
            <a:normAutofit fontScale="90000"/>
          </a:bodyPr>
          <a:lstStyle/>
          <a:p>
            <a:r>
              <a:rPr lang="en-US" sz="4000" b="1" dirty="0"/>
              <a:t>References</a:t>
            </a:r>
          </a:p>
        </p:txBody>
      </p:sp>
      <p:sp>
        <p:nvSpPr>
          <p:cNvPr id="3" name="Content Placeholder 2">
            <a:extLst>
              <a:ext uri="{FF2B5EF4-FFF2-40B4-BE49-F238E27FC236}">
                <a16:creationId xmlns:a16="http://schemas.microsoft.com/office/drawing/2014/main" id="{0CC2F4D8-AF69-3ECE-56B5-48E4F8204210}"/>
              </a:ext>
            </a:extLst>
          </p:cNvPr>
          <p:cNvSpPr>
            <a:spLocks noGrp="1"/>
          </p:cNvSpPr>
          <p:nvPr>
            <p:ph idx="1"/>
          </p:nvPr>
        </p:nvSpPr>
        <p:spPr>
          <a:xfrm>
            <a:off x="838200" y="895350"/>
            <a:ext cx="10515600" cy="5281613"/>
          </a:xfrm>
        </p:spPr>
        <p:txBody>
          <a:bodyPr>
            <a:normAutofit fontScale="62500" lnSpcReduction="20000"/>
          </a:bodyPr>
          <a:lstStyle/>
          <a:p>
            <a:pPr marL="0" indent="0">
              <a:buNone/>
            </a:pPr>
            <a:r>
              <a:rPr lang="en-AU" b="1" dirty="0"/>
              <a:t>Technical Foundation &amp; Research Sources</a:t>
            </a:r>
            <a:endParaRPr lang="en-AU" dirty="0"/>
          </a:p>
          <a:p>
            <a:pPr marL="0" indent="0">
              <a:buNone/>
            </a:pPr>
            <a:r>
              <a:rPr lang="en-AU" b="1" dirty="0"/>
              <a:t>Vision Transformer Foundations (Classic </a:t>
            </a:r>
            <a:r>
              <a:rPr lang="en-AU" b="1" dirty="0" err="1"/>
              <a:t>ViT</a:t>
            </a:r>
            <a:r>
              <a:rPr lang="en-AU" b="1" dirty="0"/>
              <a:t> - Encoder-only)</a:t>
            </a:r>
            <a:r>
              <a:rPr lang="en-AU" dirty="0"/>
              <a:t>:</a:t>
            </a:r>
          </a:p>
          <a:p>
            <a:r>
              <a:rPr lang="en-AU" dirty="0" err="1"/>
              <a:t>Dosovitskiy</a:t>
            </a:r>
            <a:r>
              <a:rPr lang="en-AU" dirty="0"/>
              <a:t> et al. (2020) "An Image is Worth 16x16 Words: Transformers for Image Recognition at Scale" - ICLR 2021</a:t>
            </a:r>
          </a:p>
          <a:p>
            <a:r>
              <a:rPr lang="en-AU" dirty="0"/>
              <a:t>Vaswani et al. (2017) "Attention is All You Need" - NIPS 2017</a:t>
            </a:r>
          </a:p>
          <a:p>
            <a:pPr marL="0" indent="0">
              <a:buNone/>
            </a:pPr>
            <a:r>
              <a:rPr lang="en-AU" b="1" dirty="0"/>
              <a:t>Vision-Language Model Evolution (Encoder-Decoder for Text Generation)</a:t>
            </a:r>
            <a:r>
              <a:rPr lang="en-AU" dirty="0"/>
              <a:t>: 3. Chen et al. (2024) "</a:t>
            </a:r>
            <a:r>
              <a:rPr lang="en-AU" dirty="0" err="1"/>
              <a:t>InternVL</a:t>
            </a:r>
            <a:r>
              <a:rPr lang="en-AU" dirty="0"/>
              <a:t>: Scaling up Vision Foundation Models and Aligning for Generic Visual-Linguistic Tasks" - arXiv:2312.14238 4. Meta AI (2024) "Llama 3.2: Revolutionizing edge AI and vision with open, customizable models" - Technical Report 5. Radford et al. (2021) "Learning Transferable Visual Models From Natural Language Supervision" - ICML 2021</a:t>
            </a:r>
          </a:p>
          <a:p>
            <a:pPr marL="0" indent="0">
              <a:buNone/>
            </a:pPr>
            <a:r>
              <a:rPr lang="en-AU" b="1" dirty="0"/>
              <a:t>Document AI Research</a:t>
            </a:r>
            <a:r>
              <a:rPr lang="en-AU" dirty="0"/>
              <a:t>: 6. Xu et al. (2020) "</a:t>
            </a:r>
            <a:r>
              <a:rPr lang="en-AU" dirty="0" err="1"/>
              <a:t>LayoutLM</a:t>
            </a:r>
            <a:r>
              <a:rPr lang="en-AU" dirty="0"/>
              <a:t>: Pre-training of Text and Layout for Document Image Understanding" - KDD 2020 7. Kim et al. (2022) "OCR-free Document Understanding Transformer" - ECCV 2022 8. Li et al. (2021) "LayoutLMv2: Multi-modal Pre-training for Visually-Rich Document Understanding" - ACL 2021</a:t>
            </a:r>
          </a:p>
          <a:p>
            <a:pPr marL="0" indent="0">
              <a:buNone/>
            </a:pPr>
            <a:r>
              <a:rPr lang="en-AU" b="1" dirty="0"/>
              <a:t>Industry Analysis &amp; Comparisons</a:t>
            </a:r>
            <a:r>
              <a:rPr lang="en-AU" dirty="0"/>
              <a:t>: 8. UBIAI (2024) "LayoutLMv3 in Document Understanding: Applications and Limitations" 9. </a:t>
            </a:r>
            <a:r>
              <a:rPr lang="en-AU" dirty="0" err="1"/>
              <a:t>Nitor</a:t>
            </a:r>
            <a:r>
              <a:rPr lang="en-AU" dirty="0"/>
              <a:t> Infotech (2024) "</a:t>
            </a:r>
            <a:r>
              <a:rPr lang="en-AU" dirty="0" err="1"/>
              <a:t>LayoutLM</a:t>
            </a:r>
            <a:r>
              <a:rPr lang="en-AU" dirty="0"/>
              <a:t> for Text Extraction: Performance Analysis" 10. Wang et al. (2023) "Vision Transformers vs. CNN-based Approaches for Document Analysis" - Pattern Recognition</a:t>
            </a:r>
          </a:p>
          <a:p>
            <a:pPr marL="0" indent="0">
              <a:buNone/>
            </a:pPr>
            <a:r>
              <a:rPr lang="en-AU" b="1" dirty="0"/>
              <a:t>Australian Tax Context</a:t>
            </a:r>
            <a:r>
              <a:rPr lang="en-AU" dirty="0"/>
              <a:t>: 11. Australian Taxation Office (2024) "Work-related Expense Claims Processing Guidelines" 12. ATO (2024) "Digital Transformation Strategy for Document Processing"</a:t>
            </a:r>
          </a:p>
        </p:txBody>
      </p:sp>
    </p:spTree>
    <p:extLst>
      <p:ext uri="{BB962C8B-B14F-4D97-AF65-F5344CB8AC3E}">
        <p14:creationId xmlns:p14="http://schemas.microsoft.com/office/powerpoint/2010/main" val="22432459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E6ADF-AAC6-27F4-7A77-1FCB12ACDD5E}"/>
              </a:ext>
            </a:extLst>
          </p:cNvPr>
          <p:cNvSpPr>
            <a:spLocks noGrp="1"/>
          </p:cNvSpPr>
          <p:nvPr>
            <p:ph type="title"/>
          </p:nvPr>
        </p:nvSpPr>
        <p:spPr>
          <a:xfrm>
            <a:off x="838200" y="365125"/>
            <a:ext cx="10515600" cy="892175"/>
          </a:xfrm>
        </p:spPr>
        <p:txBody>
          <a:bodyPr/>
          <a:lstStyle/>
          <a:p>
            <a:r>
              <a:rPr lang="en-AU" b="1" dirty="0"/>
              <a:t>Agenda</a:t>
            </a:r>
            <a:endParaRPr lang="en-US" dirty="0"/>
          </a:p>
        </p:txBody>
      </p:sp>
      <p:sp>
        <p:nvSpPr>
          <p:cNvPr id="3" name="Content Placeholder 2">
            <a:extLst>
              <a:ext uri="{FF2B5EF4-FFF2-40B4-BE49-F238E27FC236}">
                <a16:creationId xmlns:a16="http://schemas.microsoft.com/office/drawing/2014/main" id="{96D734AA-8643-2515-8DBA-27C114584663}"/>
              </a:ext>
            </a:extLst>
          </p:cNvPr>
          <p:cNvSpPr>
            <a:spLocks noGrp="1"/>
          </p:cNvSpPr>
          <p:nvPr>
            <p:ph idx="1"/>
          </p:nvPr>
        </p:nvSpPr>
        <p:spPr>
          <a:xfrm>
            <a:off x="838200" y="1381125"/>
            <a:ext cx="10515600" cy="4351338"/>
          </a:xfrm>
        </p:spPr>
        <p:txBody>
          <a:bodyPr>
            <a:normAutofit fontScale="85000" lnSpcReduction="20000"/>
          </a:bodyPr>
          <a:lstStyle/>
          <a:p>
            <a:r>
              <a:rPr lang="en-AU" b="1" dirty="0"/>
              <a:t>Our Journey Today</a:t>
            </a:r>
            <a:r>
              <a:rPr lang="en-AU" dirty="0"/>
              <a:t> (40 minutes)</a:t>
            </a:r>
          </a:p>
          <a:p>
            <a:r>
              <a:rPr lang="en-AU" b="1" dirty="0"/>
              <a:t>Introduction &amp; Context</a:t>
            </a:r>
            <a:r>
              <a:rPr lang="en-AU" dirty="0"/>
              <a:t> (8 min)</a:t>
            </a:r>
          </a:p>
          <a:p>
            <a:pPr lvl="1"/>
            <a:r>
              <a:rPr lang="en-AU" dirty="0"/>
              <a:t>Tax document processing challenge</a:t>
            </a:r>
          </a:p>
          <a:p>
            <a:pPr lvl="1"/>
            <a:r>
              <a:rPr lang="en-AU" dirty="0"/>
              <a:t>Current </a:t>
            </a:r>
            <a:r>
              <a:rPr lang="en-AU" dirty="0" err="1"/>
              <a:t>LayoutLM</a:t>
            </a:r>
            <a:r>
              <a:rPr lang="en-AU" dirty="0"/>
              <a:t> limitations</a:t>
            </a:r>
          </a:p>
          <a:p>
            <a:r>
              <a:rPr lang="en-AU" b="1" dirty="0"/>
              <a:t>How Vision-Language Models Work</a:t>
            </a:r>
            <a:r>
              <a:rPr lang="en-AU" dirty="0"/>
              <a:t> (15 min)</a:t>
            </a:r>
          </a:p>
          <a:p>
            <a:pPr lvl="1"/>
            <a:r>
              <a:rPr lang="en-AU" dirty="0"/>
              <a:t>Technical architecture overview</a:t>
            </a:r>
          </a:p>
          <a:p>
            <a:pPr lvl="1"/>
            <a:r>
              <a:rPr lang="en-AU" dirty="0"/>
              <a:t>Self-attention mechanisms</a:t>
            </a:r>
          </a:p>
          <a:p>
            <a:r>
              <a:rPr lang="en-AU" b="1" dirty="0"/>
              <a:t>Comparison &amp; Evidence</a:t>
            </a:r>
            <a:r>
              <a:rPr lang="en-AU" dirty="0"/>
              <a:t> (7 min)</a:t>
            </a:r>
          </a:p>
          <a:p>
            <a:pPr lvl="1"/>
            <a:r>
              <a:rPr lang="en-AU" dirty="0"/>
              <a:t>Performance results on tax documents</a:t>
            </a:r>
          </a:p>
          <a:p>
            <a:pPr lvl="1"/>
            <a:r>
              <a:rPr lang="en-AU" dirty="0"/>
              <a:t>Production deployment insights</a:t>
            </a:r>
          </a:p>
          <a:p>
            <a:r>
              <a:rPr lang="en-AU" b="1" dirty="0"/>
              <a:t>Implementation &amp; Business Impact</a:t>
            </a:r>
            <a:r>
              <a:rPr lang="en-AU" dirty="0"/>
              <a:t> (5 min)</a:t>
            </a:r>
          </a:p>
          <a:p>
            <a:pPr lvl="1"/>
            <a:r>
              <a:rPr lang="en-AU" dirty="0"/>
              <a:t>Case study and strategic recommendations</a:t>
            </a:r>
          </a:p>
          <a:p>
            <a:r>
              <a:rPr lang="en-AU" b="1" dirty="0"/>
              <a:t>Q&amp;A Session</a:t>
            </a:r>
            <a:r>
              <a:rPr lang="en-AU" dirty="0"/>
              <a:t> (5 min)</a:t>
            </a:r>
          </a:p>
          <a:p>
            <a:endParaRPr lang="en-US" dirty="0"/>
          </a:p>
        </p:txBody>
      </p:sp>
    </p:spTree>
    <p:extLst>
      <p:ext uri="{BB962C8B-B14F-4D97-AF65-F5344CB8AC3E}">
        <p14:creationId xmlns:p14="http://schemas.microsoft.com/office/powerpoint/2010/main" val="7418472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4ED5F-9491-BD05-9064-F5C09886B90E}"/>
              </a:ext>
            </a:extLst>
          </p:cNvPr>
          <p:cNvSpPr>
            <a:spLocks noGrp="1"/>
          </p:cNvSpPr>
          <p:nvPr>
            <p:ph type="title"/>
          </p:nvPr>
        </p:nvSpPr>
        <p:spPr/>
        <p:txBody>
          <a:bodyPr/>
          <a:lstStyle/>
          <a:p>
            <a:r>
              <a:rPr lang="en-US" dirty="0"/>
              <a:t>Exemplified by the specific WRE use case</a:t>
            </a:r>
          </a:p>
        </p:txBody>
      </p:sp>
      <p:graphicFrame>
        <p:nvGraphicFramePr>
          <p:cNvPr id="7" name="Content Placeholder 6">
            <a:extLst>
              <a:ext uri="{FF2B5EF4-FFF2-40B4-BE49-F238E27FC236}">
                <a16:creationId xmlns:a16="http://schemas.microsoft.com/office/drawing/2014/main" id="{F9E691D3-54A2-A875-E66F-482A838DF5EB}"/>
              </a:ext>
            </a:extLst>
          </p:cNvPr>
          <p:cNvGraphicFramePr>
            <a:graphicFrameLocks noGrp="1"/>
          </p:cNvGraphicFramePr>
          <p:nvPr>
            <p:ph sz="half" idx="2"/>
            <p:extLst>
              <p:ext uri="{D42A27DB-BD31-4B8C-83A1-F6EECF244321}">
                <p14:modId xmlns:p14="http://schemas.microsoft.com/office/powerpoint/2010/main" val="1020777798"/>
              </p:ext>
            </p:extLst>
          </p:nvPr>
        </p:nvGraphicFramePr>
        <p:xfrm>
          <a:off x="6096000" y="1486535"/>
          <a:ext cx="5181600" cy="4648200"/>
        </p:xfrm>
        <a:graphic>
          <a:graphicData uri="http://schemas.openxmlformats.org/drawingml/2006/table">
            <a:tbl>
              <a:tblPr firstRow="1" bandRow="1">
                <a:tableStyleId>{5C22544A-7EE6-4342-B048-85BDC9FD1C3A}</a:tableStyleId>
              </a:tblPr>
              <a:tblGrid>
                <a:gridCol w="1727200">
                  <a:extLst>
                    <a:ext uri="{9D8B030D-6E8A-4147-A177-3AD203B41FA5}">
                      <a16:colId xmlns:a16="http://schemas.microsoft.com/office/drawing/2014/main" val="3005244530"/>
                    </a:ext>
                  </a:extLst>
                </a:gridCol>
                <a:gridCol w="1727200">
                  <a:extLst>
                    <a:ext uri="{9D8B030D-6E8A-4147-A177-3AD203B41FA5}">
                      <a16:colId xmlns:a16="http://schemas.microsoft.com/office/drawing/2014/main" val="120257288"/>
                    </a:ext>
                  </a:extLst>
                </a:gridCol>
                <a:gridCol w="1727200">
                  <a:extLst>
                    <a:ext uri="{9D8B030D-6E8A-4147-A177-3AD203B41FA5}">
                      <a16:colId xmlns:a16="http://schemas.microsoft.com/office/drawing/2014/main" val="1947988062"/>
                    </a:ext>
                  </a:extLst>
                </a:gridCol>
              </a:tblGrid>
              <a:tr h="370840">
                <a:tc>
                  <a:txBody>
                    <a:bodyPr/>
                    <a:lstStyle/>
                    <a:p>
                      <a:r>
                        <a:rPr lang="en-AU" b="1" dirty="0">
                          <a:effectLst/>
                        </a:rPr>
                        <a:t>Field</a:t>
                      </a:r>
                    </a:p>
                  </a:txBody>
                  <a:tcPr marL="123825" marR="123825" marT="57150" marB="57150" anchor="ctr"/>
                </a:tc>
                <a:tc>
                  <a:txBody>
                    <a:bodyPr/>
                    <a:lstStyle/>
                    <a:p>
                      <a:r>
                        <a:rPr lang="en-AU" b="1" dirty="0">
                          <a:effectLst/>
                        </a:rPr>
                        <a:t>Tax Purpose</a:t>
                      </a:r>
                    </a:p>
                  </a:txBody>
                  <a:tcPr marL="123825" marR="123825" marT="57150" marB="57150" anchor="ctr"/>
                </a:tc>
                <a:tc>
                  <a:txBody>
                    <a:bodyPr/>
                    <a:lstStyle/>
                    <a:p>
                      <a:r>
                        <a:rPr lang="en-AU" b="1" dirty="0">
                          <a:effectLst/>
                        </a:rPr>
                        <a:t>Compliance Impact</a:t>
                      </a:r>
                    </a:p>
                  </a:txBody>
                  <a:tcPr marL="123825" marR="123825" marT="57150" marB="57150" anchor="ctr"/>
                </a:tc>
                <a:extLst>
                  <a:ext uri="{0D108BD9-81ED-4DB2-BD59-A6C34878D82A}">
                    <a16:rowId xmlns:a16="http://schemas.microsoft.com/office/drawing/2014/main" val="1923625845"/>
                  </a:ext>
                </a:extLst>
              </a:tr>
              <a:tr h="370840">
                <a:tc>
                  <a:txBody>
                    <a:bodyPr/>
                    <a:lstStyle/>
                    <a:p>
                      <a:r>
                        <a:rPr lang="en-AU" sz="1600" dirty="0">
                          <a:effectLst/>
                        </a:rPr>
                        <a:t>Supplier Name</a:t>
                      </a:r>
                    </a:p>
                  </a:txBody>
                  <a:tcPr marL="123825" marR="123825" marT="57150" marB="57150" anchor="ctr"/>
                </a:tc>
                <a:tc>
                  <a:txBody>
                    <a:bodyPr/>
                    <a:lstStyle/>
                    <a:p>
                      <a:r>
                        <a:rPr lang="en-AU" sz="1600" dirty="0">
                          <a:effectLst/>
                        </a:rPr>
                        <a:t>Verify legitimate business</a:t>
                      </a:r>
                    </a:p>
                  </a:txBody>
                  <a:tcPr marL="123825" marR="123825" marT="57150" marB="57150" anchor="ctr"/>
                </a:tc>
                <a:tc>
                  <a:txBody>
                    <a:bodyPr/>
                    <a:lstStyle/>
                    <a:p>
                      <a:r>
                        <a:rPr lang="en-AU" sz="1600" b="0" i="0" kern="1200" dirty="0">
                          <a:solidFill>
                            <a:schemeClr val="dk1"/>
                          </a:solidFill>
                          <a:effectLst/>
                          <a:latin typeface="+mn-lt"/>
                          <a:ea typeface="+mn-ea"/>
                          <a:cs typeface="+mn-cs"/>
                        </a:rPr>
                        <a:t>Prevents false claims</a:t>
                      </a:r>
                      <a:endParaRPr lang="en-AU" sz="1600" dirty="0">
                        <a:effectLst/>
                      </a:endParaRPr>
                    </a:p>
                  </a:txBody>
                  <a:tcPr marL="123825" marR="123825" marT="57150" marB="57150" anchor="ctr"/>
                </a:tc>
                <a:extLst>
                  <a:ext uri="{0D108BD9-81ED-4DB2-BD59-A6C34878D82A}">
                    <a16:rowId xmlns:a16="http://schemas.microsoft.com/office/drawing/2014/main" val="1410080041"/>
                  </a:ext>
                </a:extLst>
              </a:tr>
              <a:tr h="370840">
                <a:tc>
                  <a:txBody>
                    <a:bodyPr/>
                    <a:lstStyle/>
                    <a:p>
                      <a:r>
                        <a:rPr lang="en-AU" sz="1600">
                          <a:effectLst/>
                        </a:rPr>
                        <a:t>ABN</a:t>
                      </a:r>
                    </a:p>
                  </a:txBody>
                  <a:tcPr marL="123825" marR="123825" marT="57150" marB="57150" anchor="ctr"/>
                </a:tc>
                <a:tc>
                  <a:txBody>
                    <a:bodyPr/>
                    <a:lstStyle/>
                    <a:p>
                      <a:r>
                        <a:rPr lang="en-AU" sz="1600" dirty="0">
                          <a:effectLst/>
                        </a:rPr>
                        <a:t>Confirm registered entity</a:t>
                      </a:r>
                    </a:p>
                  </a:txBody>
                  <a:tcPr marL="123825" marR="123825" marT="57150" marB="57150" anchor="ctr"/>
                </a:tc>
                <a:tc>
                  <a:txBody>
                    <a:bodyPr/>
                    <a:lstStyle/>
                    <a:p>
                      <a:r>
                        <a:rPr lang="en-AU" sz="1600" b="0" i="0" kern="1200" dirty="0">
                          <a:solidFill>
                            <a:schemeClr val="dk1"/>
                          </a:solidFill>
                          <a:effectLst/>
                          <a:latin typeface="+mn-lt"/>
                          <a:ea typeface="+mn-ea"/>
                          <a:cs typeface="+mn-cs"/>
                        </a:rPr>
                        <a:t>Confirms legitimate business</a:t>
                      </a:r>
                      <a:endParaRPr lang="en-AU" sz="1600" dirty="0">
                        <a:effectLst/>
                      </a:endParaRPr>
                    </a:p>
                  </a:txBody>
                  <a:tcPr marL="123825" marR="123825" marT="57150" marB="57150" anchor="ctr"/>
                </a:tc>
                <a:extLst>
                  <a:ext uri="{0D108BD9-81ED-4DB2-BD59-A6C34878D82A}">
                    <a16:rowId xmlns:a16="http://schemas.microsoft.com/office/drawing/2014/main" val="443002627"/>
                  </a:ext>
                </a:extLst>
              </a:tr>
              <a:tr h="370840">
                <a:tc>
                  <a:txBody>
                    <a:bodyPr/>
                    <a:lstStyle/>
                    <a:p>
                      <a:r>
                        <a:rPr lang="en-AU" sz="1600">
                          <a:effectLst/>
                        </a:rPr>
                        <a:t>Date</a:t>
                      </a:r>
                    </a:p>
                  </a:txBody>
                  <a:tcPr marL="123825" marR="123825" marT="57150" marB="57150" anchor="ctr"/>
                </a:tc>
                <a:tc>
                  <a:txBody>
                    <a:bodyPr/>
                    <a:lstStyle/>
                    <a:p>
                      <a:r>
                        <a:rPr lang="en-AU" sz="1600">
                          <a:effectLst/>
                        </a:rPr>
                        <a:t>Match to tax year</a:t>
                      </a:r>
                    </a:p>
                  </a:txBody>
                  <a:tcPr marL="123825" marR="123825" marT="57150" marB="57150" anchor="ctr"/>
                </a:tc>
                <a:tc>
                  <a:txBody>
                    <a:bodyPr/>
                    <a:lstStyle/>
                    <a:p>
                      <a:r>
                        <a:rPr lang="en-AU" sz="1600" b="0" i="0" kern="1200" dirty="0">
                          <a:solidFill>
                            <a:schemeClr val="dk1"/>
                          </a:solidFill>
                          <a:effectLst/>
                          <a:latin typeface="+mn-lt"/>
                          <a:ea typeface="+mn-ea"/>
                          <a:cs typeface="+mn-cs"/>
                        </a:rPr>
                        <a:t>Determines deduction eligibility</a:t>
                      </a:r>
                      <a:endParaRPr lang="en-AU" sz="1600" dirty="0">
                        <a:effectLst/>
                      </a:endParaRPr>
                    </a:p>
                  </a:txBody>
                  <a:tcPr marL="123825" marR="123825" marT="57150" marB="57150" anchor="ctr"/>
                </a:tc>
                <a:extLst>
                  <a:ext uri="{0D108BD9-81ED-4DB2-BD59-A6C34878D82A}">
                    <a16:rowId xmlns:a16="http://schemas.microsoft.com/office/drawing/2014/main" val="1539717750"/>
                  </a:ext>
                </a:extLst>
              </a:tr>
              <a:tr h="0">
                <a:tc>
                  <a:txBody>
                    <a:bodyPr/>
                    <a:lstStyle/>
                    <a:p>
                      <a:r>
                        <a:rPr lang="en-AU" sz="1600">
                          <a:effectLst/>
                        </a:rPr>
                        <a:t>Amount</a:t>
                      </a:r>
                    </a:p>
                  </a:txBody>
                  <a:tcPr marL="123825" marR="123825" marT="57150" marB="57150" anchor="ctr"/>
                </a:tc>
                <a:tc>
                  <a:txBody>
                    <a:bodyPr/>
                    <a:lstStyle/>
                    <a:p>
                      <a:r>
                        <a:rPr lang="en-AU" sz="1600">
                          <a:effectLst/>
                        </a:rPr>
                        <a:t>Verify claim amount</a:t>
                      </a:r>
                    </a:p>
                  </a:txBody>
                  <a:tcPr marL="123825" marR="123825" marT="57150" marB="57150" anchor="ctr"/>
                </a:tc>
                <a:tc>
                  <a:txBody>
                    <a:bodyPr/>
                    <a:lstStyle/>
                    <a:p>
                      <a:r>
                        <a:rPr lang="en-AU" sz="1600" b="0" i="0" kern="1200" dirty="0">
                          <a:solidFill>
                            <a:schemeClr val="dk1"/>
                          </a:solidFill>
                          <a:effectLst/>
                          <a:latin typeface="+mn-lt"/>
                          <a:ea typeface="+mn-ea"/>
                          <a:cs typeface="+mn-cs"/>
                        </a:rPr>
                        <a:t>Ensures accurate deductions</a:t>
                      </a:r>
                      <a:endParaRPr lang="en-AU" sz="1600" dirty="0">
                        <a:effectLst/>
                      </a:endParaRPr>
                    </a:p>
                  </a:txBody>
                  <a:tcPr marL="123825" marR="123825" marT="57150" marB="57150" anchor="ctr"/>
                </a:tc>
                <a:extLst>
                  <a:ext uri="{0D108BD9-81ED-4DB2-BD59-A6C34878D82A}">
                    <a16:rowId xmlns:a16="http://schemas.microsoft.com/office/drawing/2014/main" val="1224566615"/>
                  </a:ext>
                </a:extLst>
              </a:tr>
              <a:tr h="370840">
                <a:tc>
                  <a:txBody>
                    <a:bodyPr/>
                    <a:lstStyle/>
                    <a:p>
                      <a:r>
                        <a:rPr lang="en-AU" sz="1600">
                          <a:effectLst/>
                        </a:rPr>
                        <a:t>GST Amount</a:t>
                      </a:r>
                    </a:p>
                  </a:txBody>
                  <a:tcPr marL="123825" marR="123825" marT="57150" marB="57150" anchor="ctr"/>
                </a:tc>
                <a:tc>
                  <a:txBody>
                    <a:bodyPr/>
                    <a:lstStyle/>
                    <a:p>
                      <a:r>
                        <a:rPr lang="en-AU" sz="1600" dirty="0">
                          <a:effectLst/>
                        </a:rPr>
                        <a:t>Calculate claimable portion</a:t>
                      </a:r>
                    </a:p>
                  </a:txBody>
                  <a:tcPr marL="123825" marR="123825" marT="57150" marB="57150" anchor="ctr"/>
                </a:tc>
                <a:tc>
                  <a:txBody>
                    <a:bodyPr/>
                    <a:lstStyle/>
                    <a:p>
                      <a:r>
                        <a:rPr lang="en-AU" sz="1600" b="0" i="0" kern="1200" dirty="0">
                          <a:solidFill>
                            <a:schemeClr val="dk1"/>
                          </a:solidFill>
                          <a:effectLst/>
                          <a:latin typeface="+mn-lt"/>
                          <a:ea typeface="+mn-ea"/>
                          <a:cs typeface="+mn-cs"/>
                        </a:rPr>
                        <a:t>Correct GST credit processing</a:t>
                      </a:r>
                      <a:endParaRPr lang="en-AU" sz="1600" dirty="0">
                        <a:effectLst/>
                      </a:endParaRPr>
                    </a:p>
                  </a:txBody>
                  <a:tcPr marL="123825" marR="123825" marT="57150" marB="57150" anchor="ctr"/>
                </a:tc>
                <a:extLst>
                  <a:ext uri="{0D108BD9-81ED-4DB2-BD59-A6C34878D82A}">
                    <a16:rowId xmlns:a16="http://schemas.microsoft.com/office/drawing/2014/main" val="754621907"/>
                  </a:ext>
                </a:extLst>
              </a:tr>
            </a:tbl>
          </a:graphicData>
        </a:graphic>
      </p:graphicFrame>
      <p:sp>
        <p:nvSpPr>
          <p:cNvPr id="4" name="Content Placeholder 3">
            <a:extLst>
              <a:ext uri="{FF2B5EF4-FFF2-40B4-BE49-F238E27FC236}">
                <a16:creationId xmlns:a16="http://schemas.microsoft.com/office/drawing/2014/main" id="{7EDA336B-C42F-C9BE-7658-368F435713C2}"/>
              </a:ext>
            </a:extLst>
          </p:cNvPr>
          <p:cNvSpPr>
            <a:spLocks noGrp="1"/>
          </p:cNvSpPr>
          <p:nvPr>
            <p:ph sz="half" idx="1"/>
          </p:nvPr>
        </p:nvSpPr>
        <p:spPr/>
        <p:txBody>
          <a:bodyPr>
            <a:normAutofit fontScale="92500"/>
          </a:bodyPr>
          <a:lstStyle/>
          <a:p>
            <a:r>
              <a:rPr lang="en-AU" b="1" dirty="0"/>
              <a:t>Taxpayer Work-Related Expense Claims</a:t>
            </a:r>
            <a:r>
              <a:rPr lang="en-AU" dirty="0"/>
              <a:t>:</a:t>
            </a:r>
          </a:p>
          <a:p>
            <a:r>
              <a:rPr lang="en-AU" b="1" dirty="0"/>
              <a:t>D1</a:t>
            </a:r>
            <a:r>
              <a:rPr lang="en-AU" dirty="0"/>
              <a:t>: Work-related car expenses</a:t>
            </a:r>
          </a:p>
          <a:p>
            <a:r>
              <a:rPr lang="en-AU" b="1" dirty="0"/>
              <a:t>D2</a:t>
            </a:r>
            <a:r>
              <a:rPr lang="en-AU" dirty="0"/>
              <a:t>: Work-related travel expenses</a:t>
            </a:r>
          </a:p>
          <a:p>
            <a:r>
              <a:rPr lang="en-AU" b="1" dirty="0"/>
              <a:t>D3</a:t>
            </a:r>
            <a:r>
              <a:rPr lang="en-AU" dirty="0"/>
              <a:t>: Work-related clothing expenses</a:t>
            </a:r>
          </a:p>
          <a:p>
            <a:r>
              <a:rPr lang="en-AU" b="1" dirty="0"/>
              <a:t>D4</a:t>
            </a:r>
            <a:r>
              <a:rPr lang="en-AU" dirty="0"/>
              <a:t>: Work-related self-education expenses</a:t>
            </a:r>
          </a:p>
          <a:p>
            <a:r>
              <a:rPr lang="en-AU" b="1" dirty="0"/>
              <a:t>D5</a:t>
            </a:r>
            <a:r>
              <a:rPr lang="en-AU" dirty="0"/>
              <a:t>: Professional development and subscriptions</a:t>
            </a:r>
          </a:p>
          <a:p>
            <a:endParaRPr lang="en-US" dirty="0"/>
          </a:p>
        </p:txBody>
      </p:sp>
    </p:spTree>
    <p:extLst>
      <p:ext uri="{BB962C8B-B14F-4D97-AF65-F5344CB8AC3E}">
        <p14:creationId xmlns:p14="http://schemas.microsoft.com/office/powerpoint/2010/main" val="28377848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71FC9-6D97-845F-C08A-443AAE87B455}"/>
              </a:ext>
            </a:extLst>
          </p:cNvPr>
          <p:cNvSpPr>
            <a:spLocks noGrp="1"/>
          </p:cNvSpPr>
          <p:nvPr>
            <p:ph type="title"/>
          </p:nvPr>
        </p:nvSpPr>
        <p:spPr>
          <a:xfrm>
            <a:off x="838200" y="365125"/>
            <a:ext cx="10515600" cy="1336675"/>
          </a:xfrm>
        </p:spPr>
        <p:txBody>
          <a:bodyPr>
            <a:normAutofit fontScale="90000"/>
          </a:bodyPr>
          <a:lstStyle/>
          <a:p>
            <a:r>
              <a:rPr lang="en-AU" b="1" dirty="0" err="1"/>
              <a:t>LayoutLM</a:t>
            </a:r>
            <a:r>
              <a:rPr lang="en-AU" b="1" dirty="0"/>
              <a:t> Limitations for Tax Documents</a:t>
            </a:r>
            <a:br>
              <a:rPr lang="en-AU" b="1" dirty="0"/>
            </a:br>
            <a:r>
              <a:rPr lang="en-AU" sz="2700" b="1" dirty="0"/>
              <a:t>Why Current Technology Fails Tax Document Processing</a:t>
            </a:r>
            <a:br>
              <a:rPr lang="en-AU" dirty="0"/>
            </a:br>
            <a:endParaRPr lang="en-AU" b="1" dirty="0"/>
          </a:p>
        </p:txBody>
      </p:sp>
      <p:sp>
        <p:nvSpPr>
          <p:cNvPr id="8" name="Content Placeholder 7">
            <a:extLst>
              <a:ext uri="{FF2B5EF4-FFF2-40B4-BE49-F238E27FC236}">
                <a16:creationId xmlns:a16="http://schemas.microsoft.com/office/drawing/2014/main" id="{7C346ACF-7D09-9E02-5ED7-5BBD84CDE177}"/>
              </a:ext>
            </a:extLst>
          </p:cNvPr>
          <p:cNvSpPr>
            <a:spLocks noGrp="1"/>
          </p:cNvSpPr>
          <p:nvPr>
            <p:ph sz="half" idx="1"/>
          </p:nvPr>
        </p:nvSpPr>
        <p:spPr>
          <a:xfrm>
            <a:off x="628650" y="1216025"/>
            <a:ext cx="11077575" cy="4889500"/>
          </a:xfrm>
        </p:spPr>
        <p:txBody>
          <a:bodyPr>
            <a:noAutofit/>
          </a:bodyPr>
          <a:lstStyle/>
          <a:p>
            <a:pPr marL="0" indent="0">
              <a:buNone/>
            </a:pPr>
            <a:r>
              <a:rPr lang="en-AU" sz="1600" b="1" dirty="0"/>
              <a:t>Technical Architecture Problems</a:t>
            </a:r>
            <a:r>
              <a:rPr lang="en-AU" sz="1600" dirty="0"/>
              <a:t>:</a:t>
            </a:r>
          </a:p>
          <a:p>
            <a:pPr marL="514350" indent="-514350">
              <a:buFont typeface="+mj-lt"/>
              <a:buAutoNum type="arabicPeriod"/>
            </a:pPr>
            <a:r>
              <a:rPr lang="en-AU" sz="1600" b="1" dirty="0"/>
              <a:t>OCR Dependency</a:t>
            </a:r>
            <a:r>
              <a:rPr lang="en-AU" sz="1600" dirty="0"/>
              <a:t>: Tax receipts often have logos, stamps, handwriting → OCR failures cascade through entire pipeline</a:t>
            </a:r>
          </a:p>
          <a:p>
            <a:pPr marL="514350" indent="-514350">
              <a:buFont typeface="+mj-lt"/>
              <a:buAutoNum type="arabicPeriod"/>
            </a:pPr>
            <a:r>
              <a:rPr lang="en-AU" sz="1600" b="1" dirty="0"/>
              <a:t>Complex Multi-Model Pipeline</a:t>
            </a:r>
            <a:r>
              <a:rPr lang="en-AU" sz="1600" dirty="0"/>
              <a:t>: OCR engine + image features + </a:t>
            </a:r>
            <a:r>
              <a:rPr lang="en-AU" sz="1600" dirty="0" err="1"/>
              <a:t>LayoutLM</a:t>
            </a:r>
            <a:r>
              <a:rPr lang="en-AU" sz="1600" dirty="0"/>
              <a:t> transformer = 3+ failure points</a:t>
            </a:r>
          </a:p>
          <a:p>
            <a:pPr marL="514350" indent="-514350">
              <a:buFont typeface="+mj-lt"/>
              <a:buAutoNum type="arabicPeriod"/>
            </a:pPr>
            <a:r>
              <a:rPr lang="en-AU" sz="1600" b="1" dirty="0"/>
              <a:t>Information Loss</a:t>
            </a:r>
            <a:r>
              <a:rPr lang="en-AU" sz="1600" dirty="0"/>
              <a:t>: Text extraction → Visual features → Layout coordinates → Late fusion loses semantic connections</a:t>
            </a:r>
          </a:p>
          <a:p>
            <a:pPr marL="514350" indent="-514350">
              <a:buFont typeface="+mj-lt"/>
              <a:buAutoNum type="arabicPeriod"/>
            </a:pPr>
            <a:r>
              <a:rPr lang="en-AU" sz="1600" b="1" dirty="0"/>
              <a:t>Coordination Issues</a:t>
            </a:r>
            <a:r>
              <a:rPr lang="en-AU" sz="1600" dirty="0"/>
              <a:t>: OCR bounding boxes must align with visual features (frequently fails with tax document variety)</a:t>
            </a:r>
          </a:p>
          <a:p>
            <a:pPr marL="0" indent="0">
              <a:buNone/>
            </a:pPr>
            <a:r>
              <a:rPr lang="en-AU" sz="1600" b="1" dirty="0"/>
              <a:t>Tax-Specific Challenges</a:t>
            </a:r>
            <a:r>
              <a:rPr lang="en-AU" sz="1600" dirty="0"/>
              <a:t>:</a:t>
            </a:r>
          </a:p>
          <a:p>
            <a:r>
              <a:rPr lang="en-AU" sz="1600" b="1" dirty="0"/>
              <a:t>Receipt Variety</a:t>
            </a:r>
            <a:r>
              <a:rPr lang="en-AU" sz="1600" dirty="0"/>
              <a:t>: </a:t>
            </a:r>
            <a:r>
              <a:rPr lang="en-AU" sz="1600" dirty="0" err="1"/>
              <a:t>Eftpos</a:t>
            </a:r>
            <a:r>
              <a:rPr lang="en-AU" sz="1600" dirty="0"/>
              <a:t> slips, handwritten receipts, mobile payments, invoices - </a:t>
            </a:r>
            <a:r>
              <a:rPr lang="en-AU" sz="1600" dirty="0" err="1"/>
              <a:t>LayoutLM</a:t>
            </a:r>
            <a:r>
              <a:rPr lang="en-AU" sz="1600" dirty="0"/>
              <a:t> struggles with format diversity</a:t>
            </a:r>
          </a:p>
          <a:p>
            <a:r>
              <a:rPr lang="en-AU" sz="1600" b="1" dirty="0"/>
              <a:t>Critical Field Accuracy</a:t>
            </a:r>
            <a:r>
              <a:rPr lang="en-AU" sz="1600" dirty="0"/>
              <a:t>: Tax compliance requires high precision - </a:t>
            </a:r>
            <a:r>
              <a:rPr lang="en-AU" sz="1600" dirty="0" err="1"/>
              <a:t>LayoutLM's</a:t>
            </a:r>
            <a:r>
              <a:rPr lang="en-AU" sz="1600" dirty="0"/>
              <a:t> ~70% accuracy ceiling insufficient</a:t>
            </a:r>
          </a:p>
          <a:p>
            <a:r>
              <a:rPr lang="en-AU" sz="1600" b="1" dirty="0"/>
              <a:t>Maintenance Overhead</a:t>
            </a:r>
            <a:r>
              <a:rPr lang="en-AU" sz="1600" dirty="0"/>
              <a:t>: Complex pipeline requires specialized OCR expertise, multiple model updates</a:t>
            </a:r>
          </a:p>
          <a:p>
            <a:pPr marL="0" indent="0">
              <a:buNone/>
            </a:pPr>
            <a:r>
              <a:rPr lang="en-AU" sz="1600" b="1" dirty="0"/>
              <a:t>Business Impact</a:t>
            </a:r>
            <a:r>
              <a:rPr lang="en-AU" sz="1600" dirty="0"/>
              <a:t>:</a:t>
            </a:r>
          </a:p>
          <a:p>
            <a:r>
              <a:rPr lang="en-AU" sz="1600" dirty="0"/>
              <a:t>High error rates on non-standard receipt formats</a:t>
            </a:r>
          </a:p>
          <a:p>
            <a:r>
              <a:rPr lang="en-AU" sz="1600" dirty="0"/>
              <a:t>Expensive OCR licensing and maintenance</a:t>
            </a:r>
          </a:p>
          <a:p>
            <a:r>
              <a:rPr lang="en-AU" sz="1600" dirty="0"/>
              <a:t>Slow adaptation to new document types</a:t>
            </a:r>
          </a:p>
          <a:p>
            <a:r>
              <a:rPr lang="en-AU" sz="1600" dirty="0"/>
              <a:t>Manual fallback processing creates bottlenecks</a:t>
            </a:r>
          </a:p>
        </p:txBody>
      </p:sp>
    </p:spTree>
    <p:extLst>
      <p:ext uri="{BB962C8B-B14F-4D97-AF65-F5344CB8AC3E}">
        <p14:creationId xmlns:p14="http://schemas.microsoft.com/office/powerpoint/2010/main" val="866989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8">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8">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8">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8">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D3079-CDD0-EA26-D82B-6297B2F32373}"/>
              </a:ext>
            </a:extLst>
          </p:cNvPr>
          <p:cNvSpPr>
            <a:spLocks noGrp="1"/>
          </p:cNvSpPr>
          <p:nvPr>
            <p:ph type="title"/>
          </p:nvPr>
        </p:nvSpPr>
        <p:spPr/>
        <p:txBody>
          <a:bodyPr/>
          <a:lstStyle/>
          <a:p>
            <a:r>
              <a:rPr lang="en-AU" b="1" dirty="0"/>
              <a:t> Implementation Example - Llama Vision Code</a:t>
            </a:r>
            <a:endParaRPr lang="en-US" dirty="0"/>
          </a:p>
        </p:txBody>
      </p:sp>
      <p:pic>
        <p:nvPicPr>
          <p:cNvPr id="5" name="Content Placeholder 7" descr="A invoice with text and numbers&#10;&#10;AI-generated content may be incorrect.">
            <a:extLst>
              <a:ext uri="{FF2B5EF4-FFF2-40B4-BE49-F238E27FC236}">
                <a16:creationId xmlns:a16="http://schemas.microsoft.com/office/drawing/2014/main" id="{DAD12A8F-3A38-D6CE-5413-9026894BF3FB}"/>
              </a:ext>
            </a:extLst>
          </p:cNvPr>
          <p:cNvPicPr>
            <a:picLocks noGrp="1" noChangeAspect="1"/>
          </p:cNvPicPr>
          <p:nvPr>
            <p:ph sz="half" idx="1"/>
          </p:nvPr>
        </p:nvPicPr>
        <p:blipFill>
          <a:blip r:embed="rId3"/>
          <a:stretch>
            <a:fillRect/>
          </a:stretch>
        </p:blipFill>
        <p:spPr>
          <a:xfrm>
            <a:off x="1026330" y="1825625"/>
            <a:ext cx="4805339" cy="4351338"/>
          </a:xfrm>
        </p:spPr>
      </p:pic>
      <p:pic>
        <p:nvPicPr>
          <p:cNvPr id="6" name="Content Placeholder 4">
            <a:extLst>
              <a:ext uri="{FF2B5EF4-FFF2-40B4-BE49-F238E27FC236}">
                <a16:creationId xmlns:a16="http://schemas.microsoft.com/office/drawing/2014/main" id="{49CA02C9-E944-B990-25C5-B450713D2AB5}"/>
              </a:ext>
            </a:extLst>
          </p:cNvPr>
          <p:cNvPicPr>
            <a:picLocks noGrp="1" noChangeAspect="1"/>
          </p:cNvPicPr>
          <p:nvPr>
            <p:ph sz="half" idx="2"/>
          </p:nvPr>
        </p:nvPicPr>
        <p:blipFill>
          <a:blip r:embed="rId4"/>
          <a:stretch>
            <a:fillRect/>
          </a:stretch>
        </p:blipFill>
        <p:spPr>
          <a:xfrm>
            <a:off x="6314283" y="1825625"/>
            <a:ext cx="4897433" cy="4351338"/>
          </a:xfrm>
          <a:prstGeom prst="rect">
            <a:avLst/>
          </a:prstGeom>
        </p:spPr>
      </p:pic>
    </p:spTree>
    <p:extLst>
      <p:ext uri="{BB962C8B-B14F-4D97-AF65-F5344CB8AC3E}">
        <p14:creationId xmlns:p14="http://schemas.microsoft.com/office/powerpoint/2010/main" val="38198406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36216-2A7F-420C-29FF-E63351576312}"/>
              </a:ext>
            </a:extLst>
          </p:cNvPr>
          <p:cNvSpPr>
            <a:spLocks noGrp="1"/>
          </p:cNvSpPr>
          <p:nvPr>
            <p:ph type="title"/>
          </p:nvPr>
        </p:nvSpPr>
        <p:spPr>
          <a:xfrm>
            <a:off x="838200" y="365125"/>
            <a:ext cx="10515600" cy="1336675"/>
          </a:xfrm>
        </p:spPr>
        <p:txBody>
          <a:bodyPr>
            <a:normAutofit fontScale="90000"/>
          </a:bodyPr>
          <a:lstStyle/>
          <a:p>
            <a:r>
              <a:rPr lang="en-AU" sz="4000" b="1" dirty="0"/>
              <a:t>What’s the Meaning of “Semantic Understanding”?</a:t>
            </a:r>
            <a:br>
              <a:rPr lang="en-AU" b="1" dirty="0"/>
            </a:br>
            <a:r>
              <a:rPr lang="en-AU" sz="3200" b="1" dirty="0">
                <a:solidFill>
                  <a:srgbClr val="FF0000"/>
                </a:solidFill>
              </a:rPr>
              <a:t>Question</a:t>
            </a:r>
            <a:r>
              <a:rPr lang="en-AU" sz="3200" dirty="0">
                <a:solidFill>
                  <a:srgbClr val="FF0000"/>
                </a:solidFill>
              </a:rPr>
              <a:t>: "How much did Jessica pay?"</a:t>
            </a:r>
            <a:endParaRPr lang="en-US" sz="3200" dirty="0">
              <a:solidFill>
                <a:srgbClr val="FF0000"/>
              </a:solidFill>
            </a:endParaRPr>
          </a:p>
        </p:txBody>
      </p:sp>
      <p:sp>
        <p:nvSpPr>
          <p:cNvPr id="4" name="Content Placeholder 3">
            <a:extLst>
              <a:ext uri="{FF2B5EF4-FFF2-40B4-BE49-F238E27FC236}">
                <a16:creationId xmlns:a16="http://schemas.microsoft.com/office/drawing/2014/main" id="{F3E513E3-F7D7-5D26-C773-ADDDBF812845}"/>
              </a:ext>
            </a:extLst>
          </p:cNvPr>
          <p:cNvSpPr>
            <a:spLocks noGrp="1"/>
          </p:cNvSpPr>
          <p:nvPr>
            <p:ph sz="half" idx="2"/>
          </p:nvPr>
        </p:nvSpPr>
        <p:spPr>
          <a:xfrm>
            <a:off x="6553200" y="1914468"/>
            <a:ext cx="5181600" cy="4351338"/>
          </a:xfrm>
        </p:spPr>
        <p:txBody>
          <a:bodyPr>
            <a:normAutofit fontScale="85000" lnSpcReduction="20000"/>
          </a:bodyPr>
          <a:lstStyle/>
          <a:p>
            <a:pPr marL="0" indent="0">
              <a:buNone/>
            </a:pPr>
            <a:r>
              <a:rPr lang="en-AU" b="1" dirty="0"/>
              <a:t>This IS Semantic Understanding</a:t>
            </a:r>
            <a:r>
              <a:rPr lang="en-AU" dirty="0"/>
              <a:t>:</a:t>
            </a:r>
          </a:p>
          <a:p>
            <a:r>
              <a:rPr lang="en-AU" dirty="0"/>
              <a:t>✅ </a:t>
            </a:r>
            <a:r>
              <a:rPr lang="en-AU" b="1" dirty="0"/>
              <a:t>Document reasoning</a:t>
            </a:r>
            <a:r>
              <a:rPr lang="en-AU" dirty="0"/>
              <a:t>: Shows complete calculation breakdown</a:t>
            </a:r>
          </a:p>
          <a:p>
            <a:r>
              <a:rPr lang="en-AU" dirty="0"/>
              <a:t>✅ </a:t>
            </a:r>
            <a:r>
              <a:rPr lang="en-AU" b="1" dirty="0"/>
              <a:t>Cross-validation</a:t>
            </a:r>
            <a:r>
              <a:rPr lang="en-AU" dirty="0"/>
              <a:t>: Verifies totals against line items</a:t>
            </a:r>
          </a:p>
          <a:p>
            <a:r>
              <a:rPr lang="en-AU" dirty="0"/>
              <a:t>✅ </a:t>
            </a:r>
            <a:r>
              <a:rPr lang="en-AU" b="1" dirty="0"/>
              <a:t>Audit trail</a:t>
            </a:r>
            <a:r>
              <a:rPr lang="en-AU" dirty="0"/>
              <a:t>: Explains exactly how it arrived at $31.33</a:t>
            </a:r>
          </a:p>
          <a:p>
            <a:r>
              <a:rPr lang="en-AU" dirty="0"/>
              <a:t>✅ </a:t>
            </a:r>
            <a:r>
              <a:rPr lang="en-AU" b="1" dirty="0"/>
              <a:t>Tax intelligence</a:t>
            </a:r>
            <a:r>
              <a:rPr lang="en-AU" dirty="0"/>
              <a:t>: Understands GST calculations and business context</a:t>
            </a:r>
          </a:p>
          <a:p>
            <a:pPr marL="0" indent="0">
              <a:buNone/>
            </a:pPr>
            <a:r>
              <a:rPr lang="en-AU" b="1" dirty="0"/>
              <a:t>Why This Matters for Tax Processing</a:t>
            </a:r>
            <a:r>
              <a:rPr lang="en-AU" dirty="0"/>
              <a:t>: Every extraction comes with built-in verification and reasoning</a:t>
            </a:r>
          </a:p>
        </p:txBody>
      </p:sp>
      <p:pic>
        <p:nvPicPr>
          <p:cNvPr id="5" name="Content Placeholder 4">
            <a:extLst>
              <a:ext uri="{FF2B5EF4-FFF2-40B4-BE49-F238E27FC236}">
                <a16:creationId xmlns:a16="http://schemas.microsoft.com/office/drawing/2014/main" id="{945E0F1F-D15D-C672-23A2-A22876C05B38}"/>
              </a:ext>
            </a:extLst>
          </p:cNvPr>
          <p:cNvPicPr>
            <a:picLocks noGrp="1" noChangeAspect="1"/>
          </p:cNvPicPr>
          <p:nvPr>
            <p:ph sz="half" idx="1"/>
          </p:nvPr>
        </p:nvPicPr>
        <p:blipFill>
          <a:blip r:embed="rId3"/>
          <a:stretch>
            <a:fillRect/>
          </a:stretch>
        </p:blipFill>
        <p:spPr>
          <a:xfrm>
            <a:off x="838200" y="1914468"/>
            <a:ext cx="5181600" cy="4173651"/>
          </a:xfrm>
          <a:prstGeom prst="rect">
            <a:avLst/>
          </a:prstGeom>
        </p:spPr>
      </p:pic>
    </p:spTree>
    <p:extLst>
      <p:ext uri="{BB962C8B-B14F-4D97-AF65-F5344CB8AC3E}">
        <p14:creationId xmlns:p14="http://schemas.microsoft.com/office/powerpoint/2010/main" val="3664459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31F10-8C36-5C9E-E266-372729D2D159}"/>
              </a:ext>
            </a:extLst>
          </p:cNvPr>
          <p:cNvSpPr>
            <a:spLocks noGrp="1"/>
          </p:cNvSpPr>
          <p:nvPr>
            <p:ph type="title"/>
          </p:nvPr>
        </p:nvSpPr>
        <p:spPr>
          <a:xfrm>
            <a:off x="838200" y="365125"/>
            <a:ext cx="10515600" cy="721803"/>
          </a:xfrm>
        </p:spPr>
        <p:txBody>
          <a:bodyPr>
            <a:normAutofit/>
          </a:bodyPr>
          <a:lstStyle/>
          <a:p>
            <a:r>
              <a:rPr lang="en-AU" sz="4000" b="1" dirty="0"/>
              <a:t>From Text to Vision - The Transformer Evolution</a:t>
            </a:r>
            <a:endParaRPr lang="en-US" sz="4000" dirty="0"/>
          </a:p>
        </p:txBody>
      </p:sp>
      <p:pic>
        <p:nvPicPr>
          <p:cNvPr id="5" name="Content Placeholder 4" descr="A diagram of a work flow&#10;&#10;AI-generated content may be incorrect.">
            <a:extLst>
              <a:ext uri="{FF2B5EF4-FFF2-40B4-BE49-F238E27FC236}">
                <a16:creationId xmlns:a16="http://schemas.microsoft.com/office/drawing/2014/main" id="{72C03810-E30E-F066-FF7B-67044895554B}"/>
              </a:ext>
            </a:extLst>
          </p:cNvPr>
          <p:cNvPicPr>
            <a:picLocks noGrp="1" noChangeAspect="1"/>
          </p:cNvPicPr>
          <p:nvPr>
            <p:ph idx="1"/>
          </p:nvPr>
        </p:nvPicPr>
        <p:blipFill>
          <a:blip r:embed="rId3"/>
          <a:stretch>
            <a:fillRect/>
          </a:stretch>
        </p:blipFill>
        <p:spPr>
          <a:xfrm>
            <a:off x="760562" y="1181439"/>
            <a:ext cx="10515600" cy="4000691"/>
          </a:xfrm>
        </p:spPr>
      </p:pic>
      <p:sp>
        <p:nvSpPr>
          <p:cNvPr id="6" name="TextBox 5">
            <a:extLst>
              <a:ext uri="{FF2B5EF4-FFF2-40B4-BE49-F238E27FC236}">
                <a16:creationId xmlns:a16="http://schemas.microsoft.com/office/drawing/2014/main" id="{35EE4B8D-ED86-07C7-DBF3-0517246599F0}"/>
              </a:ext>
            </a:extLst>
          </p:cNvPr>
          <p:cNvSpPr txBox="1"/>
          <p:nvPr/>
        </p:nvSpPr>
        <p:spPr>
          <a:xfrm>
            <a:off x="760562" y="3164681"/>
            <a:ext cx="8980714" cy="3416320"/>
          </a:xfrm>
          <a:prstGeom prst="rect">
            <a:avLst/>
          </a:prstGeom>
          <a:noFill/>
        </p:spPr>
        <p:txBody>
          <a:bodyPr wrap="square" rtlCol="0">
            <a:spAutoFit/>
          </a:bodyPr>
          <a:lstStyle/>
          <a:p>
            <a:r>
              <a:rPr lang="en-AU" b="1" dirty="0"/>
              <a:t>The Revolutionary Insight</a:t>
            </a:r>
            <a:r>
              <a:rPr lang="en-AU" dirty="0"/>
              <a:t>: </a:t>
            </a:r>
            <a:r>
              <a:rPr lang="en-AU" i="1" dirty="0"/>
              <a:t>Same core architecture, different input processing</a:t>
            </a:r>
            <a:endParaRPr lang="en-AU" dirty="0"/>
          </a:p>
          <a:p>
            <a:r>
              <a:rPr lang="en-AU" b="1" dirty="0"/>
              <a:t>What We Already Know</a:t>
            </a:r>
            <a:r>
              <a:rPr lang="en-AU" dirty="0"/>
              <a:t> (Text Transformers 2017):</a:t>
            </a:r>
          </a:p>
          <a:p>
            <a:pPr marL="285750" indent="-285750">
              <a:buFont typeface="Arial" panose="020B0604020202020204" pitchFamily="34" charset="0"/>
              <a:buChar char="•"/>
            </a:pPr>
            <a:r>
              <a:rPr lang="en-AU" dirty="0"/>
              <a:t>Tokenization → Self-Attention → Understanding</a:t>
            </a:r>
          </a:p>
          <a:p>
            <a:pPr marL="285750" indent="-285750">
              <a:buFont typeface="Arial" panose="020B0604020202020204" pitchFamily="34" charset="0"/>
              <a:buChar char="•"/>
            </a:pPr>
            <a:r>
              <a:rPr lang="en-AU" dirty="0"/>
              <a:t>"Attention is All You Need" revolutionized NLP</a:t>
            </a:r>
          </a:p>
          <a:p>
            <a:r>
              <a:rPr lang="en-AU" b="1" dirty="0"/>
              <a:t>The Vision Breakthrough</a:t>
            </a:r>
            <a:r>
              <a:rPr lang="en-AU" dirty="0"/>
              <a:t> (2020):</a:t>
            </a:r>
          </a:p>
          <a:p>
            <a:pPr marL="285750" indent="-285750">
              <a:buFont typeface="Arial" panose="020B0604020202020204" pitchFamily="34" charset="0"/>
              <a:buChar char="•"/>
            </a:pPr>
            <a:r>
              <a:rPr lang="en-AU" dirty="0"/>
              <a:t>Image patches = Text tokens</a:t>
            </a:r>
          </a:p>
          <a:p>
            <a:pPr marL="285750" indent="-285750">
              <a:buFont typeface="Arial" panose="020B0604020202020204" pitchFamily="34" charset="0"/>
              <a:buChar char="•"/>
            </a:pPr>
            <a:r>
              <a:rPr lang="en-AU" b="1" dirty="0"/>
              <a:t>IDENTICAL</a:t>
            </a:r>
            <a:r>
              <a:rPr lang="en-AU" dirty="0"/>
              <a:t> self-attention architecture</a:t>
            </a:r>
          </a:p>
          <a:p>
            <a:pPr marL="285750" indent="-285750">
              <a:buFont typeface="Arial" panose="020B0604020202020204" pitchFamily="34" charset="0"/>
              <a:buChar char="•"/>
            </a:pPr>
            <a:r>
              <a:rPr lang="en-AU" dirty="0"/>
              <a:t>Vision-Language fusion for document understanding</a:t>
            </a:r>
          </a:p>
          <a:p>
            <a:r>
              <a:rPr lang="en-AU" b="1" dirty="0"/>
              <a:t>Tax Document Application</a:t>
            </a:r>
            <a:r>
              <a:rPr lang="en-AU" dirty="0"/>
              <a:t>:</a:t>
            </a:r>
          </a:p>
          <a:p>
            <a:pPr marL="285750" indent="-285750">
              <a:buFont typeface="Arial" panose="020B0604020202020204" pitchFamily="34" charset="0"/>
              <a:buChar char="•"/>
            </a:pPr>
            <a:r>
              <a:rPr lang="en-AU" dirty="0"/>
              <a:t>Hyatt Hotels receipt → pixel patches → Transformer processing</a:t>
            </a:r>
          </a:p>
          <a:p>
            <a:pPr marL="285750" indent="-285750">
              <a:buFont typeface="Arial" panose="020B0604020202020204" pitchFamily="34" charset="0"/>
              <a:buChar char="•"/>
            </a:pPr>
            <a:r>
              <a:rPr lang="en-AU" dirty="0"/>
              <a:t>Same architecture that understands "The supplier charged GST" now understands visual receipt layout</a:t>
            </a:r>
          </a:p>
        </p:txBody>
      </p:sp>
    </p:spTree>
    <p:extLst>
      <p:ext uri="{BB962C8B-B14F-4D97-AF65-F5344CB8AC3E}">
        <p14:creationId xmlns:p14="http://schemas.microsoft.com/office/powerpoint/2010/main" val="825754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2"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3"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4"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5"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6"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7" nodeType="click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8" nodeType="clickEffect">
                                  <p:stCondLst>
                                    <p:cond delay="0"/>
                                  </p:stCondLst>
                                  <p:childTnLst>
                                    <p:set>
                                      <p:cBhvr>
                                        <p:cTn id="38" dur="1" fill="hold">
                                          <p:stCondLst>
                                            <p:cond delay="0"/>
                                          </p:stCondLst>
                                        </p:cTn>
                                        <p:tgtEl>
                                          <p:spTgt spid="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9" nodeType="clickEffect">
                                  <p:stCondLst>
                                    <p:cond delay="0"/>
                                  </p:stCondLst>
                                  <p:childTnLst>
                                    <p:set>
                                      <p:cBhvr>
                                        <p:cTn id="42" dur="1" fill="hold">
                                          <p:stCondLst>
                                            <p:cond delay="0"/>
                                          </p:stCondLst>
                                        </p:cTn>
                                        <p:tgtEl>
                                          <p:spTgt spid="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10" nodeType="clickEffect">
                                  <p:stCondLst>
                                    <p:cond delay="0"/>
                                  </p:stCondLst>
                                  <p:childTnLst>
                                    <p:set>
                                      <p:cBhvr>
                                        <p:cTn id="4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6" grpId="2"/>
      <p:bldP spid="6" grpId="3"/>
      <p:bldP spid="6" grpId="4"/>
      <p:bldP spid="6" grpId="5"/>
      <p:bldP spid="6" grpId="6"/>
      <p:bldP spid="6" grpId="7"/>
      <p:bldP spid="6" grpId="8"/>
      <p:bldP spid="6" grpId="9"/>
      <p:bldP spid="6" grpId="1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AAC6E-055B-5EC4-71AC-36C16891C32C}"/>
              </a:ext>
            </a:extLst>
          </p:cNvPr>
          <p:cNvSpPr>
            <a:spLocks noGrp="1"/>
          </p:cNvSpPr>
          <p:nvPr>
            <p:ph type="title"/>
          </p:nvPr>
        </p:nvSpPr>
        <p:spPr>
          <a:xfrm>
            <a:off x="838200" y="250825"/>
            <a:ext cx="10515600" cy="663575"/>
          </a:xfrm>
        </p:spPr>
        <p:txBody>
          <a:bodyPr>
            <a:normAutofit/>
          </a:bodyPr>
          <a:lstStyle/>
          <a:p>
            <a:r>
              <a:rPr lang="en-AU" sz="3600" b="1" dirty="0"/>
              <a:t>Evolution to Vision-Language Models</a:t>
            </a:r>
            <a:endParaRPr lang="en-US" sz="3600" dirty="0"/>
          </a:p>
        </p:txBody>
      </p:sp>
      <p:sp>
        <p:nvSpPr>
          <p:cNvPr id="3" name="Content Placeholder 2">
            <a:extLst>
              <a:ext uri="{FF2B5EF4-FFF2-40B4-BE49-F238E27FC236}">
                <a16:creationId xmlns:a16="http://schemas.microsoft.com/office/drawing/2014/main" id="{456D1C1F-B0FC-FDA2-7685-0EFE2A2F2BA7}"/>
              </a:ext>
            </a:extLst>
          </p:cNvPr>
          <p:cNvSpPr>
            <a:spLocks noGrp="1"/>
          </p:cNvSpPr>
          <p:nvPr>
            <p:ph idx="1"/>
          </p:nvPr>
        </p:nvSpPr>
        <p:spPr>
          <a:xfrm>
            <a:off x="838200" y="914400"/>
            <a:ext cx="10515600" cy="5262563"/>
          </a:xfrm>
        </p:spPr>
        <p:txBody>
          <a:bodyPr>
            <a:normAutofit fontScale="77500" lnSpcReduction="20000"/>
          </a:bodyPr>
          <a:lstStyle/>
          <a:p>
            <a:pPr marL="0" indent="0">
              <a:buNone/>
            </a:pPr>
            <a:r>
              <a:rPr lang="en-AU" b="1" dirty="0"/>
              <a:t>From Image Classification to Document Understanding</a:t>
            </a:r>
            <a:endParaRPr lang="en-AU" dirty="0"/>
          </a:p>
          <a:p>
            <a:pPr marL="0" indent="0">
              <a:buNone/>
            </a:pPr>
            <a:r>
              <a:rPr lang="en-AU" b="1" dirty="0"/>
              <a:t>Classic Vision Transformer (2020)</a:t>
            </a:r>
            <a:r>
              <a:rPr lang="en-AU" dirty="0"/>
              <a:t>:</a:t>
            </a:r>
          </a:p>
          <a:p>
            <a:pPr lvl="1"/>
            <a:r>
              <a:rPr lang="en-AU" b="1" dirty="0"/>
              <a:t>Architecture</a:t>
            </a:r>
            <a:r>
              <a:rPr lang="en-AU" dirty="0"/>
              <a:t>: Encoder-only</a:t>
            </a:r>
          </a:p>
          <a:p>
            <a:pPr lvl="1"/>
            <a:r>
              <a:rPr lang="en-AU" b="1" dirty="0"/>
              <a:t>Purpose</a:t>
            </a:r>
            <a:r>
              <a:rPr lang="en-AU" dirty="0"/>
              <a:t>: Image classification ("cat", "dog", "car")</a:t>
            </a:r>
          </a:p>
          <a:p>
            <a:pPr lvl="1"/>
            <a:r>
              <a:rPr lang="en-AU" b="1" dirty="0"/>
              <a:t>Output</a:t>
            </a:r>
            <a:r>
              <a:rPr lang="en-AU" dirty="0"/>
              <a:t>: Single classification label</a:t>
            </a:r>
          </a:p>
          <a:p>
            <a:pPr lvl="1"/>
            <a:r>
              <a:rPr lang="en-AU" b="1" dirty="0"/>
              <a:t>Innovation</a:t>
            </a:r>
            <a:r>
              <a:rPr lang="en-AU" dirty="0"/>
              <a:t>: Applied transformer attention to image patches</a:t>
            </a:r>
          </a:p>
          <a:p>
            <a:r>
              <a:rPr lang="en-AU" b="1" dirty="0"/>
              <a:t>Modern Vision-Language Models (2024)</a:t>
            </a:r>
            <a:r>
              <a:rPr lang="en-AU" dirty="0"/>
              <a:t>:</a:t>
            </a:r>
          </a:p>
          <a:p>
            <a:pPr lvl="1"/>
            <a:r>
              <a:rPr lang="en-AU" b="1" dirty="0"/>
              <a:t>Architecture</a:t>
            </a:r>
            <a:r>
              <a:rPr lang="en-AU" dirty="0"/>
              <a:t>: Encoder-decoder with cross-attention</a:t>
            </a:r>
          </a:p>
          <a:p>
            <a:pPr lvl="1"/>
            <a:r>
              <a:rPr lang="en-AU" b="1" dirty="0"/>
              <a:t>Purpose</a:t>
            </a:r>
            <a:r>
              <a:rPr lang="en-AU" dirty="0"/>
              <a:t>: Document understanding and text generation</a:t>
            </a:r>
          </a:p>
          <a:p>
            <a:pPr lvl="1"/>
            <a:r>
              <a:rPr lang="en-AU" b="1" dirty="0"/>
              <a:t>Output</a:t>
            </a:r>
            <a:r>
              <a:rPr lang="en-AU" dirty="0"/>
              <a:t>: Natural language responses and structured data</a:t>
            </a:r>
          </a:p>
          <a:p>
            <a:pPr lvl="1"/>
            <a:r>
              <a:rPr lang="en-AU" b="1" dirty="0"/>
              <a:t>Our Models</a:t>
            </a:r>
            <a:r>
              <a:rPr lang="en-AU" dirty="0"/>
              <a:t>: Llama-3.2-Vision, InternVL3</a:t>
            </a:r>
          </a:p>
          <a:p>
            <a:r>
              <a:rPr lang="en-AU" b="1" dirty="0"/>
              <a:t>Key Evolution for Tax Processing</a:t>
            </a:r>
            <a:r>
              <a:rPr lang="en-AU" dirty="0"/>
              <a:t>:</a:t>
            </a:r>
          </a:p>
          <a:p>
            <a:r>
              <a:rPr lang="en-AU" b="1" dirty="0"/>
              <a:t>Classic </a:t>
            </a:r>
            <a:r>
              <a:rPr lang="en-AU" b="1" dirty="0" err="1"/>
              <a:t>ViT</a:t>
            </a:r>
            <a:r>
              <a:rPr lang="en-AU" dirty="0"/>
              <a:t>: "This is an invoice" (classification)</a:t>
            </a:r>
          </a:p>
          <a:p>
            <a:r>
              <a:rPr lang="en-AU" b="1" dirty="0"/>
              <a:t>Vision-Language Models</a:t>
            </a:r>
            <a:r>
              <a:rPr lang="en-AU" dirty="0"/>
              <a:t>: "SUPPLIER: Hyatt Hotels, AMOUNT: $31.33, GST: $2.85..." (structured extraction with reasoning)</a:t>
            </a:r>
          </a:p>
          <a:p>
            <a:r>
              <a:rPr lang="en-AU" b="1" dirty="0"/>
              <a:t>Technical Architecture</a:t>
            </a:r>
            <a:r>
              <a:rPr lang="en-AU" dirty="0"/>
              <a:t>: Vision encoder processes document → Language decoder generates tax fields</a:t>
            </a:r>
          </a:p>
        </p:txBody>
      </p:sp>
    </p:spTree>
    <p:extLst>
      <p:ext uri="{BB962C8B-B14F-4D97-AF65-F5344CB8AC3E}">
        <p14:creationId xmlns:p14="http://schemas.microsoft.com/office/powerpoint/2010/main" val="346876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1D26F-ECB0-0DA5-21A8-F3CFA8533C41}"/>
              </a:ext>
            </a:extLst>
          </p:cNvPr>
          <p:cNvSpPr>
            <a:spLocks noGrp="1"/>
          </p:cNvSpPr>
          <p:nvPr>
            <p:ph type="title"/>
          </p:nvPr>
        </p:nvSpPr>
        <p:spPr>
          <a:xfrm>
            <a:off x="914400" y="297031"/>
            <a:ext cx="10515600" cy="617369"/>
          </a:xfrm>
        </p:spPr>
        <p:txBody>
          <a:bodyPr>
            <a:normAutofit fontScale="90000"/>
          </a:bodyPr>
          <a:lstStyle/>
          <a:p>
            <a:r>
              <a:rPr lang="en-AU" b="1" dirty="0"/>
              <a:t> </a:t>
            </a:r>
            <a:r>
              <a:rPr lang="en-AU" sz="4000" b="1" dirty="0"/>
              <a:t>Large Multimodal Model Overview - Core Innovation</a:t>
            </a:r>
          </a:p>
        </p:txBody>
      </p:sp>
      <p:sp>
        <p:nvSpPr>
          <p:cNvPr id="3" name="Content Placeholder 2">
            <a:extLst>
              <a:ext uri="{FF2B5EF4-FFF2-40B4-BE49-F238E27FC236}">
                <a16:creationId xmlns:a16="http://schemas.microsoft.com/office/drawing/2014/main" id="{2B4716EF-0791-54FB-C6F2-0A0FD956AF56}"/>
              </a:ext>
            </a:extLst>
          </p:cNvPr>
          <p:cNvSpPr>
            <a:spLocks noGrp="1"/>
          </p:cNvSpPr>
          <p:nvPr>
            <p:ph idx="1"/>
          </p:nvPr>
        </p:nvSpPr>
        <p:spPr>
          <a:xfrm>
            <a:off x="838200" y="1391056"/>
            <a:ext cx="10515600" cy="4552544"/>
          </a:xfrm>
        </p:spPr>
        <p:txBody>
          <a:bodyPr>
            <a:normAutofit fontScale="77500" lnSpcReduction="20000"/>
          </a:bodyPr>
          <a:lstStyle/>
          <a:p>
            <a:pPr marL="0" indent="0">
              <a:buNone/>
            </a:pPr>
            <a:r>
              <a:rPr lang="en-AU" b="1" dirty="0"/>
              <a:t>Encoder-Decoder Architecture for Tax Document Processing</a:t>
            </a:r>
            <a:endParaRPr lang="en-AU" dirty="0"/>
          </a:p>
          <a:p>
            <a:pPr marL="0" indent="0">
              <a:buNone/>
            </a:pPr>
            <a:r>
              <a:rPr lang="en-AU" b="1" dirty="0"/>
              <a:t>Core Architecture</a:t>
            </a:r>
            <a:r>
              <a:rPr lang="en-AU" dirty="0"/>
              <a:t>:</a:t>
            </a:r>
          </a:p>
          <a:p>
            <a:r>
              <a:rPr lang="en-AU" b="1" dirty="0"/>
              <a:t>Vision Encoder</a:t>
            </a:r>
            <a:r>
              <a:rPr lang="en-AU" dirty="0"/>
              <a:t>: Processes receipt images using transformer attention</a:t>
            </a:r>
          </a:p>
          <a:p>
            <a:r>
              <a:rPr lang="en-AU" b="1" dirty="0"/>
              <a:t>Language Decoder</a:t>
            </a:r>
            <a:r>
              <a:rPr lang="en-AU" dirty="0"/>
              <a:t>: Generates structured text responses with reasoning</a:t>
            </a:r>
          </a:p>
          <a:p>
            <a:r>
              <a:rPr lang="en-AU" b="1" dirty="0"/>
              <a:t>End-to-End Learning</a:t>
            </a:r>
            <a:r>
              <a:rPr lang="en-AU" dirty="0"/>
              <a:t>: Pixels → Structured tax data (no intermediate failures)</a:t>
            </a:r>
          </a:p>
          <a:p>
            <a:pPr marL="0" indent="0">
              <a:buNone/>
            </a:pPr>
            <a:r>
              <a:rPr lang="en-AU" b="1" dirty="0"/>
              <a:t>Key Advantages</a:t>
            </a:r>
            <a:r>
              <a:rPr lang="en-AU" dirty="0"/>
              <a:t>:</a:t>
            </a:r>
          </a:p>
          <a:p>
            <a:r>
              <a:rPr lang="en-AU" dirty="0"/>
              <a:t>✅ </a:t>
            </a:r>
            <a:r>
              <a:rPr lang="en-AU" b="1" dirty="0"/>
              <a:t>No OCR Dependency</a:t>
            </a:r>
            <a:r>
              <a:rPr lang="en-AU" dirty="0"/>
              <a:t>: Processes receipt images directly</a:t>
            </a:r>
          </a:p>
          <a:p>
            <a:r>
              <a:rPr lang="en-AU" dirty="0"/>
              <a:t>✅ </a:t>
            </a:r>
            <a:r>
              <a:rPr lang="en-AU" b="1" dirty="0"/>
              <a:t>Format Agnostic</a:t>
            </a:r>
            <a:r>
              <a:rPr lang="en-AU" dirty="0"/>
              <a:t>: Handles any receipt type equally</a:t>
            </a:r>
          </a:p>
          <a:p>
            <a:r>
              <a:rPr lang="en-AU" dirty="0"/>
              <a:t>✅ </a:t>
            </a:r>
            <a:r>
              <a:rPr lang="en-AU" b="1" dirty="0"/>
              <a:t>Single Pipeline</a:t>
            </a:r>
            <a:r>
              <a:rPr lang="en-AU" dirty="0"/>
              <a:t>: One model replaces entire </a:t>
            </a:r>
            <a:r>
              <a:rPr lang="en-AU" dirty="0" err="1"/>
              <a:t>LayoutLM</a:t>
            </a:r>
            <a:r>
              <a:rPr lang="en-AU" dirty="0"/>
              <a:t> infrastructure</a:t>
            </a:r>
          </a:p>
          <a:p>
            <a:pPr marL="0" indent="0">
              <a:buNone/>
            </a:pPr>
            <a:r>
              <a:rPr lang="en-AU" b="1" dirty="0"/>
              <a:t>Processing Flow</a:t>
            </a:r>
            <a:r>
              <a:rPr lang="en-AU" dirty="0"/>
              <a:t>: Receipt → Vision encoding → Language generation → Tax fields (Supplier, ABN, Amount, GST)</a:t>
            </a:r>
          </a:p>
          <a:p>
            <a:pPr marL="0" indent="0">
              <a:buNone/>
            </a:pPr>
            <a:r>
              <a:rPr lang="en-AU" b="1" dirty="0"/>
              <a:t>Innovation</a:t>
            </a:r>
            <a:r>
              <a:rPr lang="en-AU" dirty="0"/>
              <a:t>: Combines visual understanding with language generation for document processing</a:t>
            </a:r>
          </a:p>
          <a:p>
            <a:pPr marL="0" indent="0">
              <a:buNone/>
            </a:pPr>
            <a:endParaRPr lang="en-AU" dirty="0"/>
          </a:p>
        </p:txBody>
      </p:sp>
    </p:spTree>
    <p:extLst>
      <p:ext uri="{BB962C8B-B14F-4D97-AF65-F5344CB8AC3E}">
        <p14:creationId xmlns:p14="http://schemas.microsoft.com/office/powerpoint/2010/main" val="2740846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253879D2-680A-EE40-8364-667810F27185}">
  <we:reference id="wa200006214" version="1.0.0.0" store="en-GB" storeType="OMEX"/>
  <we:alternateReferences>
    <we:reference id="WA200006214" version="1.0.0.0" store="WA200006214"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1720</TotalTime>
  <Words>3369</Words>
  <Application>Microsoft Macintosh PowerPoint</Application>
  <PresentationFormat>Widescreen</PresentationFormat>
  <Paragraphs>227</Paragraphs>
  <Slides>19</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Aptos</vt:lpstr>
      <vt:lpstr>Aptos Display</vt:lpstr>
      <vt:lpstr>Arial</vt:lpstr>
      <vt:lpstr>Office Theme</vt:lpstr>
      <vt:lpstr>Vision-Language Models for Tax Document Extraction</vt:lpstr>
      <vt:lpstr>Agenda</vt:lpstr>
      <vt:lpstr>Exemplified by the specific WRE use case</vt:lpstr>
      <vt:lpstr>LayoutLM Limitations for Tax Documents Why Current Technology Fails Tax Document Processing </vt:lpstr>
      <vt:lpstr> Implementation Example - Llama Vision Code</vt:lpstr>
      <vt:lpstr>What’s the Meaning of “Semantic Understanding”? Question: "How much did Jessica pay?"</vt:lpstr>
      <vt:lpstr>From Text to Vision - The Transformer Evolution</vt:lpstr>
      <vt:lpstr>Evolution to Vision-Language Models</vt:lpstr>
      <vt:lpstr> Large Multimodal Model Overview - Core Innovation</vt:lpstr>
      <vt:lpstr>Stage 1: Input Processing - Converting Images to Tokens Converting Tax Receipts to Transformer Inputs</vt:lpstr>
      <vt:lpstr>Stage 2: Transformer Processing - Global Understanding</vt:lpstr>
      <vt:lpstr>Stage 2 (Cont) Self-Attention for Documents</vt:lpstr>
      <vt:lpstr>Stage 3: Language Generation - From Understanding to Extraction</vt:lpstr>
      <vt:lpstr> Encoder-Decoder Architecture for Tax Processing</vt:lpstr>
      <vt:lpstr>PI45 The Large Multimodal Model Proof of Concept (LMM PoC) </vt:lpstr>
      <vt:lpstr>Vision Transformer: Practical Example</vt:lpstr>
      <vt:lpstr>Vision Transformer: Practical Example</vt:lpstr>
      <vt:lpstr>PoC Results (To Date)</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Tod Nestor</dc:creator>
  <cp:lastModifiedBy>Tod Nestor</cp:lastModifiedBy>
  <cp:revision>128</cp:revision>
  <dcterms:created xsi:type="dcterms:W3CDTF">2025-08-02T04:23:55Z</dcterms:created>
  <dcterms:modified xsi:type="dcterms:W3CDTF">2025-08-04T04:34:10Z</dcterms:modified>
</cp:coreProperties>
</file>