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3"/>
    <p:restoredTop sz="94699"/>
  </p:normalViewPr>
  <p:slideViewPr>
    <p:cSldViewPr snapToGrid="0" snapToObjects="1">
      <p:cViewPr>
        <p:scale>
          <a:sx n="85" d="100"/>
          <a:sy n="85" d="100"/>
        </p:scale>
        <p:origin x="6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99A-1A3E-AA42-B32D-BFC3B470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A408-88F2-AD4B-A258-6C2E4C80A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0A5C-1E2C-7D4B-84CC-C8CEC4F5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CE32-E591-D047-92BD-8CFD69B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0E55-962C-9E43-B983-A02BFF21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A742-59DC-8A43-A7B7-21D7A4AC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6E7BB-B019-714E-9B8D-B043C519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F7BD-B3D1-C649-BE9B-545C1797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71A8-203B-EA4E-982E-965865DE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D676-E98C-D449-B9B1-DFC5464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9A24E-7277-F646-AE3C-1EE6DFAC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F0A24-AA54-F54A-8A1B-EAF9D1C28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36FF-F321-9346-BA6F-DA80CFEF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C515-BC96-2A4C-9427-7F4FCA2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3A8-590B-3641-8B76-1F7CADC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76B7-47AB-2C47-B309-473E1278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D50B-DE4E-6847-9447-EBA977C5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3C95-1245-A04A-9C1E-54E74294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F903-FA21-C84D-AB8A-552B0EE3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93C2-A437-8949-ABD7-D80D8BD3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2FF7-15F8-1342-B7EE-F309EC5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8953-79BB-0547-A4BC-19F22200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530C-6123-FE49-A50F-78FDB124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98D2-A166-6C4C-BA61-675CE0B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BD89-DF9E-B440-9907-9038E4F9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831-098C-9040-9E73-35C5F73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FEC5-02F9-7B40-8F80-A82EBE196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B1198-FA05-664D-AFE7-9DA5EF0B2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B871-00DE-644A-91DE-BBF5ECFA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326D-0331-2647-82BC-5D8DB28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0E2E4-82A4-244D-A17F-9FF26BEA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430F-BC27-1C4C-89E7-7E4C19BE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E3C7-43EA-2E45-B850-D6C8EC11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8F05-6711-E34E-B72C-0D30A53F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29F7-4CAD-2A4A-8CE1-29813A0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22D9-D180-9B4C-A373-F5E8B16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6543-9584-C847-84CD-68C297F4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805F-A0FC-C049-B33D-5EBB264A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E511E-FC8B-2940-8ED5-C31FBE35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0CE-5A77-A645-A493-966343F4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6BDAB-EEE9-114A-B812-DE703390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41D60-C18E-7F43-A39F-68C9237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EB57-2E11-E248-96FC-42FE3180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E03CF-47DF-6F4E-8AD9-F05BB66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8876D-0653-434D-9B61-AAF8345A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20F8-3D0E-BF42-B6A3-1765E4CF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80BE-4124-D248-ABC0-E092B07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52EB-0DF1-CB40-85B1-5DD1CA51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A1AD-887A-1C43-AE2F-A711989B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2511-E220-874B-A186-636E0E01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2768-83E5-544A-846F-5DF8EEF6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7DD9-B2A8-4C4E-8A07-46FBF29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D04-7139-504F-AFCF-DD1229C1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40DD8-E224-DE40-B711-25DD16B5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37089-A9BE-154E-BBE6-8C725A817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D8A7-E9AB-C942-BED0-CAAE621B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C8A4-56D4-6644-90AC-97DF0CB3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AD2C-D950-354A-B163-600502FD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94C5-7B32-BF4D-A6E4-EB6F55A2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F973-C62F-3244-930D-71388D03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718B-D754-B040-B8B7-AF57FF4A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A6CB-51BF-4E49-BB41-A408766A97B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5CFBA-19D6-A24A-84AA-722B1E9B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D150-EB93-DE47-A73F-A9968F8F2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26EA-D754-D84C-B2E4-B87D6A12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0CA3EA-6EF6-A441-AAE0-1CEA849842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44" y="278656"/>
            <a:ext cx="6619962" cy="298587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7AD774-5934-E34D-B4C6-D15BE1EA42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44" y="2985879"/>
            <a:ext cx="6619962" cy="3217304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B963D8-129E-8647-8EC2-C1C62FF88337}"/>
              </a:ext>
            </a:extLst>
          </p:cNvPr>
          <p:cNvSpPr txBox="1"/>
          <p:nvPr/>
        </p:nvSpPr>
        <p:spPr>
          <a:xfrm>
            <a:off x="3260911" y="278656"/>
            <a:ext cx="404495" cy="3289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6060FCB-778D-964D-9937-2A37BE6BF7E8}"/>
              </a:ext>
            </a:extLst>
          </p:cNvPr>
          <p:cNvSpPr txBox="1"/>
          <p:nvPr/>
        </p:nvSpPr>
        <p:spPr>
          <a:xfrm>
            <a:off x="3260911" y="3018483"/>
            <a:ext cx="404495" cy="3289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8D9DC-9D16-BF49-8328-37C946380154}"/>
              </a:ext>
            </a:extLst>
          </p:cNvPr>
          <p:cNvSpPr/>
          <p:nvPr/>
        </p:nvSpPr>
        <p:spPr>
          <a:xfrm>
            <a:off x="572813" y="6082117"/>
            <a:ext cx="11046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Boxplots panels represent two key variables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Angle and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of four fruit flies’ genotypes (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cantonS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norpA7, rutabaga, W1118) across four consecutive 2.5-minute intervals (10 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B20A9-B71E-9141-8B6A-9997143E18F1}"/>
              </a:ext>
            </a:extLst>
          </p:cNvPr>
          <p:cNvSpPr/>
          <p:nvPr/>
        </p:nvSpPr>
        <p:spPr>
          <a:xfrm>
            <a:off x="1008184" y="1459907"/>
            <a:ext cx="10122272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 i="1" dirty="0"/>
              <a:t>Table 2: Ordinary Least Square (OLS) Regression Results of Distance and Turn Angle assuming both Period and Genotypes as significance at the p&lt;0.05 level</a:t>
            </a:r>
            <a:endParaRPr lang="en-US" sz="2000" i="1" dirty="0"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9CE1E6-66EC-2842-9FEE-36BAB7C6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40232"/>
              </p:ext>
            </p:extLst>
          </p:nvPr>
        </p:nvGraphicFramePr>
        <p:xfrm>
          <a:off x="371803" y="2671438"/>
          <a:ext cx="11445345" cy="203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7144">
                  <a:extLst>
                    <a:ext uri="{9D8B030D-6E8A-4147-A177-3AD203B41FA5}">
                      <a16:colId xmlns:a16="http://schemas.microsoft.com/office/drawing/2014/main" val="992846578"/>
                    </a:ext>
                  </a:extLst>
                </a:gridCol>
                <a:gridCol w="1749973">
                  <a:extLst>
                    <a:ext uri="{9D8B030D-6E8A-4147-A177-3AD203B41FA5}">
                      <a16:colId xmlns:a16="http://schemas.microsoft.com/office/drawing/2014/main" val="2036363017"/>
                    </a:ext>
                  </a:extLst>
                </a:gridCol>
                <a:gridCol w="2522482">
                  <a:extLst>
                    <a:ext uri="{9D8B030D-6E8A-4147-A177-3AD203B41FA5}">
                      <a16:colId xmlns:a16="http://schemas.microsoft.com/office/drawing/2014/main" val="3617656129"/>
                    </a:ext>
                  </a:extLst>
                </a:gridCol>
                <a:gridCol w="1844566">
                  <a:extLst>
                    <a:ext uri="{9D8B030D-6E8A-4147-A177-3AD203B41FA5}">
                      <a16:colId xmlns:a16="http://schemas.microsoft.com/office/drawing/2014/main" val="2185164818"/>
                    </a:ext>
                  </a:extLst>
                </a:gridCol>
                <a:gridCol w="1371180">
                  <a:extLst>
                    <a:ext uri="{9D8B030D-6E8A-4147-A177-3AD203B41FA5}">
                      <a16:colId xmlns:a16="http://schemas.microsoft.com/office/drawing/2014/main" val="3255590652"/>
                    </a:ext>
                  </a:extLst>
                </a:gridCol>
              </a:tblGrid>
              <a:tr h="480396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 Regression Results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58868"/>
                  </a:ext>
                </a:extLst>
              </a:tr>
              <a:tr h="462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R-squared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Adj. R-squared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F-statistic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P&gt;|t|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extLst>
                  <a:ext uri="{0D108BD9-81ED-4DB2-BD59-A6C34878D82A}">
                    <a16:rowId xmlns:a16="http://schemas.microsoft.com/office/drawing/2014/main" val="761173931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 ~ Period * Fly Type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0.259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56.96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extLst>
                  <a:ext uri="{0D108BD9-81ED-4DB2-BD59-A6C34878D82A}">
                    <a16:rowId xmlns:a16="http://schemas.microsoft.com/office/drawing/2014/main" val="43543100"/>
                  </a:ext>
                </a:extLst>
              </a:tr>
              <a:tr h="5221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Angle ~ Period * Fly Type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123" marR="150123" marT="0" marB="0" anchor="ctr"/>
                </a:tc>
                <a:extLst>
                  <a:ext uri="{0D108BD9-81ED-4DB2-BD59-A6C34878D82A}">
                    <a16:rowId xmlns:a16="http://schemas.microsoft.com/office/drawing/2014/main" val="37123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6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805A1F-97B4-1845-9362-0ADB02E28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62406"/>
              </p:ext>
            </p:extLst>
          </p:nvPr>
        </p:nvGraphicFramePr>
        <p:xfrm>
          <a:off x="1913131" y="1223272"/>
          <a:ext cx="8365734" cy="52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1288537145"/>
                    </a:ext>
                  </a:extLst>
                </a:gridCol>
                <a:gridCol w="2821577">
                  <a:extLst>
                    <a:ext uri="{9D8B030D-6E8A-4147-A177-3AD203B41FA5}">
                      <a16:colId xmlns:a16="http://schemas.microsoft.com/office/drawing/2014/main" val="1049984260"/>
                    </a:ext>
                  </a:extLst>
                </a:gridCol>
                <a:gridCol w="3996934">
                  <a:extLst>
                    <a:ext uri="{9D8B030D-6E8A-4147-A177-3AD203B41FA5}">
                      <a16:colId xmlns:a16="http://schemas.microsoft.com/office/drawing/2014/main" val="3200603643"/>
                    </a:ext>
                  </a:extLst>
                </a:gridCol>
              </a:tblGrid>
              <a:tr h="538346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Respect to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PR(&gt;F) </a:t>
                      </a:r>
                    </a:p>
                    <a:p>
                      <a:pPr algn="ctr"/>
                      <a:r>
                        <a:rPr lang="en-US" sz="1800" b="0" i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(p-value associated with the F statistic)</a:t>
                      </a:r>
                      <a:endParaRPr 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55527"/>
                  </a:ext>
                </a:extLst>
              </a:tr>
              <a:tr h="53834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cantonS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5.039793e-29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95907"/>
                  </a:ext>
                </a:extLst>
              </a:tr>
              <a:tr h="538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1.255019e-62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360846"/>
                  </a:ext>
                </a:extLst>
              </a:tr>
              <a:tr h="5383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norpA7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28088"/>
                  </a:ext>
                </a:extLst>
              </a:tr>
              <a:tr h="538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4.549592e-13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095290"/>
                  </a:ext>
                </a:extLst>
              </a:tr>
              <a:tr h="5383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rutabaga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4.630760e-14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44854"/>
                  </a:ext>
                </a:extLst>
              </a:tr>
              <a:tr h="538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1.253609e-48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677330"/>
                  </a:ext>
                </a:extLst>
              </a:tr>
              <a:tr h="5383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W1118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43742"/>
                  </a:ext>
                </a:extLst>
              </a:tr>
              <a:tr h="538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9.406055e-08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1397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BC51C0-1153-F24C-A72F-F687C7B942C6}"/>
              </a:ext>
            </a:extLst>
          </p:cNvPr>
          <p:cNvSpPr/>
          <p:nvPr/>
        </p:nvSpPr>
        <p:spPr>
          <a:xfrm>
            <a:off x="1031293" y="413560"/>
            <a:ext cx="10129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3: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Results of repeated measures ANOVA, with Turn Angle and Distance Angle respect to Time as the between subject factors at the p&lt;0.05 level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180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Huy</dc:creator>
  <cp:lastModifiedBy>Huynh, Huy</cp:lastModifiedBy>
  <cp:revision>6</cp:revision>
  <dcterms:created xsi:type="dcterms:W3CDTF">2021-04-29T02:28:28Z</dcterms:created>
  <dcterms:modified xsi:type="dcterms:W3CDTF">2021-04-29T15:06:08Z</dcterms:modified>
</cp:coreProperties>
</file>