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71" r:id="rId2"/>
    <p:sldId id="279" r:id="rId3"/>
    <p:sldId id="278" r:id="rId4"/>
    <p:sldId id="277" r:id="rId5"/>
    <p:sldId id="280" r:id="rId6"/>
    <p:sldId id="281" r:id="rId7"/>
    <p:sldId id="275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Ralew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641"/>
    <p:restoredTop sz="96679"/>
  </p:normalViewPr>
  <p:slideViewPr>
    <p:cSldViewPr snapToGrid="0">
      <p:cViewPr varScale="1">
        <p:scale>
          <a:sx n="191" d="100"/>
          <a:sy n="191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57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36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01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51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59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33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51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Weekly Meeting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86200"/>
            <a:ext cx="4409156" cy="285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June 26, 2023</a:t>
            </a:r>
          </a:p>
        </p:txBody>
      </p:sp>
    </p:spTree>
    <p:extLst>
      <p:ext uri="{BB962C8B-B14F-4D97-AF65-F5344CB8AC3E}">
        <p14:creationId xmlns:p14="http://schemas.microsoft.com/office/powerpoint/2010/main" val="32091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Last week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86200"/>
            <a:ext cx="6146250" cy="285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Latency Sensitive Applications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Simulations</a:t>
            </a:r>
          </a:p>
          <a:p>
            <a:pPr lvl="1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to show how the size of the backup model you used can affect availability and latency</a:t>
            </a:r>
          </a:p>
          <a:p>
            <a:pPr lvl="1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Have some assumptions</a:t>
            </a:r>
          </a:p>
          <a:p>
            <a:pPr lvl="2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size of the primary model and backup model</a:t>
            </a:r>
          </a:p>
          <a:p>
            <a:pPr lvl="2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for each node, what kind of models can we fit</a:t>
            </a:r>
          </a:p>
          <a:p>
            <a:pPr lvl="2">
              <a:buFontTx/>
              <a:buChar char="-"/>
            </a:pP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>
              <a:buFontTx/>
              <a:buChar char="-"/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8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Fault Tolerance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00676"/>
            <a:ext cx="9144000" cy="423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permanent faults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“may lead to the unavailability of the system for extended time periods until it is repaired or replaced. In real-time embedded systems that need to be operational continuously, permanent faults can only be dealt with extra processors (hardware redundancy)”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</a:rPr>
              <a:t>”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by taking advantage of the hardware redundancy provided by the primary and spare processor, can tolerate at most one permanent fault. “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transient faults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often induced by electromagnetic interference and cosmic radiations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6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How does the backup model selection affect latency and energy?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00676"/>
            <a:ext cx="3773130" cy="423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.</a:t>
            </a:r>
            <a:endParaRPr lang="en-US" sz="1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 descr="A picture containing screenshot, line, text, diagram&#10;&#10;Description automatically generated">
            <a:extLst>
              <a:ext uri="{FF2B5EF4-FFF2-40B4-BE49-F238E27FC236}">
                <a16:creationId xmlns:a16="http://schemas.microsoft.com/office/drawing/2014/main" id="{E11878D2-8E1C-6730-B748-B77EFF3F9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1" y="510015"/>
            <a:ext cx="3028950" cy="232638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BA23FD-7A25-6486-4082-83DB061FC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344" y="2855248"/>
            <a:ext cx="2019300" cy="22606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45365F1-43F7-C4F5-9F47-0D6567F1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78" y="408879"/>
            <a:ext cx="3783519" cy="22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634ED3A-DD8B-1855-2FD0-B8073341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78" y="2840550"/>
            <a:ext cx="3783519" cy="23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79BDC-E636-3B7A-0848-B87FEF35D1B8}"/>
              </a:ext>
            </a:extLst>
          </p:cNvPr>
          <p:cNvSpPr txBox="1"/>
          <p:nvPr/>
        </p:nvSpPr>
        <p:spPr>
          <a:xfrm>
            <a:off x="3092893" y="720841"/>
            <a:ext cx="20464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 node: Jetson Nano</a:t>
            </a:r>
          </a:p>
          <a:p>
            <a:r>
              <a:rPr lang="en-US" dirty="0">
                <a:solidFill>
                  <a:schemeClr val="tx1"/>
                </a:solidFill>
              </a:rPr>
              <a:t>2 models</a:t>
            </a:r>
          </a:p>
          <a:p>
            <a:r>
              <a:rPr lang="en-US" dirty="0">
                <a:solidFill>
                  <a:schemeClr val="tx1"/>
                </a:solidFill>
              </a:rPr>
              <a:t>1 task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should have 2 nodes</a:t>
            </a:r>
          </a:p>
        </p:txBody>
      </p:sp>
    </p:spTree>
    <p:extLst>
      <p:ext uri="{BB962C8B-B14F-4D97-AF65-F5344CB8AC3E}">
        <p14:creationId xmlns:p14="http://schemas.microsoft.com/office/powerpoint/2010/main" val="106190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Energy Efficiency vs N number of failures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00676"/>
            <a:ext cx="7150608" cy="1446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Energy Consump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tion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(Joules) / Accuracy %</a:t>
            </a:r>
            <a:endParaRPr lang="en-US" sz="1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 lower value of this metric is typically desirable</a:t>
            </a: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F2F031-16DF-2166-E5BA-D5517019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36" y="1725151"/>
            <a:ext cx="5707838" cy="34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Efficient Pairing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320374" y="734627"/>
            <a:ext cx="3773130" cy="423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Backup System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: For every model running on a node, there is a corresponding backup node that can take over the operation if the primary node fails. This system ensures that the operation will continue running without significant interruptions.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Model Pairing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: To ensure efficient system operations, it's crucial to determine how to best pair models together on a node. Factors to consider include the size of the models, the node's capacity, and the potential impact on system reliability.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CA7FC-B496-3B19-944A-7423574CA5A9}"/>
              </a:ext>
            </a:extLst>
          </p:cNvPr>
          <p:cNvSpPr/>
          <p:nvPr/>
        </p:nvSpPr>
        <p:spPr>
          <a:xfrm>
            <a:off x="3773130" y="2571750"/>
            <a:ext cx="1416570" cy="1858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E8FEF-14B2-DB46-309A-248159271B45}"/>
              </a:ext>
            </a:extLst>
          </p:cNvPr>
          <p:cNvSpPr/>
          <p:nvPr/>
        </p:nvSpPr>
        <p:spPr>
          <a:xfrm>
            <a:off x="3773130" y="2334406"/>
            <a:ext cx="1416570" cy="237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169E0-7295-D669-138A-66969A5ADE0E}"/>
              </a:ext>
            </a:extLst>
          </p:cNvPr>
          <p:cNvSpPr/>
          <p:nvPr/>
        </p:nvSpPr>
        <p:spPr>
          <a:xfrm>
            <a:off x="6953543" y="2309828"/>
            <a:ext cx="1968288" cy="2582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E180C-40BF-D8F6-C89D-C04F50247485}"/>
              </a:ext>
            </a:extLst>
          </p:cNvPr>
          <p:cNvSpPr/>
          <p:nvPr/>
        </p:nvSpPr>
        <p:spPr>
          <a:xfrm>
            <a:off x="6953543" y="1980046"/>
            <a:ext cx="1968288" cy="329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86FF-B69F-C68C-D883-763871AF0859}"/>
              </a:ext>
            </a:extLst>
          </p:cNvPr>
          <p:cNvSpPr/>
          <p:nvPr/>
        </p:nvSpPr>
        <p:spPr>
          <a:xfrm>
            <a:off x="3905846" y="2719603"/>
            <a:ext cx="1126457" cy="489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913E6-A804-F57E-B2A1-C9279B003077}"/>
              </a:ext>
            </a:extLst>
          </p:cNvPr>
          <p:cNvSpPr/>
          <p:nvPr/>
        </p:nvSpPr>
        <p:spPr>
          <a:xfrm>
            <a:off x="3918186" y="3601192"/>
            <a:ext cx="1126457" cy="489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1EB56-CAEB-DB6E-59B1-A55FD8FA3054}"/>
              </a:ext>
            </a:extLst>
          </p:cNvPr>
          <p:cNvSpPr/>
          <p:nvPr/>
        </p:nvSpPr>
        <p:spPr>
          <a:xfrm>
            <a:off x="7106065" y="2603037"/>
            <a:ext cx="1663243" cy="722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D8DBDC-F25E-BA2B-04B6-2BDC1455D9BC}"/>
              </a:ext>
            </a:extLst>
          </p:cNvPr>
          <p:cNvSpPr/>
          <p:nvPr/>
        </p:nvSpPr>
        <p:spPr>
          <a:xfrm>
            <a:off x="7106065" y="3728392"/>
            <a:ext cx="1663243" cy="722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445556-38CA-AD8D-2772-7A87EC5892D6}"/>
              </a:ext>
            </a:extLst>
          </p:cNvPr>
          <p:cNvSpPr/>
          <p:nvPr/>
        </p:nvSpPr>
        <p:spPr>
          <a:xfrm>
            <a:off x="5067358" y="2726357"/>
            <a:ext cx="1968288" cy="489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0455D61-0D42-B940-5927-48994F050374}"/>
              </a:ext>
            </a:extLst>
          </p:cNvPr>
          <p:cNvSpPr/>
          <p:nvPr/>
        </p:nvSpPr>
        <p:spPr>
          <a:xfrm>
            <a:off x="5078080" y="3659057"/>
            <a:ext cx="1968288" cy="489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Paper #5: Energy-aware standby-sparing for fixed-priority real-time task sets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00676"/>
            <a:ext cx="3773130" cy="423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proposes a dual-queue mechanism to delay the execution of backup tasks and minimize overlap with main tasks.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Tested static vs dynamic delaying methods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our solution is seen to save more energy at medium to high load values despite deploying the additional spare processor, while offering clear advantages in terms of reliability.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Results: The experimental evaluation shows that the proposed schemes effectively reduce energy consumption while maintaining system reliability</a:t>
            </a:r>
          </a:p>
          <a:p>
            <a:pPr lvl="1"/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Improved Reliability: The study demonstrates that the standby-sparing scheme provides fault tolerance by executing backup tasks on a spare processor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Energy Efficiency: The dual-queue mechanism maximizes the delay of backup tasks, allowing for the cancellation of unnecessary backup executions and reducing energy consumption in the system.</a:t>
            </a:r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797A9D9-48AE-7C61-6A11-5F5B8644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32" y="654813"/>
            <a:ext cx="2587905" cy="996637"/>
          </a:xfrm>
          <a:prstGeom prst="rect">
            <a:avLst/>
          </a:prstGeom>
        </p:spPr>
      </p:pic>
      <p:pic>
        <p:nvPicPr>
          <p:cNvPr id="8" name="Picture 7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04A4330-6FFB-FC82-EB0F-283B541B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575" y="1651450"/>
            <a:ext cx="2579017" cy="996637"/>
          </a:xfrm>
          <a:prstGeom prst="rect">
            <a:avLst/>
          </a:prstGeom>
        </p:spPr>
      </p:pic>
      <p:pic>
        <p:nvPicPr>
          <p:cNvPr id="10" name="Picture 9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FFC533B-E5A0-677D-176F-FCD35A50E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363" y="2768190"/>
            <a:ext cx="2579017" cy="2246405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0B145D4-7FF1-E8D1-5517-9F2B024A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13" y="2473231"/>
            <a:ext cx="2091016" cy="1306355"/>
          </a:xfrm>
          <a:prstGeom prst="rect">
            <a:avLst/>
          </a:prstGeom>
        </p:spPr>
      </p:pic>
      <p:pic>
        <p:nvPicPr>
          <p:cNvPr id="14" name="Picture 13" descr="A graph of energy consumption&#10;&#10;Description automatically generated with low confidence">
            <a:extLst>
              <a:ext uri="{FF2B5EF4-FFF2-40B4-BE49-F238E27FC236}">
                <a16:creationId xmlns:a16="http://schemas.microsoft.com/office/drawing/2014/main" id="{F14AFE19-9F6E-5FFB-F878-9894DF559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4486" y="3792409"/>
            <a:ext cx="2091015" cy="1392555"/>
          </a:xfrm>
          <a:prstGeom prst="rect">
            <a:avLst/>
          </a:prstGeom>
        </p:spPr>
      </p:pic>
      <p:pic>
        <p:nvPicPr>
          <p:cNvPr id="16" name="Picture 1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A0EF108-2817-FDF7-1CED-7D2D31B2A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5988" y="654813"/>
            <a:ext cx="2688012" cy="17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43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416</Words>
  <Application>Microsoft Macintosh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Raleway</vt:lpstr>
      <vt:lpstr>Open sans</vt:lpstr>
      <vt:lpstr>Simple Dark</vt:lpstr>
      <vt:lpstr>Weekly Meeting</vt:lpstr>
      <vt:lpstr>Last week</vt:lpstr>
      <vt:lpstr>Fault Tolerance</vt:lpstr>
      <vt:lpstr>How does the backup model selection affect latency and energy?</vt:lpstr>
      <vt:lpstr>Energy Efficiency vs N number of failures</vt:lpstr>
      <vt:lpstr>Efficient Pairing</vt:lpstr>
      <vt:lpstr>Paper #5: Energy-aware standby-sparing for fixed-priority real-time task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Tergel Molom-Ochir</cp:lastModifiedBy>
  <cp:revision>32</cp:revision>
  <dcterms:modified xsi:type="dcterms:W3CDTF">2023-06-26T18:26:09Z</dcterms:modified>
</cp:coreProperties>
</file>