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71" r:id="rId2"/>
    <p:sldId id="258" r:id="rId3"/>
    <p:sldId id="272" r:id="rId4"/>
    <p:sldId id="274" r:id="rId5"/>
    <p:sldId id="273" r:id="rId6"/>
    <p:sldId id="275" r:id="rId7"/>
    <p:sldId id="276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Ralew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4"/>
    <p:restoredTop sz="96679"/>
  </p:normalViewPr>
  <p:slideViewPr>
    <p:cSldViewPr snapToGrid="0">
      <p:cViewPr varScale="1">
        <p:scale>
          <a:sx n="153" d="100"/>
          <a:sy n="153" d="100"/>
        </p:scale>
        <p:origin x="176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57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80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30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98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51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a20d79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a20d79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6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Weekly Meeting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6200"/>
            <a:ext cx="4409156" cy="285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June 19, 2023</a:t>
            </a:r>
          </a:p>
        </p:txBody>
      </p:sp>
    </p:spTree>
    <p:extLst>
      <p:ext uri="{BB962C8B-B14F-4D97-AF65-F5344CB8AC3E}">
        <p14:creationId xmlns:p14="http://schemas.microsoft.com/office/powerpoint/2010/main" val="32091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Paper #1: PCRAFT: Capacity Planning for Dependable Stateless Services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35593"/>
            <a:ext cx="4409156" cy="285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a system to enable capacity planning of dependable services.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to quantify the number of nodes needed to ensure the dependability of stateless services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endParaRPr lang="en-US" sz="1200" dirty="0">
              <a:solidFill>
                <a:schemeClr val="tx1"/>
              </a:solidFill>
              <a:latin typeface="+mn-lt"/>
            </a:endParaRP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traditional service-level availability mechanisms (active route anywhere and passive failover) + deployment schemes (cloud and on-premises)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quantify the number of nodes needed to satisfy the given availability and performance constraints. 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Showed: </a:t>
            </a:r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passive failover requires fewer nodes than active route anywhere.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+mn-lt"/>
              </a:rPr>
              <a:t>Passive failover: </a:t>
            </a:r>
            <a:r>
              <a:rPr lang="en-US" sz="1200" b="0" i="0" dirty="0">
                <a:solidFill>
                  <a:srgbClr val="F2F5F7"/>
                </a:solidFill>
                <a:effectLst/>
                <a:latin typeface="+mn-lt"/>
              </a:rPr>
              <a:t>standby system that remains idle and inactive until the primary system fails. </a:t>
            </a:r>
          </a:p>
          <a:p>
            <a:pPr lvl="1"/>
            <a:r>
              <a:rPr lang="en-US" sz="1200" dirty="0">
                <a:solidFill>
                  <a:srgbClr val="F2F5F7"/>
                </a:solidFill>
                <a:latin typeface="+mn-lt"/>
              </a:rPr>
              <a:t>ARA: </a:t>
            </a:r>
            <a:r>
              <a:rPr lang="en-US" sz="1200" b="0" i="0" dirty="0">
                <a:solidFill>
                  <a:srgbClr val="F2F5F7"/>
                </a:solidFill>
                <a:effectLst/>
                <a:latin typeface="+mn-lt"/>
              </a:rPr>
              <a:t>When a failure occurs, requests are automatically routed to other available servers, and clients can continue to access the system without interruption. 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A3176D2-F09E-B8BA-D89C-9FDD3FA3A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27" y="492142"/>
            <a:ext cx="2358373" cy="1898490"/>
          </a:xfrm>
          <a:prstGeom prst="rect">
            <a:avLst/>
          </a:prstGeom>
        </p:spPr>
      </p:pic>
      <p:pic>
        <p:nvPicPr>
          <p:cNvPr id="7" name="Picture 6" descr="A picture containing text, line, diagram, font&#10;&#10;Description automatically generated">
            <a:extLst>
              <a:ext uri="{FF2B5EF4-FFF2-40B4-BE49-F238E27FC236}">
                <a16:creationId xmlns:a16="http://schemas.microsoft.com/office/drawing/2014/main" id="{B4A443EB-CA85-AF83-A673-E3E7172B1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964" y="2489200"/>
            <a:ext cx="4807035" cy="1574303"/>
          </a:xfrm>
          <a:prstGeom prst="rect">
            <a:avLst/>
          </a:prstGeom>
        </p:spPr>
      </p:pic>
      <p:sp>
        <p:nvSpPr>
          <p:cNvPr id="3" name="Google Shape;252;p27">
            <a:extLst>
              <a:ext uri="{FF2B5EF4-FFF2-40B4-BE49-F238E27FC236}">
                <a16:creationId xmlns:a16="http://schemas.microsoft.com/office/drawing/2014/main" id="{DCC2B30C-3F49-2199-F9ED-638EADCEED30}"/>
              </a:ext>
            </a:extLst>
          </p:cNvPr>
          <p:cNvSpPr txBox="1">
            <a:spLocks/>
          </p:cNvSpPr>
          <p:nvPr/>
        </p:nvSpPr>
        <p:spPr>
          <a:xfrm>
            <a:off x="4409156" y="3964935"/>
            <a:ext cx="4734843" cy="101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  <a:latin typeface="+mn-lt"/>
              </a:rPr>
              <a:t>Fault tolerance mechanisms:</a:t>
            </a:r>
          </a:p>
          <a:p>
            <a:pPr lvl="1"/>
            <a:r>
              <a:rPr lang="en-US" sz="800" dirty="0">
                <a:solidFill>
                  <a:schemeClr val="tx1"/>
                </a:solidFill>
                <a:latin typeface="+mn-lt"/>
              </a:rPr>
              <a:t>Native: </a:t>
            </a:r>
            <a:r>
              <a:rPr lang="en-US" sz="800" b="0" i="0" dirty="0">
                <a:solidFill>
                  <a:srgbClr val="F2F5F7"/>
                </a:solidFill>
                <a:effectLst/>
                <a:latin typeface="+mn-lt"/>
              </a:rPr>
              <a:t>provides fault tolerance by creating a mirrored instance of a virtual machine on a different physical host.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800" dirty="0" err="1">
                <a:solidFill>
                  <a:schemeClr val="tx1"/>
                </a:solidFill>
                <a:latin typeface="+mn-lt"/>
              </a:rPr>
              <a:t>Ft_ilr</a:t>
            </a:r>
            <a:r>
              <a:rPr lang="en-US" sz="8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800" b="0" i="0" dirty="0">
                <a:solidFill>
                  <a:srgbClr val="F2F5F7"/>
                </a:solidFill>
                <a:effectLst/>
                <a:latin typeface="+mn-lt"/>
              </a:rPr>
              <a:t> if a fault occurs on the primary machine, the secondary machine can seamlessly take over without losing any data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800" dirty="0" err="1">
                <a:solidFill>
                  <a:schemeClr val="tx1"/>
                </a:solidFill>
                <a:latin typeface="+mn-lt"/>
              </a:rPr>
              <a:t>Ft_tx</a:t>
            </a:r>
            <a:r>
              <a:rPr lang="en-US" sz="8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800" b="0" i="0" dirty="0">
                <a:solidFill>
                  <a:srgbClr val="F2F5F7"/>
                </a:solidFill>
                <a:effectLst/>
                <a:latin typeface="+mn-lt"/>
              </a:rPr>
              <a:t>a hardware-based approach that uses specialized hardware to replicate the execution of a virtual machine on multiple physical hosts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252;p27">
            <a:extLst>
              <a:ext uri="{FF2B5EF4-FFF2-40B4-BE49-F238E27FC236}">
                <a16:creationId xmlns:a16="http://schemas.microsoft.com/office/drawing/2014/main" id="{81958452-AFE1-F6AD-17D2-62D03B844D1F}"/>
              </a:ext>
            </a:extLst>
          </p:cNvPr>
          <p:cNvSpPr txBox="1">
            <a:spLocks/>
          </p:cNvSpPr>
          <p:nvPr/>
        </p:nvSpPr>
        <p:spPr>
          <a:xfrm>
            <a:off x="4963445" y="935593"/>
            <a:ext cx="1932655" cy="101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800" dirty="0">
                <a:solidFill>
                  <a:srgbClr val="F2F5F7"/>
                </a:solidFill>
                <a:latin typeface="+mn-lt"/>
              </a:rPr>
              <a:t>A</a:t>
            </a:r>
            <a:r>
              <a:rPr lang="en-US" sz="800" b="0" i="0" dirty="0">
                <a:solidFill>
                  <a:srgbClr val="F2F5F7"/>
                </a:solidFill>
                <a:effectLst/>
                <a:latin typeface="+mn-lt"/>
              </a:rPr>
              <a:t>pproaches for handling system failures in a high availability setting: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Paper #2: Energy Efficient and Fault Tolerant GPSR in Ad Hoc Wireless Network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52436"/>
            <a:ext cx="4540079" cy="347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Establish path between source and destination node pairs</a:t>
            </a:r>
            <a:endParaRPr lang="en-US" sz="1200" b="0" dirty="0">
              <a:solidFill>
                <a:schemeClr val="tx1"/>
              </a:solidFill>
              <a:effectLst/>
              <a:latin typeface="+mn-lt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latin typeface="+mn-lt"/>
              </a:rPr>
              <a:t>1. Fault testing Phase: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all nodes come to know about their fault free neighbors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latin typeface="+mn-lt"/>
              </a:rPr>
              <a:t>2. Planarization Phase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+mn-lt"/>
              </a:rPr>
              <a:t>3. EE greedy forwarding Phase: minimum distance + energy = minimum cost option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+mn-lt"/>
              </a:rPr>
              <a:t>4. EE perimeter forwarding Phase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try to maintain balance between the metrics to choose the next hop and selection of node having highest energy among the neighboring node to extend network lifetime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Res: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EFGPSR provides higher no. of path between source and destination out of the total no. of paths (i.e., 20) than GPSR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increasing the network lifetime, successful packet delivery ratio with insignificant increase in number of hop count. </a:t>
            </a:r>
          </a:p>
          <a:p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54A255FD-3EF9-8AD1-F32D-FBB6C11AA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73" y="717502"/>
            <a:ext cx="3584619" cy="1926964"/>
          </a:xfrm>
          <a:prstGeom prst="rect">
            <a:avLst/>
          </a:prstGeom>
        </p:spPr>
      </p:pic>
      <p:pic>
        <p:nvPicPr>
          <p:cNvPr id="8" name="Picture 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08987491-6202-B967-68EA-A6AD50C1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682" y="2780468"/>
            <a:ext cx="2530413" cy="23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latin typeface="+mj-lt"/>
              </a:rPr>
              <a:t>Paper #3: </a:t>
            </a:r>
            <a:r>
              <a:rPr lang="en-US" sz="2500" dirty="0">
                <a:effectLst/>
                <a:latin typeface="+mj-lt"/>
              </a:rPr>
              <a:t>Towards Fault Tolerant Fog Computing for IoT-Based Smart City Applications </a:t>
            </a:r>
            <a:br>
              <a:rPr lang="en-US" sz="2500" dirty="0">
                <a:latin typeface="+mj-lt"/>
              </a:rPr>
            </a:br>
            <a:endParaRPr sz="2500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4540079" cy="347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It investigates different considerations to achieve a good degree of fault-tolerance for fog computing supporting smart city applications.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it is important to first discuss the different types of services to leverage the understanding of different possible fault-tolerance issues and mechanisms for these types.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To achieve this, we need to identify the different types of services: stateless vs. stateful; real-time vs. delay-tolerant; and single level vs. multiple level.</a:t>
            </a: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BD9A70F4-8A96-C723-6B5F-E05ACD4D1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94" y="1017725"/>
            <a:ext cx="3363767" cy="28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Paper #4: Work-In-Progress: Enhanced Energy-Aware Standby-Sparing Techniques for Fixed-Priority Hard Real-Time Systems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01097"/>
            <a:ext cx="6063701" cy="302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The standby-sparing system adopts a primary processor and a spare processor to provide fault tolerance for both permanent and transient faults.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enhanced fixed-priority scheduling schemes to minimize the overlapped concurrent executions of the workloads, enabling energy savings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For each real-time job executed on the primary processor, there is a corresponding backup job reserved for it on the spare processor 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possible to procrastinate the backup job(s) further to enable better energy savings.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tasks allocated on processors in a hybrid way, there are opportunities to delay the backup jobs further to boost energy savings.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the maximal energy reduction by EFPSS can be around 18%.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A graph of energy consumption&#10;&#10;Description automatically generated with low confidence">
            <a:extLst>
              <a:ext uri="{FF2B5EF4-FFF2-40B4-BE49-F238E27FC236}">
                <a16:creationId xmlns:a16="http://schemas.microsoft.com/office/drawing/2014/main" id="{0E4A408C-14DF-31A9-61EC-6BA853A8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364" y="3495848"/>
            <a:ext cx="2336800" cy="1638852"/>
          </a:xfrm>
          <a:prstGeom prst="rect">
            <a:avLst/>
          </a:prstGeom>
        </p:spPr>
      </p:pic>
      <p:pic>
        <p:nvPicPr>
          <p:cNvPr id="7" name="Picture 6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0E12F8C9-13F7-2695-99DA-9C98B0170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89" y="972523"/>
            <a:ext cx="1956210" cy="25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Paper #5: Energy-aware standby-sparing for fixed-priority real-time task sets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00676"/>
            <a:ext cx="3773130" cy="423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proposes a dual-queue mechanism to delay the execution of backup tasks and minimize overlap with main tasks.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Tested static vs dynamic delaying methods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our solution is seen to save more energy at medium to high load values despite deploying the additional spare processor, while offering clear advantages in terms of reliability.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Results: The experimental evaluation shows that the proposed schemes effectively reduce energy consumption while maintaining system reliability</a:t>
            </a:r>
          </a:p>
          <a:p>
            <a:pPr lvl="1"/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Improved Reliability: The study demonstrates that the standby-sparing scheme provides fault tolerance by executing backup tasks on a spare processor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Energy Efficiency: The dual-queue mechanism maximizes the delay of backup tasks, allowing for the cancellation of unnecessary backup executions and reducing energy consumption in the system.</a:t>
            </a:r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797A9D9-48AE-7C61-6A11-5F5B8644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32" y="654813"/>
            <a:ext cx="2587905" cy="996637"/>
          </a:xfrm>
          <a:prstGeom prst="rect">
            <a:avLst/>
          </a:prstGeom>
        </p:spPr>
      </p:pic>
      <p:pic>
        <p:nvPicPr>
          <p:cNvPr id="8" name="Picture 7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04A4330-6FFB-FC82-EB0F-283B541B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575" y="1651450"/>
            <a:ext cx="2579017" cy="996637"/>
          </a:xfrm>
          <a:prstGeom prst="rect">
            <a:avLst/>
          </a:prstGeom>
        </p:spPr>
      </p:pic>
      <p:pic>
        <p:nvPicPr>
          <p:cNvPr id="10" name="Picture 9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FFC533B-E5A0-677D-176F-FCD35A50E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363" y="2768190"/>
            <a:ext cx="2579017" cy="2246405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0B145D4-7FF1-E8D1-5517-9F2B024A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13" y="2473231"/>
            <a:ext cx="2091016" cy="1306355"/>
          </a:xfrm>
          <a:prstGeom prst="rect">
            <a:avLst/>
          </a:prstGeom>
        </p:spPr>
      </p:pic>
      <p:pic>
        <p:nvPicPr>
          <p:cNvPr id="14" name="Picture 13" descr="A graph of energy consumption&#10;&#10;Description automatically generated with low confidence">
            <a:extLst>
              <a:ext uri="{FF2B5EF4-FFF2-40B4-BE49-F238E27FC236}">
                <a16:creationId xmlns:a16="http://schemas.microsoft.com/office/drawing/2014/main" id="{F14AFE19-9F6E-5FFB-F878-9894DF559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4486" y="3792409"/>
            <a:ext cx="2091015" cy="1392555"/>
          </a:xfrm>
          <a:prstGeom prst="rect">
            <a:avLst/>
          </a:prstGeom>
        </p:spPr>
      </p:pic>
      <p:pic>
        <p:nvPicPr>
          <p:cNvPr id="16" name="Picture 1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A0EF108-2817-FDF7-1CED-7D2D31B2A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5988" y="654813"/>
            <a:ext cx="2688012" cy="17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02600"/>
            <a:ext cx="332100" cy="3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7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A possible paper?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252;p27">
            <a:extLst>
              <a:ext uri="{FF2B5EF4-FFF2-40B4-BE49-F238E27FC236}">
                <a16:creationId xmlns:a16="http://schemas.microsoft.com/office/drawing/2014/main" id="{EA5B50BF-3AEA-977C-E393-F92862C5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48548"/>
            <a:ext cx="3296093" cy="302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5" name="Picture 4" descr="A picture containing text, font, publication, paper&#10;&#10;Description automatically generated">
            <a:extLst>
              <a:ext uri="{FF2B5EF4-FFF2-40B4-BE49-F238E27FC236}">
                <a16:creationId xmlns:a16="http://schemas.microsoft.com/office/drawing/2014/main" id="{14FC7ED8-D9A5-A494-2EDC-3DE015695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13" y="7560"/>
            <a:ext cx="39610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5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711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Raleway</vt:lpstr>
      <vt:lpstr>Simple Dark</vt:lpstr>
      <vt:lpstr>Weekly Meeting</vt:lpstr>
      <vt:lpstr>Paper #1: PCRAFT: Capacity Planning for Dependable Stateless Services</vt:lpstr>
      <vt:lpstr>Paper #2: Energy Efficient and Fault Tolerant GPSR in Ad Hoc Wireless Network</vt:lpstr>
      <vt:lpstr>Paper #3: Towards Fault Tolerant Fog Computing for IoT-Based Smart City Applications  </vt:lpstr>
      <vt:lpstr>Paper #4: Work-In-Progress: Enhanced Energy-Aware Standby-Sparing Techniques for Fixed-Priority Hard Real-Time Systems</vt:lpstr>
      <vt:lpstr>Paper #5: Energy-aware standby-sparing for fixed-priority real-time task sets</vt:lpstr>
      <vt:lpstr>A possible paper?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Tergel Molom-Ochir</cp:lastModifiedBy>
  <cp:revision>18</cp:revision>
  <dcterms:modified xsi:type="dcterms:W3CDTF">2023-06-19T18:40:28Z</dcterms:modified>
</cp:coreProperties>
</file>