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8" r:id="rId3"/>
    <p:sldId id="347" r:id="rId4"/>
    <p:sldId id="348" r:id="rId5"/>
    <p:sldId id="349" r:id="rId6"/>
    <p:sldId id="350" r:id="rId7"/>
    <p:sldId id="351" r:id="rId8"/>
    <p:sldId id="278" r:id="rId9"/>
    <p:sldId id="352" r:id="rId10"/>
    <p:sldId id="379" r:id="rId11"/>
    <p:sldId id="381" r:id="rId12"/>
    <p:sldId id="382" r:id="rId13"/>
    <p:sldId id="261" r:id="rId14"/>
    <p:sldId id="264" r:id="rId15"/>
    <p:sldId id="369" r:id="rId16"/>
    <p:sldId id="354" r:id="rId17"/>
    <p:sldId id="267" r:id="rId18"/>
    <p:sldId id="355" r:id="rId19"/>
    <p:sldId id="268" r:id="rId20"/>
    <p:sldId id="357" r:id="rId21"/>
    <p:sldId id="358" r:id="rId22"/>
    <p:sldId id="359" r:id="rId23"/>
    <p:sldId id="308" r:id="rId24"/>
    <p:sldId id="297" r:id="rId25"/>
    <p:sldId id="356" r:id="rId26"/>
    <p:sldId id="370" r:id="rId27"/>
    <p:sldId id="302" r:id="rId28"/>
    <p:sldId id="310" r:id="rId29"/>
    <p:sldId id="271" r:id="rId30"/>
    <p:sldId id="272" r:id="rId31"/>
    <p:sldId id="580" r:id="rId32"/>
    <p:sldId id="303" r:id="rId33"/>
    <p:sldId id="270" r:id="rId34"/>
    <p:sldId id="376" r:id="rId35"/>
    <p:sldId id="343" r:id="rId36"/>
    <p:sldId id="581" r:id="rId37"/>
    <p:sldId id="361" r:id="rId38"/>
    <p:sldId id="333" r:id="rId39"/>
    <p:sldId id="362" r:id="rId40"/>
    <p:sldId id="344" r:id="rId41"/>
    <p:sldId id="582" r:id="rId42"/>
    <p:sldId id="383" r:id="rId43"/>
    <p:sldId id="274" r:id="rId44"/>
    <p:sldId id="579" r:id="rId45"/>
    <p:sldId id="336" r:id="rId46"/>
    <p:sldId id="322" r:id="rId47"/>
    <p:sldId id="363" r:id="rId48"/>
    <p:sldId id="364" r:id="rId49"/>
    <p:sldId id="365" r:id="rId50"/>
    <p:sldId id="305" r:id="rId51"/>
    <p:sldId id="366" r:id="rId52"/>
    <p:sldId id="367" r:id="rId53"/>
    <p:sldId id="317" r:id="rId54"/>
    <p:sldId id="318" r:id="rId55"/>
    <p:sldId id="319" r:id="rId56"/>
    <p:sldId id="378" r:id="rId57"/>
    <p:sldId id="368" r:id="rId58"/>
    <p:sldId id="577" r:id="rId59"/>
    <p:sldId id="371" r:id="rId60"/>
    <p:sldId id="279" r:id="rId61"/>
    <p:sldId id="384" r:id="rId62"/>
    <p:sldId id="372" r:id="rId63"/>
    <p:sldId id="375" r:id="rId64"/>
    <p:sldId id="338" r:id="rId65"/>
    <p:sldId id="289" r:id="rId66"/>
    <p:sldId id="339" r:id="rId67"/>
    <p:sldId id="37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3"/>
    <p:restoredTop sz="88169"/>
  </p:normalViewPr>
  <p:slideViewPr>
    <p:cSldViewPr snapToGrid="0" snapToObjects="1">
      <p:cViewPr varScale="1">
        <p:scale>
          <a:sx n="104" d="100"/>
          <a:sy n="104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DAE2C-C294-ED46-B2EB-D15A07D0D858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6FE97-2E66-3C45-9F4C-FBB283B86165}">
      <dgm:prSet phldrT="[Text]" custT="1"/>
      <dgm:spPr/>
      <dgm:t>
        <a:bodyPr/>
        <a:lstStyle/>
        <a:p>
          <a:r>
            <a:rPr lang="en-US" sz="2200" dirty="0"/>
            <a:t>Researcher/</a:t>
          </a:r>
        </a:p>
        <a:p>
          <a:r>
            <a:rPr lang="en-US" sz="2200" dirty="0"/>
            <a:t>Author</a:t>
          </a:r>
        </a:p>
      </dgm:t>
    </dgm:pt>
    <dgm:pt modelId="{60203E75-84F8-5647-A5FB-5A79669DDFEC}" type="parTrans" cxnId="{BE2CCC84-6B19-674D-9322-D8AD5BC4BF20}">
      <dgm:prSet/>
      <dgm:spPr/>
      <dgm:t>
        <a:bodyPr/>
        <a:lstStyle/>
        <a:p>
          <a:endParaRPr lang="en-US"/>
        </a:p>
      </dgm:t>
    </dgm:pt>
    <dgm:pt modelId="{9DA08E90-32E2-3B48-9B53-FBF847C5416C}" type="sibTrans" cxnId="{BE2CCC84-6B19-674D-9322-D8AD5BC4BF20}">
      <dgm:prSet/>
      <dgm:spPr/>
      <dgm:t>
        <a:bodyPr/>
        <a:lstStyle/>
        <a:p>
          <a:endParaRPr lang="en-US"/>
        </a:p>
      </dgm:t>
    </dgm:pt>
    <dgm:pt modelId="{8FB4B209-F478-A742-B955-12585F4B12DC}">
      <dgm:prSet phldrT="[Text]" custT="1"/>
      <dgm:spPr/>
      <dgm:t>
        <a:bodyPr/>
        <a:lstStyle/>
        <a:p>
          <a:r>
            <a:rPr lang="en-US" sz="2200" dirty="0"/>
            <a:t>Mitigation</a:t>
          </a:r>
          <a:r>
            <a:rPr lang="en-US" sz="1800" dirty="0"/>
            <a:t>:</a:t>
          </a:r>
        </a:p>
      </dgm:t>
    </dgm:pt>
    <dgm:pt modelId="{3652CDA4-73F2-7D4D-8F00-F787C1AD29AC}" type="parTrans" cxnId="{83933B4E-8030-804C-9F91-32C2D28E53F6}">
      <dgm:prSet/>
      <dgm:spPr/>
      <dgm:t>
        <a:bodyPr/>
        <a:lstStyle/>
        <a:p>
          <a:endParaRPr lang="en-US"/>
        </a:p>
      </dgm:t>
    </dgm:pt>
    <dgm:pt modelId="{B0A2DB00-E024-5048-9383-F65FFDD9EF99}" type="sibTrans" cxnId="{83933B4E-8030-804C-9F91-32C2D28E53F6}">
      <dgm:prSet/>
      <dgm:spPr/>
      <dgm:t>
        <a:bodyPr/>
        <a:lstStyle/>
        <a:p>
          <a:endParaRPr lang="en-US"/>
        </a:p>
      </dgm:t>
    </dgm:pt>
    <dgm:pt modelId="{E9A66391-975F-D54C-BF7A-0F3B1E894D7F}">
      <dgm:prSet custT="1"/>
      <dgm:spPr/>
      <dgm:t>
        <a:bodyPr/>
        <a:lstStyle/>
        <a:p>
          <a:r>
            <a:rPr lang="en-US" sz="1600" dirty="0"/>
            <a:t>Bias in the analysis</a:t>
          </a:r>
        </a:p>
      </dgm:t>
    </dgm:pt>
    <dgm:pt modelId="{CFF9608C-80FF-EC41-89F6-5F12B8E6FC4B}" type="parTrans" cxnId="{EDD37FF7-E9AF-ED40-A2C5-7F23FA2D0F06}">
      <dgm:prSet/>
      <dgm:spPr/>
      <dgm:t>
        <a:bodyPr/>
        <a:lstStyle/>
        <a:p>
          <a:endParaRPr lang="en-US"/>
        </a:p>
      </dgm:t>
    </dgm:pt>
    <dgm:pt modelId="{91DFA712-5A8B-2644-ABE3-6CAA13E3958B}" type="sibTrans" cxnId="{EDD37FF7-E9AF-ED40-A2C5-7F23FA2D0F06}">
      <dgm:prSet/>
      <dgm:spPr/>
      <dgm:t>
        <a:bodyPr/>
        <a:lstStyle/>
        <a:p>
          <a:endParaRPr lang="en-US"/>
        </a:p>
      </dgm:t>
    </dgm:pt>
    <dgm:pt modelId="{D0EE8E42-E101-204E-8E90-55C68D65A63E}">
      <dgm:prSet phldrT="[Text]" custT="1"/>
      <dgm:spPr/>
      <dgm:t>
        <a:bodyPr/>
        <a:lstStyle/>
        <a:p>
          <a:r>
            <a:rPr lang="en-US" sz="1600" dirty="0"/>
            <a:t>Selective reporting</a:t>
          </a:r>
        </a:p>
      </dgm:t>
    </dgm:pt>
    <dgm:pt modelId="{A76986B6-4739-6B4F-8474-849ECEB36402}" type="parTrans" cxnId="{3A2B27AC-95AB-0D44-B4ED-D0994D2511F4}">
      <dgm:prSet/>
      <dgm:spPr/>
      <dgm:t>
        <a:bodyPr/>
        <a:lstStyle/>
        <a:p>
          <a:endParaRPr lang="en-US"/>
        </a:p>
      </dgm:t>
    </dgm:pt>
    <dgm:pt modelId="{8980DFDA-7F38-1A4C-81FF-B7D1B9CFB5CC}" type="sibTrans" cxnId="{3A2B27AC-95AB-0D44-B4ED-D0994D2511F4}">
      <dgm:prSet/>
      <dgm:spPr/>
      <dgm:t>
        <a:bodyPr/>
        <a:lstStyle/>
        <a:p>
          <a:endParaRPr lang="en-US"/>
        </a:p>
      </dgm:t>
    </dgm:pt>
    <dgm:pt modelId="{C649AEB6-7685-394C-8C6E-152A5C2D05D8}">
      <dgm:prSet phldrT="[Text]" custT="1"/>
      <dgm:spPr/>
      <dgm:t>
        <a:bodyPr/>
        <a:lstStyle/>
        <a:p>
          <a:r>
            <a:rPr lang="en-US" sz="1600" dirty="0"/>
            <a:t>Bias risk assessment</a:t>
          </a:r>
        </a:p>
      </dgm:t>
    </dgm:pt>
    <dgm:pt modelId="{D94B77D5-9570-CA4C-87DA-5C7BE2A042B3}" type="parTrans" cxnId="{E66496BA-31FD-904B-B2E6-412AB0327BB1}">
      <dgm:prSet/>
      <dgm:spPr/>
      <dgm:t>
        <a:bodyPr/>
        <a:lstStyle/>
        <a:p>
          <a:endParaRPr lang="en-US"/>
        </a:p>
      </dgm:t>
    </dgm:pt>
    <dgm:pt modelId="{652BAE3E-9223-6945-9AF1-4E0BC8C8C5A2}" type="sibTrans" cxnId="{E66496BA-31FD-904B-B2E6-412AB0327BB1}">
      <dgm:prSet/>
      <dgm:spPr/>
      <dgm:t>
        <a:bodyPr/>
        <a:lstStyle/>
        <a:p>
          <a:endParaRPr lang="en-US"/>
        </a:p>
      </dgm:t>
    </dgm:pt>
    <dgm:pt modelId="{0B7221CD-EB97-1A44-B100-37A64C810991}">
      <dgm:prSet phldrT="[Text]" custT="1"/>
      <dgm:spPr/>
      <dgm:t>
        <a:bodyPr/>
        <a:lstStyle/>
        <a:p>
          <a:r>
            <a:rPr lang="en-US" sz="1600" dirty="0"/>
            <a:t>Author follow-up</a:t>
          </a:r>
        </a:p>
      </dgm:t>
    </dgm:pt>
    <dgm:pt modelId="{20DB2188-AECF-7A41-ADB9-BABA30E97392}" type="parTrans" cxnId="{B224B810-0F30-5841-87D0-6052CCC193FD}">
      <dgm:prSet/>
      <dgm:spPr/>
      <dgm:t>
        <a:bodyPr/>
        <a:lstStyle/>
        <a:p>
          <a:endParaRPr lang="en-US"/>
        </a:p>
      </dgm:t>
    </dgm:pt>
    <dgm:pt modelId="{B74A96FF-D7EC-444A-BC73-9677DF55CCEC}" type="sibTrans" cxnId="{B224B810-0F30-5841-87D0-6052CCC193FD}">
      <dgm:prSet/>
      <dgm:spPr/>
      <dgm:t>
        <a:bodyPr/>
        <a:lstStyle/>
        <a:p>
          <a:endParaRPr lang="en-US"/>
        </a:p>
      </dgm:t>
    </dgm:pt>
    <dgm:pt modelId="{70D1AE9F-A774-B444-AD76-91BEDC9E44A8}" type="pres">
      <dgm:prSet presAssocID="{39DDAE2C-C294-ED46-B2EB-D15A07D0D858}" presName="compositeShape" presStyleCnt="0">
        <dgm:presLayoutVars>
          <dgm:chMax val="2"/>
          <dgm:dir/>
          <dgm:resizeHandles val="exact"/>
        </dgm:presLayoutVars>
      </dgm:prSet>
      <dgm:spPr/>
    </dgm:pt>
    <dgm:pt modelId="{9D76E209-1368-E740-A1DA-5A15D313A50D}" type="pres">
      <dgm:prSet presAssocID="{39DDAE2C-C294-ED46-B2EB-D15A07D0D858}" presName="divider" presStyleLbl="fgShp" presStyleIdx="0" presStyleCnt="1" custAng="300000" custLinFactNeighborX="-385" custLinFactNeighborY="-9855"/>
      <dgm:spPr/>
    </dgm:pt>
    <dgm:pt modelId="{7F868704-B61F-9440-ABEF-F57BAC49E1B4}" type="pres">
      <dgm:prSet presAssocID="{B3E6FE97-2E66-3C45-9F4C-FBB283B86165}" presName="downArrow" presStyleLbl="node1" presStyleIdx="0" presStyleCnt="2" custScaleX="68881" custScaleY="74919" custLinFactNeighborX="-35672" custLinFactNeighborY="5551"/>
      <dgm:spPr>
        <a:solidFill>
          <a:schemeClr val="accent2">
            <a:lumMod val="75000"/>
          </a:schemeClr>
        </a:solidFill>
      </dgm:spPr>
    </dgm:pt>
    <dgm:pt modelId="{A60A076E-8552-1F47-88BF-D4EE2811F23F}" type="pres">
      <dgm:prSet presAssocID="{B3E6FE97-2E66-3C45-9F4C-FBB283B86165}" presName="downArrowText" presStyleLbl="revTx" presStyleIdx="0" presStyleCnt="2" custScaleX="230344" custLinFactNeighborX="-27141">
        <dgm:presLayoutVars>
          <dgm:bulletEnabled val="1"/>
        </dgm:presLayoutVars>
      </dgm:prSet>
      <dgm:spPr/>
    </dgm:pt>
    <dgm:pt modelId="{BF992636-9738-D441-8BE0-6C912FBF81E9}" type="pres">
      <dgm:prSet presAssocID="{8FB4B209-F478-A742-B955-12585F4B12DC}" presName="upArrow" presStyleLbl="node1" presStyleIdx="1" presStyleCnt="2" custScaleX="68881" custScaleY="74919" custLinFactNeighborX="13989"/>
      <dgm:spPr>
        <a:solidFill>
          <a:schemeClr val="accent2"/>
        </a:solidFill>
      </dgm:spPr>
    </dgm:pt>
    <dgm:pt modelId="{21B2768A-F201-A74C-A79E-BF0282522B81}" type="pres">
      <dgm:prSet presAssocID="{8FB4B209-F478-A742-B955-12585F4B12DC}" presName="upArrowText" presStyleLbl="revTx" presStyleIdx="1" presStyleCnt="2" custScaleX="233163" custLinFactNeighborX="30762" custLinFactNeighborY="-10650">
        <dgm:presLayoutVars>
          <dgm:bulletEnabled val="1"/>
        </dgm:presLayoutVars>
      </dgm:prSet>
      <dgm:spPr/>
    </dgm:pt>
  </dgm:ptLst>
  <dgm:cxnLst>
    <dgm:cxn modelId="{B224B810-0F30-5841-87D0-6052CCC193FD}" srcId="{8FB4B209-F478-A742-B955-12585F4B12DC}" destId="{0B7221CD-EB97-1A44-B100-37A64C810991}" srcOrd="1" destOrd="0" parTransId="{20DB2188-AECF-7A41-ADB9-BABA30E97392}" sibTransId="{B74A96FF-D7EC-444A-BC73-9677DF55CCEC}"/>
    <dgm:cxn modelId="{19D95842-32B0-514B-8EA3-6B6587EE4026}" type="presOf" srcId="{0B7221CD-EB97-1A44-B100-37A64C810991}" destId="{21B2768A-F201-A74C-A79E-BF0282522B81}" srcOrd="0" destOrd="2" presId="urn:microsoft.com/office/officeart/2005/8/layout/arrow3"/>
    <dgm:cxn modelId="{83933B4E-8030-804C-9F91-32C2D28E53F6}" srcId="{39DDAE2C-C294-ED46-B2EB-D15A07D0D858}" destId="{8FB4B209-F478-A742-B955-12585F4B12DC}" srcOrd="1" destOrd="0" parTransId="{3652CDA4-73F2-7D4D-8F00-F787C1AD29AC}" sibTransId="{B0A2DB00-E024-5048-9383-F65FFDD9EF99}"/>
    <dgm:cxn modelId="{D0B61463-3B75-5448-81FE-F9325D0E38A4}" type="presOf" srcId="{8FB4B209-F478-A742-B955-12585F4B12DC}" destId="{21B2768A-F201-A74C-A79E-BF0282522B81}" srcOrd="0" destOrd="0" presId="urn:microsoft.com/office/officeart/2005/8/layout/arrow3"/>
    <dgm:cxn modelId="{A8B16B7D-892D-C149-AAE7-126180BB9621}" type="presOf" srcId="{39DDAE2C-C294-ED46-B2EB-D15A07D0D858}" destId="{70D1AE9F-A774-B444-AD76-91BEDC9E44A8}" srcOrd="0" destOrd="0" presId="urn:microsoft.com/office/officeart/2005/8/layout/arrow3"/>
    <dgm:cxn modelId="{D3EAEB7F-2D30-6349-B2C6-7331BA7C29BF}" type="presOf" srcId="{B3E6FE97-2E66-3C45-9F4C-FBB283B86165}" destId="{A60A076E-8552-1F47-88BF-D4EE2811F23F}" srcOrd="0" destOrd="0" presId="urn:microsoft.com/office/officeart/2005/8/layout/arrow3"/>
    <dgm:cxn modelId="{BE2CCC84-6B19-674D-9322-D8AD5BC4BF20}" srcId="{39DDAE2C-C294-ED46-B2EB-D15A07D0D858}" destId="{B3E6FE97-2E66-3C45-9F4C-FBB283B86165}" srcOrd="0" destOrd="0" parTransId="{60203E75-84F8-5647-A5FB-5A79669DDFEC}" sibTransId="{9DA08E90-32E2-3B48-9B53-FBF847C5416C}"/>
    <dgm:cxn modelId="{1450EE94-9E8C-5B46-B87C-6AAF165BA58E}" type="presOf" srcId="{C649AEB6-7685-394C-8C6E-152A5C2D05D8}" destId="{21B2768A-F201-A74C-A79E-BF0282522B81}" srcOrd="0" destOrd="1" presId="urn:microsoft.com/office/officeart/2005/8/layout/arrow3"/>
    <dgm:cxn modelId="{3A2B27AC-95AB-0D44-B4ED-D0994D2511F4}" srcId="{B3E6FE97-2E66-3C45-9F4C-FBB283B86165}" destId="{D0EE8E42-E101-204E-8E90-55C68D65A63E}" srcOrd="0" destOrd="0" parTransId="{A76986B6-4739-6B4F-8474-849ECEB36402}" sibTransId="{8980DFDA-7F38-1A4C-81FF-B7D1B9CFB5CC}"/>
    <dgm:cxn modelId="{E66496BA-31FD-904B-B2E6-412AB0327BB1}" srcId="{8FB4B209-F478-A742-B955-12585F4B12DC}" destId="{C649AEB6-7685-394C-8C6E-152A5C2D05D8}" srcOrd="0" destOrd="0" parTransId="{D94B77D5-9570-CA4C-87DA-5C7BE2A042B3}" sibTransId="{652BAE3E-9223-6945-9AF1-4E0BC8C8C5A2}"/>
    <dgm:cxn modelId="{B51B0DE8-0241-D149-A74F-747E183E5DDD}" type="presOf" srcId="{E9A66391-975F-D54C-BF7A-0F3B1E894D7F}" destId="{A60A076E-8552-1F47-88BF-D4EE2811F23F}" srcOrd="0" destOrd="2" presId="urn:microsoft.com/office/officeart/2005/8/layout/arrow3"/>
    <dgm:cxn modelId="{959301EB-59F1-1241-875F-F5FAFA4EDE47}" type="presOf" srcId="{D0EE8E42-E101-204E-8E90-55C68D65A63E}" destId="{A60A076E-8552-1F47-88BF-D4EE2811F23F}" srcOrd="0" destOrd="1" presId="urn:microsoft.com/office/officeart/2005/8/layout/arrow3"/>
    <dgm:cxn modelId="{EDD37FF7-E9AF-ED40-A2C5-7F23FA2D0F06}" srcId="{B3E6FE97-2E66-3C45-9F4C-FBB283B86165}" destId="{E9A66391-975F-D54C-BF7A-0F3B1E894D7F}" srcOrd="1" destOrd="0" parTransId="{CFF9608C-80FF-EC41-89F6-5F12B8E6FC4B}" sibTransId="{91DFA712-5A8B-2644-ABE3-6CAA13E3958B}"/>
    <dgm:cxn modelId="{9D04EE1B-B01E-574E-BEBB-37CB1E8F4994}" type="presParOf" srcId="{70D1AE9F-A774-B444-AD76-91BEDC9E44A8}" destId="{9D76E209-1368-E740-A1DA-5A15D313A50D}" srcOrd="0" destOrd="0" presId="urn:microsoft.com/office/officeart/2005/8/layout/arrow3"/>
    <dgm:cxn modelId="{34409DDC-1C76-4C4A-A690-BE385F5CDF42}" type="presParOf" srcId="{70D1AE9F-A774-B444-AD76-91BEDC9E44A8}" destId="{7F868704-B61F-9440-ABEF-F57BAC49E1B4}" srcOrd="1" destOrd="0" presId="urn:microsoft.com/office/officeart/2005/8/layout/arrow3"/>
    <dgm:cxn modelId="{88942AFE-4022-694C-80B8-F6E4DCF9A8B3}" type="presParOf" srcId="{70D1AE9F-A774-B444-AD76-91BEDC9E44A8}" destId="{A60A076E-8552-1F47-88BF-D4EE2811F23F}" srcOrd="2" destOrd="0" presId="urn:microsoft.com/office/officeart/2005/8/layout/arrow3"/>
    <dgm:cxn modelId="{CE72CDCF-E3B1-7140-8D0C-C022D8426A43}" type="presParOf" srcId="{70D1AE9F-A774-B444-AD76-91BEDC9E44A8}" destId="{BF992636-9738-D441-8BE0-6C912FBF81E9}" srcOrd="3" destOrd="0" presId="urn:microsoft.com/office/officeart/2005/8/layout/arrow3"/>
    <dgm:cxn modelId="{2625F0A7-A64B-474C-AE9E-B875BAC25F46}" type="presParOf" srcId="{70D1AE9F-A774-B444-AD76-91BEDC9E44A8}" destId="{21B2768A-F201-A74C-A79E-BF0282522B8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DAE2C-C294-ED46-B2EB-D15A07D0D858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6FE97-2E66-3C45-9F4C-FBB283B86165}">
      <dgm:prSet phldrT="[Text]" custT="1"/>
      <dgm:spPr/>
      <dgm:t>
        <a:bodyPr/>
        <a:lstStyle/>
        <a:p>
          <a:pPr algn="l"/>
          <a:r>
            <a:rPr lang="en-US" sz="2200" dirty="0"/>
            <a:t>Meta-analyst</a:t>
          </a:r>
        </a:p>
      </dgm:t>
    </dgm:pt>
    <dgm:pt modelId="{60203E75-84F8-5647-A5FB-5A79669DDFEC}" type="parTrans" cxnId="{BE2CCC84-6B19-674D-9322-D8AD5BC4BF20}">
      <dgm:prSet/>
      <dgm:spPr/>
      <dgm:t>
        <a:bodyPr/>
        <a:lstStyle/>
        <a:p>
          <a:endParaRPr lang="en-US"/>
        </a:p>
      </dgm:t>
    </dgm:pt>
    <dgm:pt modelId="{9DA08E90-32E2-3B48-9B53-FBF847C5416C}" type="sibTrans" cxnId="{BE2CCC84-6B19-674D-9322-D8AD5BC4BF20}">
      <dgm:prSet/>
      <dgm:spPr/>
      <dgm:t>
        <a:bodyPr/>
        <a:lstStyle/>
        <a:p>
          <a:endParaRPr lang="en-US"/>
        </a:p>
      </dgm:t>
    </dgm:pt>
    <dgm:pt modelId="{8FB4B209-F478-A742-B955-12585F4B12DC}">
      <dgm:prSet phldrT="[Text]" custT="1"/>
      <dgm:spPr/>
      <dgm:t>
        <a:bodyPr/>
        <a:lstStyle/>
        <a:p>
          <a:r>
            <a:rPr lang="en-US" sz="2200" dirty="0"/>
            <a:t>Mitigation</a:t>
          </a:r>
          <a:r>
            <a:rPr lang="en-US" sz="1800" dirty="0"/>
            <a:t>:</a:t>
          </a:r>
        </a:p>
      </dgm:t>
    </dgm:pt>
    <dgm:pt modelId="{3652CDA4-73F2-7D4D-8F00-F787C1AD29AC}" type="parTrans" cxnId="{83933B4E-8030-804C-9F91-32C2D28E53F6}">
      <dgm:prSet/>
      <dgm:spPr/>
      <dgm:t>
        <a:bodyPr/>
        <a:lstStyle/>
        <a:p>
          <a:endParaRPr lang="en-US"/>
        </a:p>
      </dgm:t>
    </dgm:pt>
    <dgm:pt modelId="{B0A2DB00-E024-5048-9383-F65FFDD9EF99}" type="sibTrans" cxnId="{83933B4E-8030-804C-9F91-32C2D28E53F6}">
      <dgm:prSet/>
      <dgm:spPr/>
      <dgm:t>
        <a:bodyPr/>
        <a:lstStyle/>
        <a:p>
          <a:endParaRPr lang="en-US"/>
        </a:p>
      </dgm:t>
    </dgm:pt>
    <dgm:pt modelId="{C649AEB6-7685-394C-8C6E-152A5C2D05D8}">
      <dgm:prSet phldrT="[Text]" custT="1"/>
      <dgm:spPr/>
      <dgm:t>
        <a:bodyPr/>
        <a:lstStyle/>
        <a:p>
          <a:r>
            <a:rPr lang="en-US" sz="1600" dirty="0"/>
            <a:t>2 reviewers co-extracted data from subset of studies</a:t>
          </a:r>
        </a:p>
      </dgm:t>
    </dgm:pt>
    <dgm:pt modelId="{D94B77D5-9570-CA4C-87DA-5C7BE2A042B3}" type="parTrans" cxnId="{E66496BA-31FD-904B-B2E6-412AB0327BB1}">
      <dgm:prSet/>
      <dgm:spPr/>
      <dgm:t>
        <a:bodyPr/>
        <a:lstStyle/>
        <a:p>
          <a:endParaRPr lang="en-US"/>
        </a:p>
      </dgm:t>
    </dgm:pt>
    <dgm:pt modelId="{652BAE3E-9223-6945-9AF1-4E0BC8C8C5A2}" type="sibTrans" cxnId="{E66496BA-31FD-904B-B2E6-412AB0327BB1}">
      <dgm:prSet/>
      <dgm:spPr/>
      <dgm:t>
        <a:bodyPr/>
        <a:lstStyle/>
        <a:p>
          <a:endParaRPr lang="en-US"/>
        </a:p>
      </dgm:t>
    </dgm:pt>
    <dgm:pt modelId="{6DA4C240-0234-AB4E-9CEC-8DA0F3801097}">
      <dgm:prSet phldrT="[Text]" custT="1"/>
      <dgm:spPr/>
      <dgm:t>
        <a:bodyPr/>
        <a:lstStyle/>
        <a:p>
          <a:pPr algn="l"/>
          <a:r>
            <a:rPr lang="en-US" sz="1600" dirty="0"/>
            <a:t>Data extraction</a:t>
          </a:r>
        </a:p>
      </dgm:t>
    </dgm:pt>
    <dgm:pt modelId="{C80F864E-EFCB-EB4A-9F31-71AF0A22F7E1}" type="parTrans" cxnId="{AE3E5557-2C40-FB4A-8840-7A8F35AC31DA}">
      <dgm:prSet/>
      <dgm:spPr/>
      <dgm:t>
        <a:bodyPr/>
        <a:lstStyle/>
        <a:p>
          <a:endParaRPr lang="en-US"/>
        </a:p>
      </dgm:t>
    </dgm:pt>
    <dgm:pt modelId="{2F4C515A-D60D-EB44-9AFE-D68A528804FE}" type="sibTrans" cxnId="{AE3E5557-2C40-FB4A-8840-7A8F35AC31DA}">
      <dgm:prSet/>
      <dgm:spPr/>
      <dgm:t>
        <a:bodyPr/>
        <a:lstStyle/>
        <a:p>
          <a:endParaRPr lang="en-US"/>
        </a:p>
      </dgm:t>
    </dgm:pt>
    <dgm:pt modelId="{70D1AE9F-A774-B444-AD76-91BEDC9E44A8}" type="pres">
      <dgm:prSet presAssocID="{39DDAE2C-C294-ED46-B2EB-D15A07D0D858}" presName="compositeShape" presStyleCnt="0">
        <dgm:presLayoutVars>
          <dgm:chMax val="2"/>
          <dgm:dir/>
          <dgm:resizeHandles val="exact"/>
        </dgm:presLayoutVars>
      </dgm:prSet>
      <dgm:spPr/>
    </dgm:pt>
    <dgm:pt modelId="{9D76E209-1368-E740-A1DA-5A15D313A50D}" type="pres">
      <dgm:prSet presAssocID="{39DDAE2C-C294-ED46-B2EB-D15A07D0D858}" presName="divider" presStyleLbl="fgShp" presStyleIdx="0" presStyleCnt="1" custAng="300000" custLinFactNeighborX="-686" custLinFactNeighborY="-31166"/>
      <dgm:spPr/>
    </dgm:pt>
    <dgm:pt modelId="{7F868704-B61F-9440-ABEF-F57BAC49E1B4}" type="pres">
      <dgm:prSet presAssocID="{B3E6FE97-2E66-3C45-9F4C-FBB283B86165}" presName="downArrow" presStyleLbl="node1" presStyleIdx="0" presStyleCnt="2" custScaleX="68881" custScaleY="73476" custLinFactNeighborX="376" custLinFactNeighborY="-3547"/>
      <dgm:spPr>
        <a:solidFill>
          <a:schemeClr val="accent5">
            <a:lumMod val="75000"/>
          </a:schemeClr>
        </a:solidFill>
      </dgm:spPr>
    </dgm:pt>
    <dgm:pt modelId="{A60A076E-8552-1F47-88BF-D4EE2811F23F}" type="pres">
      <dgm:prSet presAssocID="{B3E6FE97-2E66-3C45-9F4C-FBB283B86165}" presName="downArrowText" presStyleLbl="revTx" presStyleIdx="0" presStyleCnt="2" custScaleX="190967" custScaleY="66313" custLinFactNeighborX="-4261" custLinFactNeighborY="-26556">
        <dgm:presLayoutVars>
          <dgm:bulletEnabled val="1"/>
        </dgm:presLayoutVars>
      </dgm:prSet>
      <dgm:spPr/>
    </dgm:pt>
    <dgm:pt modelId="{B1BEE404-2B66-FA41-B899-8641A2982484}" type="pres">
      <dgm:prSet presAssocID="{8FB4B209-F478-A742-B955-12585F4B12DC}" presName="upArrow" presStyleLbl="node1" presStyleIdx="1" presStyleCnt="2" custScaleX="68881" custScaleY="73476" custLinFactNeighborX="1929" custLinFactNeighborY="-17633"/>
      <dgm:spPr>
        <a:solidFill>
          <a:schemeClr val="accent5"/>
        </a:solidFill>
      </dgm:spPr>
    </dgm:pt>
    <dgm:pt modelId="{B9B170BF-25DC-FD4B-87FA-0AE0B54078F7}" type="pres">
      <dgm:prSet presAssocID="{8FB4B209-F478-A742-B955-12585F4B12DC}" presName="upArrowText" presStyleLbl="revTx" presStyleIdx="1" presStyleCnt="2" custScaleX="179042" custLinFactNeighborX="9406" custLinFactNeighborY="-11893">
        <dgm:presLayoutVars>
          <dgm:bulletEnabled val="1"/>
        </dgm:presLayoutVars>
      </dgm:prSet>
      <dgm:spPr/>
    </dgm:pt>
  </dgm:ptLst>
  <dgm:cxnLst>
    <dgm:cxn modelId="{1BC18344-22CE-BD4F-90C4-56058E1F44A7}" type="presOf" srcId="{6DA4C240-0234-AB4E-9CEC-8DA0F3801097}" destId="{A60A076E-8552-1F47-88BF-D4EE2811F23F}" srcOrd="0" destOrd="1" presId="urn:microsoft.com/office/officeart/2005/8/layout/arrow3"/>
    <dgm:cxn modelId="{83933B4E-8030-804C-9F91-32C2D28E53F6}" srcId="{39DDAE2C-C294-ED46-B2EB-D15A07D0D858}" destId="{8FB4B209-F478-A742-B955-12585F4B12DC}" srcOrd="1" destOrd="0" parTransId="{3652CDA4-73F2-7D4D-8F00-F787C1AD29AC}" sibTransId="{B0A2DB00-E024-5048-9383-F65FFDD9EF99}"/>
    <dgm:cxn modelId="{AE3E5557-2C40-FB4A-8840-7A8F35AC31DA}" srcId="{B3E6FE97-2E66-3C45-9F4C-FBB283B86165}" destId="{6DA4C240-0234-AB4E-9CEC-8DA0F3801097}" srcOrd="0" destOrd="0" parTransId="{C80F864E-EFCB-EB4A-9F31-71AF0A22F7E1}" sibTransId="{2F4C515A-D60D-EB44-9AFE-D68A528804FE}"/>
    <dgm:cxn modelId="{A8B16B7D-892D-C149-AAE7-126180BB9621}" type="presOf" srcId="{39DDAE2C-C294-ED46-B2EB-D15A07D0D858}" destId="{70D1AE9F-A774-B444-AD76-91BEDC9E44A8}" srcOrd="0" destOrd="0" presId="urn:microsoft.com/office/officeart/2005/8/layout/arrow3"/>
    <dgm:cxn modelId="{D3EAEB7F-2D30-6349-B2C6-7331BA7C29BF}" type="presOf" srcId="{B3E6FE97-2E66-3C45-9F4C-FBB283B86165}" destId="{A60A076E-8552-1F47-88BF-D4EE2811F23F}" srcOrd="0" destOrd="0" presId="urn:microsoft.com/office/officeart/2005/8/layout/arrow3"/>
    <dgm:cxn modelId="{7AB76D82-3FB9-4843-8C83-D3F3A56304EF}" type="presOf" srcId="{C649AEB6-7685-394C-8C6E-152A5C2D05D8}" destId="{B9B170BF-25DC-FD4B-87FA-0AE0B54078F7}" srcOrd="0" destOrd="1" presId="urn:microsoft.com/office/officeart/2005/8/layout/arrow3"/>
    <dgm:cxn modelId="{BE2CCC84-6B19-674D-9322-D8AD5BC4BF20}" srcId="{39DDAE2C-C294-ED46-B2EB-D15A07D0D858}" destId="{B3E6FE97-2E66-3C45-9F4C-FBB283B86165}" srcOrd="0" destOrd="0" parTransId="{60203E75-84F8-5647-A5FB-5A79669DDFEC}" sibTransId="{9DA08E90-32E2-3B48-9B53-FBF847C5416C}"/>
    <dgm:cxn modelId="{E66496BA-31FD-904B-B2E6-412AB0327BB1}" srcId="{8FB4B209-F478-A742-B955-12585F4B12DC}" destId="{C649AEB6-7685-394C-8C6E-152A5C2D05D8}" srcOrd="0" destOrd="0" parTransId="{D94B77D5-9570-CA4C-87DA-5C7BE2A042B3}" sibTransId="{652BAE3E-9223-6945-9AF1-4E0BC8C8C5A2}"/>
    <dgm:cxn modelId="{69870AF6-4675-5A47-9CAF-3D35CB1A0A80}" type="presOf" srcId="{8FB4B209-F478-A742-B955-12585F4B12DC}" destId="{B9B170BF-25DC-FD4B-87FA-0AE0B54078F7}" srcOrd="0" destOrd="0" presId="urn:microsoft.com/office/officeart/2005/8/layout/arrow3"/>
    <dgm:cxn modelId="{9D04EE1B-B01E-574E-BEBB-37CB1E8F4994}" type="presParOf" srcId="{70D1AE9F-A774-B444-AD76-91BEDC9E44A8}" destId="{9D76E209-1368-E740-A1DA-5A15D313A50D}" srcOrd="0" destOrd="0" presId="urn:microsoft.com/office/officeart/2005/8/layout/arrow3"/>
    <dgm:cxn modelId="{34409DDC-1C76-4C4A-A690-BE385F5CDF42}" type="presParOf" srcId="{70D1AE9F-A774-B444-AD76-91BEDC9E44A8}" destId="{7F868704-B61F-9440-ABEF-F57BAC49E1B4}" srcOrd="1" destOrd="0" presId="urn:microsoft.com/office/officeart/2005/8/layout/arrow3"/>
    <dgm:cxn modelId="{88942AFE-4022-694C-80B8-F6E4DCF9A8B3}" type="presParOf" srcId="{70D1AE9F-A774-B444-AD76-91BEDC9E44A8}" destId="{A60A076E-8552-1F47-88BF-D4EE2811F23F}" srcOrd="2" destOrd="0" presId="urn:microsoft.com/office/officeart/2005/8/layout/arrow3"/>
    <dgm:cxn modelId="{E3CB585B-4FC6-1941-A139-B15D836725A2}" type="presParOf" srcId="{70D1AE9F-A774-B444-AD76-91BEDC9E44A8}" destId="{B1BEE404-2B66-FA41-B899-8641A2982484}" srcOrd="3" destOrd="0" presId="urn:microsoft.com/office/officeart/2005/8/layout/arrow3"/>
    <dgm:cxn modelId="{3826CC5E-E5E9-CD40-866F-68DC6D4B41B7}" type="presParOf" srcId="{70D1AE9F-A774-B444-AD76-91BEDC9E44A8}" destId="{B9B170BF-25DC-FD4B-87FA-0AE0B54078F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DDAE2C-C294-ED46-B2EB-D15A07D0D858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6FE97-2E66-3C45-9F4C-FBB283B86165}">
      <dgm:prSet phldrT="[Text]" custT="1"/>
      <dgm:spPr/>
      <dgm:t>
        <a:bodyPr/>
        <a:lstStyle/>
        <a:p>
          <a:r>
            <a:rPr lang="en-US" sz="2200" dirty="0"/>
            <a:t>Publication</a:t>
          </a:r>
        </a:p>
      </dgm:t>
    </dgm:pt>
    <dgm:pt modelId="{60203E75-84F8-5647-A5FB-5A79669DDFEC}" type="parTrans" cxnId="{BE2CCC84-6B19-674D-9322-D8AD5BC4BF20}">
      <dgm:prSet/>
      <dgm:spPr/>
      <dgm:t>
        <a:bodyPr/>
        <a:lstStyle/>
        <a:p>
          <a:endParaRPr lang="en-US"/>
        </a:p>
      </dgm:t>
    </dgm:pt>
    <dgm:pt modelId="{9DA08E90-32E2-3B48-9B53-FBF847C5416C}" type="sibTrans" cxnId="{BE2CCC84-6B19-674D-9322-D8AD5BC4BF20}">
      <dgm:prSet/>
      <dgm:spPr/>
      <dgm:t>
        <a:bodyPr/>
        <a:lstStyle/>
        <a:p>
          <a:endParaRPr lang="en-US"/>
        </a:p>
      </dgm:t>
    </dgm:pt>
    <dgm:pt modelId="{8FB4B209-F478-A742-B955-12585F4B12DC}">
      <dgm:prSet phldrT="[Text]" custT="1"/>
      <dgm:spPr/>
      <dgm:t>
        <a:bodyPr/>
        <a:lstStyle/>
        <a:p>
          <a:r>
            <a:rPr lang="en-US" sz="2200" dirty="0"/>
            <a:t>Mitigation:</a:t>
          </a:r>
        </a:p>
      </dgm:t>
    </dgm:pt>
    <dgm:pt modelId="{3652CDA4-73F2-7D4D-8F00-F787C1AD29AC}" type="parTrans" cxnId="{83933B4E-8030-804C-9F91-32C2D28E53F6}">
      <dgm:prSet/>
      <dgm:spPr/>
      <dgm:t>
        <a:bodyPr/>
        <a:lstStyle/>
        <a:p>
          <a:endParaRPr lang="en-US"/>
        </a:p>
      </dgm:t>
    </dgm:pt>
    <dgm:pt modelId="{B0A2DB00-E024-5048-9383-F65FFDD9EF99}" type="sibTrans" cxnId="{83933B4E-8030-804C-9F91-32C2D28E53F6}">
      <dgm:prSet/>
      <dgm:spPr/>
      <dgm:t>
        <a:bodyPr/>
        <a:lstStyle/>
        <a:p>
          <a:endParaRPr lang="en-US"/>
        </a:p>
      </dgm:t>
    </dgm:pt>
    <dgm:pt modelId="{C649AEB6-7685-394C-8C6E-152A5C2D05D8}">
      <dgm:prSet phldrT="[Text]" custT="1"/>
      <dgm:spPr/>
      <dgm:t>
        <a:bodyPr/>
        <a:lstStyle/>
        <a:p>
          <a:r>
            <a:rPr lang="en-US" sz="1600" dirty="0"/>
            <a:t>“Gray literature”</a:t>
          </a:r>
        </a:p>
      </dgm:t>
    </dgm:pt>
    <dgm:pt modelId="{D94B77D5-9570-CA4C-87DA-5C7BE2A042B3}" type="parTrans" cxnId="{E66496BA-31FD-904B-B2E6-412AB0327BB1}">
      <dgm:prSet/>
      <dgm:spPr/>
      <dgm:t>
        <a:bodyPr/>
        <a:lstStyle/>
        <a:p>
          <a:endParaRPr lang="en-US"/>
        </a:p>
      </dgm:t>
    </dgm:pt>
    <dgm:pt modelId="{652BAE3E-9223-6945-9AF1-4E0BC8C8C5A2}" type="sibTrans" cxnId="{E66496BA-31FD-904B-B2E6-412AB0327BB1}">
      <dgm:prSet/>
      <dgm:spPr/>
      <dgm:t>
        <a:bodyPr/>
        <a:lstStyle/>
        <a:p>
          <a:endParaRPr lang="en-US"/>
        </a:p>
      </dgm:t>
    </dgm:pt>
    <dgm:pt modelId="{39FD8BF8-2558-FC47-9F8E-43EF82044A7B}">
      <dgm:prSet custT="1"/>
      <dgm:spPr/>
      <dgm:t>
        <a:bodyPr/>
        <a:lstStyle/>
        <a:p>
          <a:r>
            <a:rPr lang="en-US" sz="1600" dirty="0"/>
            <a:t>Multiple indices of publication bias</a:t>
          </a:r>
        </a:p>
      </dgm:t>
    </dgm:pt>
    <dgm:pt modelId="{D8D0BF81-7F41-1643-8C46-E59E48938196}" type="parTrans" cxnId="{1DBD146F-D332-9E44-9522-1B7D0384AEC7}">
      <dgm:prSet/>
      <dgm:spPr/>
      <dgm:t>
        <a:bodyPr/>
        <a:lstStyle/>
        <a:p>
          <a:endParaRPr lang="en-US"/>
        </a:p>
      </dgm:t>
    </dgm:pt>
    <dgm:pt modelId="{0F163747-8A16-F04E-BF74-91ADF6A94168}" type="sibTrans" cxnId="{1DBD146F-D332-9E44-9522-1B7D0384AEC7}">
      <dgm:prSet/>
      <dgm:spPr/>
      <dgm:t>
        <a:bodyPr/>
        <a:lstStyle/>
        <a:p>
          <a:endParaRPr lang="en-US"/>
        </a:p>
      </dgm:t>
    </dgm:pt>
    <dgm:pt modelId="{1DBD0564-35D5-1149-B45E-E45CA612A966}">
      <dgm:prSet custT="1"/>
      <dgm:spPr/>
      <dgm:t>
        <a:bodyPr/>
        <a:lstStyle/>
        <a:p>
          <a:r>
            <a:rPr lang="en-US" sz="1600" dirty="0"/>
            <a:t>Journal index</a:t>
          </a:r>
        </a:p>
      </dgm:t>
    </dgm:pt>
    <dgm:pt modelId="{E4D7A6A4-FA05-5C4D-AEAA-159444CF8B80}" type="parTrans" cxnId="{FA96A4F1-321D-8E48-97EE-22515D2E3FFD}">
      <dgm:prSet/>
      <dgm:spPr/>
      <dgm:t>
        <a:bodyPr/>
        <a:lstStyle/>
        <a:p>
          <a:endParaRPr lang="en-US"/>
        </a:p>
      </dgm:t>
    </dgm:pt>
    <dgm:pt modelId="{CD80E875-6A6D-904B-855C-6ED703482BBA}" type="sibTrans" cxnId="{FA96A4F1-321D-8E48-97EE-22515D2E3FFD}">
      <dgm:prSet/>
      <dgm:spPr/>
      <dgm:t>
        <a:bodyPr/>
        <a:lstStyle/>
        <a:p>
          <a:endParaRPr lang="en-US"/>
        </a:p>
      </dgm:t>
    </dgm:pt>
    <dgm:pt modelId="{70D1AE9F-A774-B444-AD76-91BEDC9E44A8}" type="pres">
      <dgm:prSet presAssocID="{39DDAE2C-C294-ED46-B2EB-D15A07D0D858}" presName="compositeShape" presStyleCnt="0">
        <dgm:presLayoutVars>
          <dgm:chMax val="2"/>
          <dgm:dir/>
          <dgm:resizeHandles val="exact"/>
        </dgm:presLayoutVars>
      </dgm:prSet>
      <dgm:spPr/>
    </dgm:pt>
    <dgm:pt modelId="{9D76E209-1368-E740-A1DA-5A15D313A50D}" type="pres">
      <dgm:prSet presAssocID="{39DDAE2C-C294-ED46-B2EB-D15A07D0D858}" presName="divider" presStyleLbl="fgShp" presStyleIdx="0" presStyleCnt="1" custAng="300000" custLinFactNeighborX="-122" custLinFactNeighborY="-13476"/>
      <dgm:spPr/>
    </dgm:pt>
    <dgm:pt modelId="{7F868704-B61F-9440-ABEF-F57BAC49E1B4}" type="pres">
      <dgm:prSet presAssocID="{B3E6FE97-2E66-3C45-9F4C-FBB283B86165}" presName="downArrow" presStyleLbl="node1" presStyleIdx="0" presStyleCnt="2" custScaleX="71053" custScaleY="74158" custLinFactNeighborX="927" custLinFactNeighborY="2881"/>
      <dgm:spPr>
        <a:solidFill>
          <a:schemeClr val="tx2">
            <a:lumMod val="60000"/>
            <a:lumOff val="40000"/>
          </a:schemeClr>
        </a:solidFill>
      </dgm:spPr>
    </dgm:pt>
    <dgm:pt modelId="{A60A076E-8552-1F47-88BF-D4EE2811F23F}" type="pres">
      <dgm:prSet presAssocID="{B3E6FE97-2E66-3C45-9F4C-FBB283B86165}" presName="downArrowText" presStyleLbl="revTx" presStyleIdx="0" presStyleCnt="2" custScaleX="172581" custScaleY="34477" custLinFactNeighborX="-14291" custLinFactNeighborY="-22160">
        <dgm:presLayoutVars>
          <dgm:bulletEnabled val="1"/>
        </dgm:presLayoutVars>
      </dgm:prSet>
      <dgm:spPr/>
    </dgm:pt>
    <dgm:pt modelId="{BF992636-9738-D441-8BE0-6C912FBF81E9}" type="pres">
      <dgm:prSet presAssocID="{8FB4B209-F478-A742-B955-12585F4B12DC}" presName="upArrow" presStyleLbl="node1" presStyleIdx="1" presStyleCnt="2" custScaleX="71053" custScaleY="74158" custLinFactNeighborX="26604" custLinFactNeighborY="-4421"/>
      <dgm:spPr>
        <a:solidFill>
          <a:schemeClr val="tx2">
            <a:lumMod val="40000"/>
            <a:lumOff val="60000"/>
          </a:schemeClr>
        </a:solidFill>
      </dgm:spPr>
    </dgm:pt>
    <dgm:pt modelId="{21B2768A-F201-A74C-A79E-BF0282522B81}" type="pres">
      <dgm:prSet presAssocID="{8FB4B209-F478-A742-B955-12585F4B12DC}" presName="upArrowText" presStyleLbl="revTx" presStyleIdx="1" presStyleCnt="2" custScaleX="235854" custLinFactNeighborX="38978" custLinFactNeighborY="2590">
        <dgm:presLayoutVars>
          <dgm:bulletEnabled val="1"/>
        </dgm:presLayoutVars>
      </dgm:prSet>
      <dgm:spPr/>
    </dgm:pt>
  </dgm:ptLst>
  <dgm:cxnLst>
    <dgm:cxn modelId="{4C842443-92F5-0246-8026-9D6E8614BDB7}" type="presOf" srcId="{39FD8BF8-2558-FC47-9F8E-43EF82044A7B}" destId="{21B2768A-F201-A74C-A79E-BF0282522B81}" srcOrd="0" destOrd="3" presId="urn:microsoft.com/office/officeart/2005/8/layout/arrow3"/>
    <dgm:cxn modelId="{83933B4E-8030-804C-9F91-32C2D28E53F6}" srcId="{39DDAE2C-C294-ED46-B2EB-D15A07D0D858}" destId="{8FB4B209-F478-A742-B955-12585F4B12DC}" srcOrd="1" destOrd="0" parTransId="{3652CDA4-73F2-7D4D-8F00-F787C1AD29AC}" sibTransId="{B0A2DB00-E024-5048-9383-F65FFDD9EF99}"/>
    <dgm:cxn modelId="{D0B61463-3B75-5448-81FE-F9325D0E38A4}" type="presOf" srcId="{8FB4B209-F478-A742-B955-12585F4B12DC}" destId="{21B2768A-F201-A74C-A79E-BF0282522B81}" srcOrd="0" destOrd="0" presId="urn:microsoft.com/office/officeart/2005/8/layout/arrow3"/>
    <dgm:cxn modelId="{1DBD146F-D332-9E44-9522-1B7D0384AEC7}" srcId="{8FB4B209-F478-A742-B955-12585F4B12DC}" destId="{39FD8BF8-2558-FC47-9F8E-43EF82044A7B}" srcOrd="2" destOrd="0" parTransId="{D8D0BF81-7F41-1643-8C46-E59E48938196}" sibTransId="{0F163747-8A16-F04E-BF74-91ADF6A94168}"/>
    <dgm:cxn modelId="{A8B16B7D-892D-C149-AAE7-126180BB9621}" type="presOf" srcId="{39DDAE2C-C294-ED46-B2EB-D15A07D0D858}" destId="{70D1AE9F-A774-B444-AD76-91BEDC9E44A8}" srcOrd="0" destOrd="0" presId="urn:microsoft.com/office/officeart/2005/8/layout/arrow3"/>
    <dgm:cxn modelId="{D3EAEB7F-2D30-6349-B2C6-7331BA7C29BF}" type="presOf" srcId="{B3E6FE97-2E66-3C45-9F4C-FBB283B86165}" destId="{A60A076E-8552-1F47-88BF-D4EE2811F23F}" srcOrd="0" destOrd="0" presId="urn:microsoft.com/office/officeart/2005/8/layout/arrow3"/>
    <dgm:cxn modelId="{BE2CCC84-6B19-674D-9322-D8AD5BC4BF20}" srcId="{39DDAE2C-C294-ED46-B2EB-D15A07D0D858}" destId="{B3E6FE97-2E66-3C45-9F4C-FBB283B86165}" srcOrd="0" destOrd="0" parTransId="{60203E75-84F8-5647-A5FB-5A79669DDFEC}" sibTransId="{9DA08E90-32E2-3B48-9B53-FBF847C5416C}"/>
    <dgm:cxn modelId="{1450EE94-9E8C-5B46-B87C-6AAF165BA58E}" type="presOf" srcId="{C649AEB6-7685-394C-8C6E-152A5C2D05D8}" destId="{21B2768A-F201-A74C-A79E-BF0282522B81}" srcOrd="0" destOrd="1" presId="urn:microsoft.com/office/officeart/2005/8/layout/arrow3"/>
    <dgm:cxn modelId="{E66496BA-31FD-904B-B2E6-412AB0327BB1}" srcId="{8FB4B209-F478-A742-B955-12585F4B12DC}" destId="{C649AEB6-7685-394C-8C6E-152A5C2D05D8}" srcOrd="0" destOrd="0" parTransId="{D94B77D5-9570-CA4C-87DA-5C7BE2A042B3}" sibTransId="{652BAE3E-9223-6945-9AF1-4E0BC8C8C5A2}"/>
    <dgm:cxn modelId="{38A4C5BF-DFF7-6642-9E47-9971CC2DB295}" type="presOf" srcId="{1DBD0564-35D5-1149-B45E-E45CA612A966}" destId="{21B2768A-F201-A74C-A79E-BF0282522B81}" srcOrd="0" destOrd="2" presId="urn:microsoft.com/office/officeart/2005/8/layout/arrow3"/>
    <dgm:cxn modelId="{FA96A4F1-321D-8E48-97EE-22515D2E3FFD}" srcId="{8FB4B209-F478-A742-B955-12585F4B12DC}" destId="{1DBD0564-35D5-1149-B45E-E45CA612A966}" srcOrd="1" destOrd="0" parTransId="{E4D7A6A4-FA05-5C4D-AEAA-159444CF8B80}" sibTransId="{CD80E875-6A6D-904B-855C-6ED703482BBA}"/>
    <dgm:cxn modelId="{9D04EE1B-B01E-574E-BEBB-37CB1E8F4994}" type="presParOf" srcId="{70D1AE9F-A774-B444-AD76-91BEDC9E44A8}" destId="{9D76E209-1368-E740-A1DA-5A15D313A50D}" srcOrd="0" destOrd="0" presId="urn:microsoft.com/office/officeart/2005/8/layout/arrow3"/>
    <dgm:cxn modelId="{34409DDC-1C76-4C4A-A690-BE385F5CDF42}" type="presParOf" srcId="{70D1AE9F-A774-B444-AD76-91BEDC9E44A8}" destId="{7F868704-B61F-9440-ABEF-F57BAC49E1B4}" srcOrd="1" destOrd="0" presId="urn:microsoft.com/office/officeart/2005/8/layout/arrow3"/>
    <dgm:cxn modelId="{88942AFE-4022-694C-80B8-F6E4DCF9A8B3}" type="presParOf" srcId="{70D1AE9F-A774-B444-AD76-91BEDC9E44A8}" destId="{A60A076E-8552-1F47-88BF-D4EE2811F23F}" srcOrd="2" destOrd="0" presId="urn:microsoft.com/office/officeart/2005/8/layout/arrow3"/>
    <dgm:cxn modelId="{CE72CDCF-E3B1-7140-8D0C-C022D8426A43}" type="presParOf" srcId="{70D1AE9F-A774-B444-AD76-91BEDC9E44A8}" destId="{BF992636-9738-D441-8BE0-6C912FBF81E9}" srcOrd="3" destOrd="0" presId="urn:microsoft.com/office/officeart/2005/8/layout/arrow3"/>
    <dgm:cxn modelId="{2625F0A7-A64B-474C-AE9E-B875BAC25F46}" type="presParOf" srcId="{70D1AE9F-A774-B444-AD76-91BEDC9E44A8}" destId="{21B2768A-F201-A74C-A79E-BF0282522B8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6E209-1368-E740-A1DA-5A15D313A50D}">
      <dsp:nvSpPr>
        <dsp:cNvPr id="0" name=""/>
        <dsp:cNvSpPr/>
      </dsp:nvSpPr>
      <dsp:spPr>
        <a:xfrm>
          <a:off x="-3457" y="1695175"/>
          <a:ext cx="4397848" cy="50362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68704-B61F-9440-ABEF-F57BAC49E1B4}">
      <dsp:nvSpPr>
        <dsp:cNvPr id="0" name=""/>
        <dsp:cNvSpPr/>
      </dsp:nvSpPr>
      <dsp:spPr>
        <a:xfrm>
          <a:off x="264006" y="497834"/>
          <a:ext cx="914396" cy="1219203"/>
        </a:xfrm>
        <a:prstGeom prst="downArrow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076E-8552-1F47-88BF-D4EE2811F23F}">
      <dsp:nvSpPr>
        <dsp:cNvPr id="0" name=""/>
        <dsp:cNvSpPr/>
      </dsp:nvSpPr>
      <dsp:spPr>
        <a:xfrm>
          <a:off x="1038099" y="0"/>
          <a:ext cx="3261676" cy="170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Researcher/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Author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Selective reporting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Bias in the analysis</a:t>
          </a:r>
        </a:p>
      </dsp:txBody>
      <dsp:txXfrm>
        <a:off x="1038099" y="0"/>
        <a:ext cx="3261676" cy="1708730"/>
      </dsp:txXfrm>
    </dsp:sp>
    <dsp:sp modelId="{BF992636-9738-D441-8BE0-6C912FBF81E9}">
      <dsp:nvSpPr>
        <dsp:cNvPr id="0" name=""/>
        <dsp:cNvSpPr/>
      </dsp:nvSpPr>
      <dsp:spPr>
        <a:xfrm>
          <a:off x="2958761" y="2441702"/>
          <a:ext cx="914396" cy="1219203"/>
        </a:xfrm>
        <a:prstGeom prst="upArrow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2768A-F201-A74C-A79E-BF0282522B81}">
      <dsp:nvSpPr>
        <dsp:cNvPr id="0" name=""/>
        <dsp:cNvSpPr/>
      </dsp:nvSpPr>
      <dsp:spPr>
        <a:xfrm>
          <a:off x="156546" y="2177695"/>
          <a:ext cx="3301593" cy="170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Mitigation</a:t>
          </a:r>
          <a:r>
            <a:rPr lang="en-US" sz="18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Bias risk assessment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Author follow-up</a:t>
          </a:r>
        </a:p>
      </dsp:txBody>
      <dsp:txXfrm>
        <a:off x="156546" y="2177695"/>
        <a:ext cx="3301593" cy="1708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6E209-1368-E740-A1DA-5A15D313A50D}">
      <dsp:nvSpPr>
        <dsp:cNvPr id="0" name=""/>
        <dsp:cNvSpPr/>
      </dsp:nvSpPr>
      <dsp:spPr>
        <a:xfrm>
          <a:off x="-16776" y="1620606"/>
          <a:ext cx="4397848" cy="50362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68704-B61F-9440-ABEF-F57BAC49E1B4}">
      <dsp:nvSpPr>
        <dsp:cNvPr id="0" name=""/>
        <dsp:cNvSpPr/>
      </dsp:nvSpPr>
      <dsp:spPr>
        <a:xfrm>
          <a:off x="742544" y="381784"/>
          <a:ext cx="914396" cy="1262750"/>
        </a:xfrm>
        <a:prstGeom prst="downArrow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076E-8552-1F47-88BF-D4EE2811F23F}">
      <dsp:nvSpPr>
        <dsp:cNvPr id="0" name=""/>
        <dsp:cNvSpPr/>
      </dsp:nvSpPr>
      <dsp:spPr>
        <a:xfrm>
          <a:off x="1640870" y="0"/>
          <a:ext cx="2704096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Meta-analyst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extraction</a:t>
          </a:r>
        </a:p>
      </dsp:txBody>
      <dsp:txXfrm>
        <a:off x="1640870" y="0"/>
        <a:ext cx="2704096" cy="1196630"/>
      </dsp:txXfrm>
    </dsp:sp>
    <dsp:sp modelId="{B1BEE404-2B66-FA41-B899-8641A2982484}">
      <dsp:nvSpPr>
        <dsp:cNvPr id="0" name=""/>
        <dsp:cNvSpPr/>
      </dsp:nvSpPr>
      <dsp:spPr>
        <a:xfrm>
          <a:off x="2798664" y="2287940"/>
          <a:ext cx="914396" cy="1262750"/>
        </a:xfrm>
        <a:prstGeom prst="upArrow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170BF-25DC-FD4B-87FA-0AE0B54078F7}">
      <dsp:nvSpPr>
        <dsp:cNvPr id="0" name=""/>
        <dsp:cNvSpPr/>
      </dsp:nvSpPr>
      <dsp:spPr>
        <a:xfrm>
          <a:off x="237321" y="2277342"/>
          <a:ext cx="2535238" cy="180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Mitigation</a:t>
          </a:r>
          <a:r>
            <a:rPr lang="en-US" sz="18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2 reviewers co-extracted data from subset of studies</a:t>
          </a:r>
        </a:p>
      </dsp:txBody>
      <dsp:txXfrm>
        <a:off x="237321" y="2277342"/>
        <a:ext cx="2535238" cy="180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6E209-1368-E740-A1DA-5A15D313A50D}">
      <dsp:nvSpPr>
        <dsp:cNvPr id="0" name=""/>
        <dsp:cNvSpPr/>
      </dsp:nvSpPr>
      <dsp:spPr>
        <a:xfrm>
          <a:off x="7930" y="1695339"/>
          <a:ext cx="4263426" cy="48822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68704-B61F-9440-ABEF-F57BAC49E1B4}">
      <dsp:nvSpPr>
        <dsp:cNvPr id="0" name=""/>
        <dsp:cNvSpPr/>
      </dsp:nvSpPr>
      <dsp:spPr>
        <a:xfrm>
          <a:off x="712963" y="465300"/>
          <a:ext cx="914399" cy="1219199"/>
        </a:xfrm>
        <a:prstGeom prst="downArrow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076E-8552-1F47-88BF-D4EE2811F23F}">
      <dsp:nvSpPr>
        <dsp:cNvPr id="0" name=""/>
        <dsp:cNvSpPr/>
      </dsp:nvSpPr>
      <dsp:spPr>
        <a:xfrm>
          <a:off x="1579226" y="183009"/>
          <a:ext cx="2369056" cy="595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Publication</a:t>
          </a:r>
        </a:p>
      </dsp:txBody>
      <dsp:txXfrm>
        <a:off x="1579226" y="183009"/>
        <a:ext cx="2369056" cy="595162"/>
      </dsp:txXfrm>
    </dsp:sp>
    <dsp:sp modelId="{BF992636-9738-D441-8BE0-6C912FBF81E9}">
      <dsp:nvSpPr>
        <dsp:cNvPr id="0" name=""/>
        <dsp:cNvSpPr/>
      </dsp:nvSpPr>
      <dsp:spPr>
        <a:xfrm>
          <a:off x="3016695" y="2400321"/>
          <a:ext cx="914399" cy="1219199"/>
        </a:xfrm>
        <a:prstGeom prst="upArrow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2768A-F201-A74C-A79E-BF0282522B81}">
      <dsp:nvSpPr>
        <dsp:cNvPr id="0" name=""/>
        <dsp:cNvSpPr/>
      </dsp:nvSpPr>
      <dsp:spPr>
        <a:xfrm>
          <a:off x="246074" y="2383881"/>
          <a:ext cx="3237618" cy="1726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Mitigation: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“Gray literature”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Journal index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Multiple indices of publication bias</a:t>
          </a:r>
        </a:p>
      </dsp:txBody>
      <dsp:txXfrm>
        <a:off x="246074" y="2383881"/>
        <a:ext cx="3237618" cy="1726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D05E-8F49-834E-8EFA-ABC134D72939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E2BA0-6B8B-7A40-9298-7B14ED4552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Multidisciplinary teams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Clinicians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Health services researchers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Information scientists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Statisticians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Health Economists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Patient and public involvement – particularly for guidelines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3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349A90-83C3-4E3A-B851-07616C730B91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3187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36930C-B9D5-E443-BC2B-0BAEA54C0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35E5B-913A-1744-95E9-B6A9F0673EFB}" type="slidenum">
              <a:rPr lang="en-US" altLang="en-US"/>
              <a:pPr/>
              <a:t>50</a:t>
            </a:fld>
            <a:endParaRPr lang="en-US" altLang="en-US" dirty="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513A924-DA3A-E94E-B48F-6082EC142FB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B01FF88-12E1-8944-B18F-818092DFE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There are multiple possible sources of bias in a meta-analysis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38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 Margaliot, Zvi, Kevin C. Chung. “Systematic Reviews: A Primer for Plastic Surgery Research.” PRS Journal. 120/7 (2007) p.1837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B47007-185C-F247-845B-0C11D947A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0CD69-E482-194C-A96E-5C5FCCFF434B}" type="slidenum">
              <a:rPr lang="en-US" altLang="en-US"/>
              <a:pPr/>
              <a:t>65</a:t>
            </a:fld>
            <a:endParaRPr lang="en-US" altLang="en-US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2E4C0FF9-78F6-2942-9AE8-6378C02D3B8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63D38B6-6872-A24D-AE5B-343B1056A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synthesis is a catch-all term for methods that we use to synthesize results from multiple studies</a:t>
            </a:r>
          </a:p>
          <a:p>
            <a:endParaRPr lang="en-US" dirty="0"/>
          </a:p>
          <a:p>
            <a:r>
              <a:rPr lang="en-US" dirty="0"/>
              <a:t>Systematic reviews and meta-analyses are often placed at the top of frameworks for understanding the hierarchy of evidence. But, with great power comes great responsibility</a:t>
            </a:r>
          </a:p>
          <a:p>
            <a:endParaRPr lang="en-US" dirty="0"/>
          </a:p>
          <a:p>
            <a:r>
              <a:rPr lang="en-US" b="1" i="1" dirty="0"/>
              <a:t>Remember</a:t>
            </a:r>
            <a:r>
              <a:rPr lang="en-US" dirty="0"/>
              <a:t>: Best practice changes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3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The type of review you conduct will depend on the purpose of the review, your question, your resources, expertise, and type of data.</a:t>
            </a:r>
          </a:p>
          <a:p>
            <a:endParaRPr lang="en-AU" dirty="0"/>
          </a:p>
          <a:p>
            <a:r>
              <a:rPr lang="en-AU" dirty="0"/>
              <a:t>Don’t assume that it is better to do the “harder” type of review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5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2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0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91B194-E5A0-40F6-9BCD-B58ED18A9BDD}" type="slidenum">
              <a:rPr lang="en-US" altLang="en-US" smtClean="0">
                <a:latin typeface="Calibri" panose="020F0502020204030204" pitchFamily="34" charset="0"/>
              </a:rPr>
              <a:pPr/>
              <a:t>38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4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GB" altLang="en-US" b="1" i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1D2307C-DA93-4AF7-85B6-B304A7F5EE56}" type="slidenum">
              <a:rPr lang="en-GB" altLang="en-US" sz="1200">
                <a:latin typeface="Calibri" panose="020F0502020204030204" pitchFamily="34" charset="0"/>
              </a:rPr>
              <a:pPr algn="r"/>
              <a:t>38</a:t>
            </a:fld>
            <a:endParaRPr lang="en-GB" altLang="en-US" sz="1200" dirty="0">
              <a:latin typeface="Calibri" panose="020F0502020204030204" pitchFamily="34" charset="0"/>
            </a:endParaRPr>
          </a:p>
        </p:txBody>
      </p:sp>
      <p:sp>
        <p:nvSpPr>
          <p:cNvPr id="34822" name="Header Placeholder 4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1200" dirty="0">
                <a:latin typeface="Calibri" panose="020F0502020204030204" pitchFamily="34" charset="0"/>
              </a:rPr>
              <a:t>APHO staff conference 2009</a:t>
            </a:r>
          </a:p>
        </p:txBody>
      </p:sp>
    </p:spTree>
    <p:extLst>
      <p:ext uri="{BB962C8B-B14F-4D97-AF65-F5344CB8AC3E}">
        <p14:creationId xmlns:p14="http://schemas.microsoft.com/office/powerpoint/2010/main" val="164471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B02-DCD5-4748-B38C-60F6B30CA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A948B-B8AD-DA42-B370-4DA91479F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8FCD-30CE-C249-9079-50BB8643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FA5D-F4C7-AD47-B432-CF902CA3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992A-B6FE-2D45-A864-A53B1B8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36C4-4D25-2342-9B4A-58EE5237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D45E4-9F2C-A44C-9E2E-CB8755D0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20F4-1D0B-2745-95C5-5C36FD9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C336-B940-4244-AC8E-24AB1E63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7C79-D53C-B943-ADD4-1DBD8892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26B5-6FEB-0344-9563-675C2142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4633E-3C55-4A46-8832-8389EBDA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6E67-8AFB-ED45-9C83-62D466E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B2BB-729C-FA40-B96B-0CDA982F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9B12-E3E0-E04B-B2C8-E2EF95AC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7694084" cy="1425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16113"/>
            <a:ext cx="10972800" cy="4608512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55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aseline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309180" y="151300"/>
            <a:ext cx="731600" cy="442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53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CDF9-0D58-D045-BCBA-E0F942A9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68CB-2B50-FF4A-BC3D-3730683C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3E9B-5442-564F-9025-E1FE6A6D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14BF-A966-974C-A366-40D2CE9C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FF2F-C7AF-0A49-8C89-C2EA9686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2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4F50-0BC3-A74A-A3B7-276BCF4E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5630-D552-4746-BEE5-18974CDD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580-6181-A542-A0F3-9ACBF13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D7FD-B00D-214A-AA8C-D9D8B0A2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6AAF-64DF-C943-9D2B-64284E8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833D-B544-D34A-AB3B-B2D3EE5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89B6-C2AC-B549-9E9F-9C8260D7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F54C9-DA99-7E41-8B9A-F3FB9313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E86F-6171-724D-A79D-5796BCBC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C4DF-3935-4347-AB5E-CABAD17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D39E-2EB9-4C4C-B556-D7C68AC3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F6C-82E8-8946-994B-FE8D4C6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8008-8D16-534D-9515-A7F601FD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C947-1BB4-CB42-A948-F7A256E61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B7F87-5B83-8F4D-B4EF-9694BDD0F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4E6AF-55D5-BA41-93CD-5C131F836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E106-C874-2D43-B4DE-68A46F28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F3DB1-B6F8-1F4C-BF9F-1C952291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E347E-2518-5D4A-A114-C3D5F3F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FF4A-FAB8-BF48-8538-3B224E08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C54A2-AA0C-F543-8C3D-A418793E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63D87-CCFD-2D47-81FB-350E5D3B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EF1F-82A8-1B4A-909E-ADE5F400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8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1F41E-6EE6-7D41-AD6B-A49B96E2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273A9-9C4A-8240-BA8E-926B9EAD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15DC4-570F-1E47-AF03-0403CCDC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9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32A-31A9-0042-82FD-889E4E0C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0151-CB51-4141-AD6E-E776CAF8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7E32E-8A81-E74F-B645-CF35EB0EC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350C-EE24-394E-A25D-79D95F42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39ED7-6181-7A44-AF89-876EDF56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D875-A288-274C-8FA0-388333B0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3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314-ADCD-E643-8141-81748DF6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439D6-717B-5647-9C7B-12A85931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6DAE0-FA14-6749-A176-4FA25E20C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4E39-D068-E048-B286-A6F5B8B5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8B11-66FE-2042-8B2D-9E8A4752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E6FA-AE85-C34F-A040-C356890E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23E43-62E7-DB40-B001-8B76B537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52377-C2E1-7C4D-B5BD-6AE9E4FC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9F9C-F003-1644-B20A-F3D2B30F6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2F37-7152-D240-9118-E93D91DE886D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36E3-6076-3442-B57F-1CEFF9209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8251-4735-6542-B1A9-08B9B657F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mjopen.bmj.com/content/7/2/e01254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140/RG.2.1.1562.984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36/bmj.n16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bellcollaboration.org/mec2ir" TargetMode="External"/><Relationship Id="rId2" Type="http://schemas.openxmlformats.org/officeDocument/2006/relationships/hyperlink" Target="http://methods.cochrane.org/meci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astyle.org/manual/related/JARS-MARS.pdf" TargetMode="External"/><Relationship Id="rId5" Type="http://schemas.openxmlformats.org/officeDocument/2006/relationships/hyperlink" Target="https://www.editorialmanager.com/jognn/account/MOOSE.pdf" TargetMode="External"/><Relationship Id="rId4" Type="http://schemas.openxmlformats.org/officeDocument/2006/relationships/hyperlink" Target="http://www.prisma-statement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sma-statement.org/PRISMAStatement/Checklis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d.york.ac.uk/prosper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d.york.ac.uk/prospero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yan.ai/" TargetMode="External"/><Relationship Id="rId2" Type="http://schemas.openxmlformats.org/officeDocument/2006/relationships/hyperlink" Target="https://www.covidence.org/review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meta.co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mj.com/content/372/bmj.n160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cochrane.org/online-learning/core-software-cochrane-reviews/revman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cochrane.org/introduction-grade" TargetMode="External"/><Relationship Id="rId2" Type="http://schemas.openxmlformats.org/officeDocument/2006/relationships/hyperlink" Target="https://methods.cochrane.org/bias/resources/rob-2-revised-cochrane-risk-bias-tool-randomized-tria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stol.ac.uk/population-health-sciences/projects/robis/robis-tool/#:~:text=ROBIS%20is%20a%20new%20tool,%2C%20diagnosis%2C%20prognosis%20and%20aetiology." TargetMode="External"/><Relationship Id="rId4" Type="http://schemas.openxmlformats.org/officeDocument/2006/relationships/hyperlink" Target="https://www.bristol.ac.uk/population-health-sciences/projects/quadas/quadas-2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0FB742-4EB7-8F42-9354-21953D9B9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Part 1: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Systematic Review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45F022-9CA1-2146-8938-2043F326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8133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Teresa Ober, Ph.D.</a:t>
            </a:r>
          </a:p>
          <a:p>
            <a:r>
              <a:rPr lang="en-US" dirty="0"/>
              <a:t>Assistant Research Professor</a:t>
            </a:r>
          </a:p>
          <a:p>
            <a:r>
              <a:rPr lang="en-US" dirty="0"/>
              <a:t>University of Notre Dame</a:t>
            </a:r>
          </a:p>
          <a:p>
            <a:endParaRPr lang="en-US" dirty="0"/>
          </a:p>
          <a:p>
            <a:r>
              <a:rPr lang="en-US" dirty="0"/>
              <a:t>July 8, 2021</a:t>
            </a:r>
          </a:p>
        </p:txBody>
      </p:sp>
    </p:spTree>
    <p:extLst>
      <p:ext uri="{BB962C8B-B14F-4D97-AF65-F5344CB8AC3E}">
        <p14:creationId xmlns:p14="http://schemas.microsoft.com/office/powerpoint/2010/main" val="44605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2D-B0EC-A342-B3B8-DCA6FD5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conducting systematic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69BD-D86B-AC47-9CC0-C7EA6AB14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8791-ABDF-C041-AAE0-0663AD1E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FC4A-6D0F-774C-BCEC-D031132C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conduct reviews that are needed</a:t>
            </a:r>
          </a:p>
          <a:p>
            <a:endParaRPr lang="en-US" dirty="0"/>
          </a:p>
          <a:p>
            <a:r>
              <a:rPr lang="en-US" dirty="0"/>
              <a:t>Use correct research synthesis methodology for your question</a:t>
            </a:r>
          </a:p>
          <a:p>
            <a:endParaRPr lang="en-US" dirty="0"/>
          </a:p>
          <a:p>
            <a:r>
              <a:rPr lang="en-US" dirty="0"/>
              <a:t>Strive to conduct reviews that are free from bias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0C74-FBD2-B24E-8373-33779B1D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review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BDAC-E3F3-1846-8C2C-32922D43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Reasons to conduct a review</a:t>
            </a:r>
          </a:p>
          <a:p>
            <a:pPr lvl="1"/>
            <a:r>
              <a:rPr lang="en-US" dirty="0"/>
              <a:t>You have a research question that is best answered by synthesizing existing evidence rather than running a new study</a:t>
            </a:r>
          </a:p>
          <a:p>
            <a:pPr lvl="1"/>
            <a:r>
              <a:rPr lang="en-US" dirty="0"/>
              <a:t>There is no recent review that answers that same question</a:t>
            </a:r>
          </a:p>
          <a:p>
            <a:pPr lvl="1"/>
            <a:r>
              <a:rPr lang="en-US" dirty="0"/>
              <a:t>You want to explore apparent inconsistencies in previous studies</a:t>
            </a:r>
          </a:p>
          <a:p>
            <a:pPr lvl="1"/>
            <a:endParaRPr lang="en-US" dirty="0"/>
          </a:p>
          <a:p>
            <a:r>
              <a:rPr lang="en-US" dirty="0"/>
              <a:t>Reasons </a:t>
            </a:r>
            <a:r>
              <a:rPr lang="en-US" i="1" dirty="0"/>
              <a:t>NOT</a:t>
            </a:r>
            <a:r>
              <a:rPr lang="en-US" dirty="0"/>
              <a:t> to conduct a review</a:t>
            </a:r>
          </a:p>
          <a:p>
            <a:pPr lvl="1"/>
            <a:r>
              <a:rPr lang="en-US" dirty="0"/>
              <a:t>They take a very long time</a:t>
            </a:r>
          </a:p>
          <a:p>
            <a:pPr lvl="1"/>
            <a:r>
              <a:rPr lang="en-US" dirty="0"/>
              <a:t>They are really hard</a:t>
            </a:r>
          </a:p>
          <a:p>
            <a:pPr lvl="1"/>
            <a:r>
              <a:rPr lang="en-US" dirty="0"/>
              <a:t>Not every topic needs a review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1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Reviews take a very long time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03914"/>
              </p:ext>
            </p:extLst>
          </p:nvPr>
        </p:nvGraphicFramePr>
        <p:xfrm>
          <a:off x="895375" y="2011259"/>
          <a:ext cx="10515598" cy="3444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78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945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Category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Mean ± SD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Median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Range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Authors/team members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5±3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5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1–27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486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Time (in weeks; registered project start to publication date)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67.3±31.0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65.8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6–186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45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Quantitative analysis yield rate (%)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2.6±4.7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1.0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0.03–32.43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45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Qualitative analysis yield rate (%)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2.7±4.6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1.0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0.05–26.19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02919" y="5776686"/>
            <a:ext cx="990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Borah, R., Brown, A. W., Capers, P. L., &amp; Kaiser, K. A. (2017). Analysis of the time and workers needed to conduct systematic reviews of medical interventions using data from the PROSPERO registry. BMJ open, 7(2), e012545.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https://bmjopen.bmj.com/content/7/2/e012545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54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Reviews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910010"/>
              </p:ext>
            </p:extLst>
          </p:nvPr>
        </p:nvGraphicFramePr>
        <p:xfrm>
          <a:off x="653144" y="2490335"/>
          <a:ext cx="10881360" cy="3279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3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21597">
                <a:tc>
                  <a:txBody>
                    <a:bodyPr/>
                    <a:lstStyle/>
                    <a:p>
                      <a:r>
                        <a:rPr lang="en-AU" sz="16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Evidence Briefing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Mapping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Scoping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Rapid Evidence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Rapid Realist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Systematic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Meta-analysis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97">
                <a:tc>
                  <a:txBody>
                    <a:bodyPr/>
                    <a:lstStyle/>
                    <a:p>
                      <a:r>
                        <a:rPr lang="en-AU" sz="16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97">
                <a:tc>
                  <a:txBody>
                    <a:bodyPr/>
                    <a:lstStyle/>
                    <a:p>
                      <a:r>
                        <a:rPr lang="en-AU" sz="1600" dirty="0"/>
                        <a:t>Timescale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4-16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24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8-24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8-24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36-52</a:t>
                      </a:r>
                      <a:r>
                        <a:rPr lang="en-AU" sz="1400" baseline="0" dirty="0"/>
                        <a:t> weeks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52-78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97">
                <a:tc>
                  <a:txBody>
                    <a:bodyPr/>
                    <a:lstStyle/>
                    <a:p>
                      <a:r>
                        <a:rPr lang="en-AU" sz="16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Single reviewer,</a:t>
                      </a:r>
                      <a:r>
                        <a:rPr lang="en-AU" sz="1400" baseline="0" dirty="0"/>
                        <a:t> limited databases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Single</a:t>
                      </a:r>
                      <a:r>
                        <a:rPr lang="en-AU" sz="1400" baseline="0" dirty="0"/>
                        <a:t> reviewer, comprehensive databases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Single review, limited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Double reviewer, limited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Double reviewer, limited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Double</a:t>
                      </a:r>
                      <a:r>
                        <a:rPr lang="en-AU" sz="1400" baseline="0" dirty="0"/>
                        <a:t> reviewer, comprehensive databases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Double</a:t>
                      </a:r>
                      <a:r>
                        <a:rPr lang="en-AU" sz="1400" baseline="0" dirty="0"/>
                        <a:t> reviewer, comprehensive databases</a:t>
                      </a:r>
                      <a:endParaRPr lang="en-AU" sz="1400" dirty="0"/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144" y="5846544"/>
            <a:ext cx="1088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Adapted from: Booth, A. (2016) EVIDENT Guidance for Reviewing the Evidence: a compendium of methodological literature and websites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</a:t>
            </a:r>
            <a:r>
              <a:rPr lang="en-AU" sz="16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doi.org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/10.13140/RG.2.1.1562.9842 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6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Question Formulation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565C-22B0-BA44-AEAC-07A92753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stages of a Systematic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3C0FCA-1C12-924E-BAE2-4C400B4E5538}"/>
              </a:ext>
            </a:extLst>
          </p:cNvPr>
          <p:cNvGrpSpPr/>
          <p:nvPr/>
        </p:nvGrpSpPr>
        <p:grpSpPr>
          <a:xfrm>
            <a:off x="2894174" y="1690687"/>
            <a:ext cx="6156573" cy="4633863"/>
            <a:chOff x="684213" y="908049"/>
            <a:chExt cx="7632700" cy="52244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B1FF34-6F21-334F-B2B4-3473EB233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908049"/>
              <a:ext cx="2808287" cy="10810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Define research/review question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In consultation/collaboration with the clinical community, commissioners and patient/public representatives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40612C-085A-0E44-BC3E-70EDD9B6E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3789363"/>
              <a:ext cx="2808287" cy="863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Identify relevant studies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Develop a comprehensive search strategy and undertake systematic searches of the literature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8FD6F9-91E3-074F-8315-209F1B9D5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5013325"/>
              <a:ext cx="2808287" cy="865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Assess eligibility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Select those studies which meet the pre-defined inclusion criteria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03528CC-77D1-D541-9BF3-FE945B2C2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908050"/>
              <a:ext cx="3313113" cy="901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Data extraction /checking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Develop data extraction from into which study information and outcome data can be extracted, checked &amp; verified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91CE603F-90A1-9C4E-BA09-77330C563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3658978"/>
              <a:ext cx="3311525" cy="1046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Synthesis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Narratively and/or statistically summarize/describe the data, exploring similarities and differences between studies.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E7F2F51-5F01-9E49-989A-A5C2C9D22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13" y="2349500"/>
              <a:ext cx="2808287" cy="1079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Develop review protocol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Pre-specify the type of studies to be included, the methods of collating, appraising and analysing data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DE739F6F-232D-004A-9F24-226F5117A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5124452"/>
              <a:ext cx="3311525" cy="10080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Knowledge translation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Review details and results are disseminated to relevant target audiences using appropriate formats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334D1C58-AB35-0941-A5C1-ED9C1B228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102" y="1809750"/>
              <a:ext cx="173434" cy="427631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AutoShape 17">
              <a:extLst>
                <a:ext uri="{FF2B5EF4-FFF2-40B4-BE49-F238E27FC236}">
                  <a16:creationId xmlns:a16="http://schemas.microsoft.com/office/drawing/2014/main" id="{078BBFF2-2BD7-F74F-B84F-07092043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3429000"/>
              <a:ext cx="142875" cy="360362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AutoShape 18">
              <a:extLst>
                <a:ext uri="{FF2B5EF4-FFF2-40B4-BE49-F238E27FC236}">
                  <a16:creationId xmlns:a16="http://schemas.microsoft.com/office/drawing/2014/main" id="{1408DDF0-195B-6D4A-B169-9E48F696D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1989139"/>
              <a:ext cx="142875" cy="360361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AutoShape 19">
              <a:extLst>
                <a:ext uri="{FF2B5EF4-FFF2-40B4-BE49-F238E27FC236}">
                  <a16:creationId xmlns:a16="http://schemas.microsoft.com/office/drawing/2014/main" id="{9180B01C-0ABF-5540-B855-355DCF1AA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4652964"/>
              <a:ext cx="142875" cy="360361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AutoShape 20">
              <a:extLst>
                <a:ext uri="{FF2B5EF4-FFF2-40B4-BE49-F238E27FC236}">
                  <a16:creationId xmlns:a16="http://schemas.microsoft.com/office/drawing/2014/main" id="{19819DCC-3EF9-B049-B4D5-B7EB5BA42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5" y="4705141"/>
              <a:ext cx="142874" cy="395286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7A71A784-8A4D-A940-AD46-966BA659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662" y="3157994"/>
              <a:ext cx="177800" cy="500983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7EEEADFC-6F43-0E46-81DB-21DD067C6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2237381"/>
              <a:ext cx="3311525" cy="936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Study assessment/appraisal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Assess the quality and validity of the included studies using the pre-defined method. </a:t>
              </a:r>
            </a:p>
          </p:txBody>
        </p:sp>
        <p:cxnSp>
          <p:nvCxnSpPr>
            <p:cNvPr id="19" name="AutoShape 26">
              <a:extLst>
                <a:ext uri="{FF2B5EF4-FFF2-40B4-BE49-F238E27FC236}">
                  <a16:creationId xmlns:a16="http://schemas.microsoft.com/office/drawing/2014/main" id="{D714328C-0375-324D-985A-01634269C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92500" y="1557338"/>
              <a:ext cx="1511300" cy="3925887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9">
              <a:extLst>
                <a:ext uri="{FF2B5EF4-FFF2-40B4-BE49-F238E27FC236}">
                  <a16:creationId xmlns:a16="http://schemas.microsoft.com/office/drawing/2014/main" id="{6FCE348C-3447-A24D-A591-1D741989133F}"/>
                </a:ext>
              </a:extLst>
            </p:cNvPr>
            <p:cNvCxnSpPr>
              <a:cxnSpLocks noChangeShapeType="1"/>
              <a:stCxn id="8" idx="3"/>
              <a:endCxn id="18" idx="3"/>
            </p:cNvCxnSpPr>
            <p:nvPr/>
          </p:nvCxnSpPr>
          <p:spPr bwMode="auto">
            <a:xfrm flipH="1">
              <a:off x="8315325" y="1358901"/>
              <a:ext cx="1588" cy="1346793"/>
            </a:xfrm>
            <a:prstGeom prst="bentConnector3">
              <a:avLst>
                <a:gd name="adj1" fmla="val -17845433"/>
              </a:avLst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74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research question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As with primary research, developing a good research question is the key to conducting a good review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i="1" dirty="0"/>
              <a:t>What has been done?</a:t>
            </a:r>
          </a:p>
          <a:p>
            <a:pPr marL="0" indent="0" algn="ctr">
              <a:buNone/>
            </a:pPr>
            <a:r>
              <a:rPr lang="en-AU" i="1" dirty="0"/>
              <a:t>What hasn’t been done?</a:t>
            </a:r>
          </a:p>
          <a:p>
            <a:pPr marL="0" indent="0" algn="ctr">
              <a:buNone/>
            </a:pPr>
            <a:r>
              <a:rPr lang="en-AU" i="1" dirty="0"/>
              <a:t>What do we know?</a:t>
            </a:r>
          </a:p>
          <a:p>
            <a:pPr marL="0" indent="0" algn="ctr">
              <a:buNone/>
            </a:pPr>
            <a:r>
              <a:rPr lang="en-AU" i="1" dirty="0"/>
              <a:t>What works?</a:t>
            </a:r>
          </a:p>
          <a:p>
            <a:pPr marL="0" indent="0" algn="ctr">
              <a:buNone/>
            </a:pPr>
            <a:r>
              <a:rPr lang="en-AU" i="1" dirty="0"/>
              <a:t>How does it work?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100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770D-CDF8-DA41-8F02-930F659B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a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EA79-AF83-1D49-8A2B-08E9B32C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Questions may be broad or narrow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Well-formulated questions will guide many aspects of the review process: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Searching strategy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Inclusion/exclusion criteria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Data extraction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Choice of synthesis method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Presentation and dissemination of findings</a:t>
            </a:r>
          </a:p>
        </p:txBody>
      </p:sp>
    </p:spTree>
    <p:extLst>
      <p:ext uri="{BB962C8B-B14F-4D97-AF65-F5344CB8AC3E}">
        <p14:creationId xmlns:p14="http://schemas.microsoft.com/office/powerpoint/2010/main" val="73964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PICO(S)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One strategy for developing a review question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This may be a more useful framework for systematic reviews that involve comparing two or more treatment groups.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77A61B-B29B-594D-829E-1A0B59AA8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42412"/>
              </p:ext>
            </p:extLst>
          </p:nvPr>
        </p:nvGraphicFramePr>
        <p:xfrm>
          <a:off x="439480" y="2247571"/>
          <a:ext cx="1131304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08">
                  <a:extLst>
                    <a:ext uri="{9D8B030D-6E8A-4147-A177-3AD203B41FA5}">
                      <a16:colId xmlns:a16="http://schemas.microsoft.com/office/drawing/2014/main" val="3727372733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3852564141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2614827149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2529890700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361396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1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 or Problem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Intervention or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Study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the characteristics of the 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opulation or participant/patient?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What is the 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roblem or  condition you are interested 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do you wish to </a:t>
                      </a:r>
                      <a:r>
                        <a:rPr lang="en-US" b="1" dirty="0"/>
                        <a:t>I</a:t>
                      </a:r>
                      <a:r>
                        <a:rPr lang="en-US" dirty="0"/>
                        <a:t>ntervene?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What do you want to do with this participant? </a:t>
                      </a:r>
                    </a:p>
                    <a:p>
                      <a:pPr algn="ctr"/>
                      <a:r>
                        <a:rPr lang="en-US" dirty="0"/>
                        <a:t>– treat, diagnose, observe,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is the </a:t>
                      </a:r>
                      <a:r>
                        <a:rPr lang="en-US" b="1" dirty="0"/>
                        <a:t>C</a:t>
                      </a:r>
                      <a:r>
                        <a:rPr lang="en-US" dirty="0"/>
                        <a:t>omparison or alternative to the intervention? </a:t>
                      </a:r>
                    </a:p>
                    <a:p>
                      <a:pPr algn="ctr"/>
                      <a:r>
                        <a:rPr lang="en-US" dirty="0"/>
                        <a:t>– placebo, different treatment or intervention, etc.?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the possible </a:t>
                      </a:r>
                      <a:r>
                        <a:rPr lang="en-US" b="1" dirty="0"/>
                        <a:t>O</a:t>
                      </a:r>
                      <a:r>
                        <a:rPr lang="en-US" dirty="0"/>
                        <a:t>utcomes? </a:t>
                      </a:r>
                    </a:p>
                    <a:p>
                      <a:pPr algn="ctr"/>
                      <a:r>
                        <a:rPr lang="en-US" dirty="0"/>
                        <a:t>– improved learning, change in attitudes, etc.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the designs of the </a:t>
                      </a:r>
                      <a:r>
                        <a:rPr lang="en-US" b="1" dirty="0"/>
                        <a:t>S</a:t>
                      </a:r>
                      <a:r>
                        <a:rPr lang="en-US" dirty="0"/>
                        <a:t>tudies to be included? </a:t>
                      </a:r>
                    </a:p>
                    <a:p>
                      <a:pPr algn="ctr"/>
                      <a:r>
                        <a:rPr lang="en-US" dirty="0"/>
                        <a:t>– quantitative, qualitative,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48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89802" y="1734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ED56A3-C991-E34F-BC87-653ABC90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Aims of this session….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6F3DC6-566C-FD40-99E1-AD64351A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Receive overview of systematic review processes</a:t>
            </a:r>
          </a:p>
          <a:p>
            <a:pPr marL="342900" indent="-342900"/>
            <a:r>
              <a:rPr lang="en-US" altLang="en-US" dirty="0"/>
              <a:t>Discuss the scope and the formulation of a review question</a:t>
            </a:r>
          </a:p>
          <a:p>
            <a:pPr marL="342900" indent="-342900"/>
            <a:r>
              <a:rPr lang="en-US" altLang="en-US" dirty="0"/>
              <a:t>Consider the purpose and format of a protocol</a:t>
            </a:r>
          </a:p>
          <a:p>
            <a:pPr marL="342900" indent="-342900"/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Gain familiarity with systematic searching/screening strategies</a:t>
            </a:r>
          </a:p>
          <a:p>
            <a:pPr marL="342900" indent="-342900"/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Learn data extraction, quality assessment, and synthesis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703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2EF2-7145-B74D-BC7F-73B29C25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a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D7A1-EB91-5544-998E-6886A9E2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aim of a systematic review should consist of a clear and concise statement of a review's objectives (or questions)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this would be presented in a single sentence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specific guidance on this, please read the updated 2020 PRISMA statement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07F8B-7F53-F24E-B9D0-57D912B36AF0}"/>
              </a:ext>
            </a:extLst>
          </p:cNvPr>
          <p:cNvSpPr txBox="1"/>
          <p:nvPr/>
        </p:nvSpPr>
        <p:spPr>
          <a:xfrm>
            <a:off x="1114647" y="5253633"/>
            <a:ext cx="974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Page, M. J., Moher, D., </a:t>
            </a:r>
            <a:r>
              <a:rPr lang="en-US" dirty="0" err="1"/>
              <a:t>Bossuyt</a:t>
            </a:r>
            <a:r>
              <a:rPr lang="en-US" dirty="0"/>
              <a:t>, P. M., </a:t>
            </a:r>
            <a:r>
              <a:rPr lang="en-US" dirty="0" err="1"/>
              <a:t>Boutron</a:t>
            </a:r>
            <a:r>
              <a:rPr lang="en-US" dirty="0"/>
              <a:t>, I., Hoffmann, T. C., Mulrow, C. D., ... &amp; McKenzie, J. E. (2021). PRISMA 2020 explanation and elaboration: updated guidance and exemplars for reporting systematic reviews. </a:t>
            </a:r>
            <a:r>
              <a:rPr lang="en-US" i="1" dirty="0"/>
              <a:t>BMJ</a:t>
            </a:r>
            <a:r>
              <a:rPr lang="en-US" dirty="0"/>
              <a:t>, </a:t>
            </a:r>
            <a:r>
              <a:rPr lang="en-US" i="1" dirty="0"/>
              <a:t>372, </a:t>
            </a:r>
            <a:r>
              <a:rPr lang="en-US" dirty="0"/>
              <a:t>n160. </a:t>
            </a:r>
            <a:r>
              <a:rPr lang="en-US" dirty="0">
                <a:hlinkClick r:id="rId2"/>
              </a:rPr>
              <a:t>https://doi.org/10.1136/bmj.n160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680D-EC6C-D349-A84D-480BFB9B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8269-7EE5-6940-9037-034A21F8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“This systematic review (and meta-analysis) aimed to assess the effects of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ntervention] relative to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omparison] for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opulation] with respect to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utcome].” </a:t>
            </a:r>
          </a:p>
          <a:p>
            <a:pPr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“This systematic review (and meta-analysis) aimed to assess the strength of the association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utcome) between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ntervention] and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omparison] for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opulation].” </a:t>
            </a:r>
          </a:p>
        </p:txBody>
      </p:sp>
    </p:spTree>
    <p:extLst>
      <p:ext uri="{BB962C8B-B14F-4D97-AF65-F5344CB8AC3E}">
        <p14:creationId xmlns:p14="http://schemas.microsoft.com/office/powerpoint/2010/main" val="8310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62BA-156F-A54D-85A6-B680F521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scope of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8E5C-4313-F348-B241-D915E177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634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the scope of the review depends on multiple factors: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Perspectives regarding a question’s relevance and potential impact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Supporting theoretical, biologic and epidemiological information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generalizability and validity of answers to the questions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resources to access relevant literature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Wider literature base – has a recent high-quality systematic review been conducted?</a:t>
            </a:r>
          </a:p>
        </p:txBody>
      </p:sp>
    </p:spTree>
    <p:extLst>
      <p:ext uri="{BB962C8B-B14F-4D97-AF65-F5344CB8AC3E}">
        <p14:creationId xmlns:p14="http://schemas.microsoft.com/office/powerpoint/2010/main" val="380151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6840-C6D2-A54B-A196-2B887875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scope of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FD5A-852E-BD46-ACF9-62C4AF33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GB" sz="2400" dirty="0"/>
              <a:t>Advantages and disadvantages to both broad and narrow questions </a:t>
            </a:r>
          </a:p>
          <a:p>
            <a:pPr lvl="0">
              <a:defRPr/>
            </a:pPr>
            <a:endParaRPr lang="en-GB" sz="2400" dirty="0"/>
          </a:p>
          <a:p>
            <a:pPr lvl="0">
              <a:defRPr/>
            </a:pPr>
            <a:r>
              <a:rPr lang="en-GB" sz="2400" dirty="0"/>
              <a:t>The validity of very broad question may be criticized for ‘mixing apples and pears’; but advantages might include</a:t>
            </a:r>
          </a:p>
          <a:p>
            <a:pPr lvl="1" fontAlgn="t"/>
            <a:r>
              <a:rPr lang="en-GB" sz="2000" dirty="0"/>
              <a:t>Comprehensive summary of the evidence</a:t>
            </a:r>
            <a:endParaRPr lang="en-US" sz="2000" dirty="0"/>
          </a:p>
          <a:p>
            <a:pPr lvl="1" fontAlgn="t"/>
            <a:r>
              <a:rPr lang="en-GB" sz="2000" dirty="0"/>
              <a:t>Generalizability of findings </a:t>
            </a:r>
          </a:p>
          <a:p>
            <a:pPr fontAlgn="t"/>
            <a:endParaRPr lang="en-GB" sz="2400" dirty="0"/>
          </a:p>
          <a:p>
            <a:pPr fontAlgn="t"/>
            <a:r>
              <a:rPr lang="en-GB" sz="2400" dirty="0"/>
              <a:t>Most obvious advantage of narrow focus is clarity of objectives and ease of reading; but disadvantages might include</a:t>
            </a:r>
          </a:p>
          <a:p>
            <a:pPr lvl="1" fontAlgn="t">
              <a:defRPr/>
            </a:pPr>
            <a:r>
              <a:rPr lang="en-GB" sz="2000" dirty="0"/>
              <a:t>Sparse evidence may limit findings/usefulness</a:t>
            </a:r>
            <a:endParaRPr lang="en-US" sz="2000" dirty="0"/>
          </a:p>
          <a:p>
            <a:pPr lvl="1" fontAlgn="t"/>
            <a:r>
              <a:rPr lang="en-GB" sz="2000" dirty="0"/>
              <a:t>Lack of generalizability of findings</a:t>
            </a:r>
            <a:endParaRPr lang="en-US" sz="2000" dirty="0"/>
          </a:p>
          <a:p>
            <a:pPr marL="914400" lvl="2" indent="0">
              <a:buNone/>
              <a:defRPr/>
            </a:pPr>
            <a:endParaRPr lang="en-GB" sz="1600" dirty="0"/>
          </a:p>
          <a:p>
            <a:pPr lvl="0">
              <a:defRPr/>
            </a:pP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4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7F24-D1C0-1C4F-B6B2-28D4967D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operational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F55F8-3E49-B340-BD06-81F60899A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084" cy="4351338"/>
          </a:xfrm>
        </p:spPr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Often dealing with considerable complexity and variability between studies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Need to develop concrete operational definitions related to phenomenon of interest: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200" dirty="0">
                <a:solidFill>
                  <a:srgbClr val="000000"/>
                </a:solidFill>
              </a:rPr>
              <a:t>Ensure that definitions are grounded in theory or even competing theories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200" dirty="0">
              <a:solidFill>
                <a:srgbClr val="000000"/>
              </a:solidFill>
            </a:endParaRP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200" dirty="0">
                <a:solidFill>
                  <a:srgbClr val="000000"/>
                </a:solidFill>
              </a:rPr>
              <a:t>Consult with content experts to ensure that the resulting definitions are likely to be robust and meaningful</a:t>
            </a:r>
          </a:p>
        </p:txBody>
      </p:sp>
    </p:spTree>
    <p:extLst>
      <p:ext uri="{BB962C8B-B14F-4D97-AF65-F5344CB8AC3E}">
        <p14:creationId xmlns:p14="http://schemas.microsoft.com/office/powerpoint/2010/main" val="422850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2EEB-90B8-8248-8FB4-3CC720D5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Question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7BE3-FFBC-3043-BDF5-C9DE4533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Discuss a very broad question and how you might narrow it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Discuss the potential limitations of your review questions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If time and resource were not a limitation – consider how useful would the answer to your review question be?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088B583-17AA-184A-A513-C986AED88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8" b="27913"/>
          <a:stretch/>
        </p:blipFill>
        <p:spPr>
          <a:xfrm>
            <a:off x="9792478" y="230188"/>
            <a:ext cx="2129866" cy="12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87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Creating a Protocol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6F21-8B7B-4B4B-8411-66E746CB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2902-B999-C649-A04B-AFB55F4D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A protocol is an essential component of the systematic review process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Helps to ensure careful </a:t>
            </a:r>
            <a:r>
              <a:rPr lang="en-GB" sz="2400" i="1" dirty="0">
                <a:solidFill>
                  <a:srgbClr val="000000"/>
                </a:solidFill>
              </a:rPr>
              <a:t>a priori </a:t>
            </a:r>
            <a:r>
              <a:rPr lang="en-GB" sz="2400" dirty="0">
                <a:solidFill>
                  <a:srgbClr val="000000"/>
                </a:solidFill>
              </a:rPr>
              <a:t>planning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2200" dirty="0">
                <a:solidFill>
                  <a:srgbClr val="000000"/>
                </a:solidFill>
              </a:rPr>
              <a:t>Consistency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2200" dirty="0">
                <a:solidFill>
                  <a:srgbClr val="000000"/>
                </a:solidFill>
              </a:rPr>
              <a:t>Transparency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2200" dirty="0">
                <a:solidFill>
                  <a:srgbClr val="000000"/>
                </a:solidFill>
              </a:rPr>
              <a:t>Integrity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Integral part of the process for leading organisations/publication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453503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BC47-81A7-E34E-9EBE-1A9A5415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0361-02A5-2F49-9456-B8688CAB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of the features that distinguish a systematic review from a narrative review is the pre-specification of important aspects such as:</a:t>
            </a:r>
          </a:p>
          <a:p>
            <a:pPr lvl="1"/>
            <a:r>
              <a:rPr lang="en-GB" dirty="0"/>
              <a:t>Inclusion criteria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Exclusion criteria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Outcomes to be synthesized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Methods to be used to synthesize findings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14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Standards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Multiple standards available and your choice of which one to use may depend on the conventions of your field:</a:t>
            </a:r>
          </a:p>
          <a:p>
            <a:pPr lvl="1"/>
            <a:r>
              <a:rPr lang="en-AU" sz="2200" dirty="0"/>
              <a:t>Conduct standards</a:t>
            </a:r>
          </a:p>
          <a:p>
            <a:pPr lvl="2"/>
            <a:r>
              <a:rPr lang="en-AU" dirty="0">
                <a:hlinkClick r:id="rId2"/>
              </a:rPr>
              <a:t>MECIR</a:t>
            </a:r>
            <a:r>
              <a:rPr lang="en-AU" dirty="0"/>
              <a:t> (Cochrane)</a:t>
            </a:r>
          </a:p>
          <a:p>
            <a:pPr lvl="2"/>
            <a:r>
              <a:rPr lang="en-AU" dirty="0">
                <a:hlinkClick r:id="rId3"/>
              </a:rPr>
              <a:t>MEC2IR</a:t>
            </a:r>
            <a:r>
              <a:rPr lang="en-AU" dirty="0"/>
              <a:t> (Campbell)</a:t>
            </a:r>
          </a:p>
          <a:p>
            <a:pPr lvl="1"/>
            <a:endParaRPr lang="en-AU" dirty="0"/>
          </a:p>
          <a:p>
            <a:pPr lvl="1"/>
            <a:r>
              <a:rPr lang="en-AU" sz="2200" dirty="0"/>
              <a:t>Reporting standards</a:t>
            </a:r>
          </a:p>
          <a:p>
            <a:pPr lvl="2"/>
            <a:r>
              <a:rPr lang="en-AU" dirty="0">
                <a:hlinkClick r:id="rId4"/>
              </a:rPr>
              <a:t>PRISMA</a:t>
            </a:r>
            <a:r>
              <a:rPr lang="en-AU" dirty="0"/>
              <a:t> </a:t>
            </a:r>
            <a:r>
              <a:rPr lang="en-AU" b="1" i="1" dirty="0"/>
              <a:t>*appears to be one of the more universally accepted formats </a:t>
            </a:r>
          </a:p>
          <a:p>
            <a:pPr lvl="2"/>
            <a:r>
              <a:rPr lang="en-AU" dirty="0">
                <a:hlinkClick r:id="rId5"/>
              </a:rPr>
              <a:t>MOOSE</a:t>
            </a:r>
            <a:r>
              <a:rPr lang="en-AU" dirty="0"/>
              <a:t> (American Medical Association)</a:t>
            </a:r>
          </a:p>
          <a:p>
            <a:pPr lvl="2"/>
            <a:r>
              <a:rPr lang="en-AU" dirty="0">
                <a:hlinkClick r:id="rId6"/>
              </a:rPr>
              <a:t>MARS</a:t>
            </a:r>
            <a:r>
              <a:rPr lang="en-AU" dirty="0"/>
              <a:t> (American Psychological Association)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72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B4B2-3255-B64F-94A3-15B3A4B0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systematic review?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80E8-285C-AD42-8443-D0DD9D3B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/>
              <a:t>SYSTEMATIC</a:t>
            </a:r>
            <a:r>
              <a:rPr lang="en-GB" altLang="en-US" dirty="0"/>
              <a:t>: Done or acting according to a fixed plan or system: methodical</a:t>
            </a:r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b="1" dirty="0"/>
              <a:t>REVIEW:  </a:t>
            </a:r>
            <a:r>
              <a:rPr lang="en-GB" altLang="en-US" dirty="0"/>
              <a:t>A critical appraisal of a book, play or other work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29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PRISMA Checklist (Excerpt)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611618-1681-F847-8CDA-9A191550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6220"/>
            <a:ext cx="10515600" cy="377014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1B790B-BD09-1446-99C3-D9536CAE2668}"/>
              </a:ext>
            </a:extLst>
          </p:cNvPr>
          <p:cNvSpPr txBox="1"/>
          <p:nvPr/>
        </p:nvSpPr>
        <p:spPr>
          <a:xfrm>
            <a:off x="4848447" y="6262577"/>
            <a:ext cx="6974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http://www.prisma-statement.org/PRISMAStatement/Checklist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238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CD54-1458-7E43-B213-9858B5A4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begin your search….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D17D-99D6-9E4C-A08F-D6F01DEA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want to complete the following steps</a:t>
            </a:r>
          </a:p>
          <a:p>
            <a:pPr lvl="1"/>
            <a:r>
              <a:rPr lang="en-US" dirty="0"/>
              <a:t>Formalize your research question ✅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Operationally define relevant constructs/phenomenon ✅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Search for any existing or in-progress systematic reviews or meta-analyses on your topic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Draft (and register) a protocol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7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EEDF-39E1-F64D-92D8-B7D8CBA0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online registries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C265D5-DBBB-B541-A8F7-C401DDEF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In systematic review registries such as </a:t>
            </a:r>
            <a:r>
              <a:rPr lang="en-GB" dirty="0">
                <a:solidFill>
                  <a:srgbClr val="000000"/>
                </a:solidFill>
                <a:hlinkClick r:id="rId3"/>
              </a:rPr>
              <a:t>PROSPERO</a:t>
            </a:r>
            <a:r>
              <a:rPr lang="en-GB" dirty="0">
                <a:solidFill>
                  <a:srgbClr val="000000"/>
                </a:solidFill>
              </a:rPr>
              <a:t>, you can: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Search for existing current reviews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Register a planned review online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Publish protocol online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Update record on Prospero website as the review progresses </a:t>
            </a:r>
          </a:p>
          <a:p>
            <a:pPr marL="34290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All of these steps can help to avoids duplication of reviews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E3C53-64F7-0441-9D09-B0FD32795E30}"/>
              </a:ext>
            </a:extLst>
          </p:cNvPr>
          <p:cNvSpPr txBox="1"/>
          <p:nvPr/>
        </p:nvSpPr>
        <p:spPr>
          <a:xfrm>
            <a:off x="7421525" y="6176963"/>
            <a:ext cx="4359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https://www.crd.york.ac.uk/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prospero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4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and registering a protocol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81508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400" dirty="0"/>
              <a:t>The protocol sets out in advance the methods to be used in the review with the aim of minimizing bias.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AU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400" dirty="0"/>
              <a:t>The protocol should specify: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Review question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Define any relevant constructs/phenomena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Describe search strategy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List any inclusion and exclusion criteria (e.g., using PICOS)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Methods for data extraction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Plans for quality assessment of included studies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Analytic procedure for synthesizing results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Intentions for dissemination of findings</a:t>
            </a:r>
          </a:p>
        </p:txBody>
      </p:sp>
    </p:spTree>
    <p:extLst>
      <p:ext uri="{BB962C8B-B14F-4D97-AF65-F5344CB8AC3E}">
        <p14:creationId xmlns:p14="http://schemas.microsoft.com/office/powerpoint/2010/main" val="3809487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CD54-1458-7E43-B213-9858B5A4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before you begin your search….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D17D-99D6-9E4C-A08F-D6F01DEA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may also want to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Talk to a librarian to help develop/review your search terms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Identify methods to locate unpublished and poorly indexed literature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Create a plan to stay organized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Document your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9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Timelines and Gantt charts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" t="6126" r="52823" b="49406"/>
          <a:stretch>
            <a:fillRect/>
          </a:stretch>
        </p:blipFill>
        <p:spPr bwMode="auto">
          <a:xfrm>
            <a:off x="1558926" y="1916114"/>
            <a:ext cx="8867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375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Searching for Literature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41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BFBE-41DB-B34E-9C4E-5FB27F54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search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CA7F-405C-9C42-BD58-BC967799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Familiarize yourself with search conventions:</a:t>
            </a:r>
          </a:p>
          <a:p>
            <a:pPr lvl="1"/>
            <a:r>
              <a:rPr lang="en-US" dirty="0"/>
              <a:t>Boolean operands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Medical Subject Heading (</a:t>
            </a:r>
            <a:r>
              <a:rPr lang="en-US" dirty="0" err="1"/>
              <a:t>MeSH</a:t>
            </a:r>
            <a:r>
              <a:rPr lang="en-US" dirty="0"/>
              <a:t>) </a:t>
            </a:r>
            <a:r>
              <a:rPr lang="en-US" i="1" dirty="0"/>
              <a:t>– especially for health/medicine related searches</a:t>
            </a:r>
          </a:p>
          <a:p>
            <a:pPr lvl="2"/>
            <a:r>
              <a:rPr lang="en-US" dirty="0"/>
              <a:t>*end of the ‘stem’ of the word it will automatically search for all the endings for that word stem</a:t>
            </a:r>
          </a:p>
          <a:p>
            <a:pPr lvl="3"/>
            <a:r>
              <a:rPr lang="en-US" dirty="0"/>
              <a:t>E.g., Child* will also return children, childbearing, childbirth and so on…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7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0373" cy="1325563"/>
          </a:xfrm>
        </p:spPr>
        <p:txBody>
          <a:bodyPr/>
          <a:lstStyle/>
          <a:p>
            <a:r>
              <a:rPr lang="en-GB" altLang="en-US" sz="3200" dirty="0">
                <a:solidFill>
                  <a:schemeClr val="tx1"/>
                </a:solidFill>
              </a:rPr>
              <a:t>Boolean operators</a:t>
            </a:r>
            <a:br>
              <a:rPr lang="en-GB" altLang="en-US" sz="3200" dirty="0">
                <a:solidFill>
                  <a:schemeClr val="tx1"/>
                </a:solidFill>
              </a:rPr>
            </a:br>
            <a:r>
              <a:rPr lang="en-GB" altLang="en-US" sz="3200" dirty="0">
                <a:solidFill>
                  <a:schemeClr val="tx1"/>
                </a:solidFill>
              </a:rPr>
              <a:t>(English)</a:t>
            </a:r>
          </a:p>
        </p:txBody>
      </p:sp>
      <p:pic>
        <p:nvPicPr>
          <p:cNvPr id="3076" name="Picture 4" descr="Boolean Operators - Advanced Search Strategies - Research, Citation, &amp;amp;  Class Guides at University of Wisconsin Whitewater">
            <a:extLst>
              <a:ext uri="{FF2B5EF4-FFF2-40B4-BE49-F238E27FC236}">
                <a16:creationId xmlns:a16="http://schemas.microsoft.com/office/drawing/2014/main" id="{C5C1A913-6338-9E4B-B603-839FD645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71" y="129363"/>
            <a:ext cx="6728637" cy="67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6F2876-3757-E740-9988-F2E13B1F8888}"/>
              </a:ext>
            </a:extLst>
          </p:cNvPr>
          <p:cNvSpPr txBox="1"/>
          <p:nvPr/>
        </p:nvSpPr>
        <p:spPr>
          <a:xfrm>
            <a:off x="170119" y="6323598"/>
            <a:ext cx="40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libguides.uww.edu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09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532E-D9D5-2F48-BCAE-3785A371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begin searching?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C95B-3329-054D-BC59-40535982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databases for published work:</a:t>
            </a:r>
          </a:p>
          <a:p>
            <a:pPr lvl="1"/>
            <a:r>
              <a:rPr lang="en-US" dirty="0"/>
              <a:t>EBSCO, ProQuest, PsycINFO, PubMed, etc.</a:t>
            </a:r>
          </a:p>
          <a:p>
            <a:pPr lvl="1"/>
            <a:endParaRPr lang="en-US" dirty="0"/>
          </a:p>
          <a:p>
            <a:r>
              <a:rPr lang="en-US" dirty="0"/>
              <a:t>Grey literature for unpublished work:</a:t>
            </a:r>
          </a:p>
          <a:p>
            <a:pPr lvl="1"/>
            <a:r>
              <a:rPr lang="en-US" dirty="0"/>
              <a:t>ProQuest Dissertation and Theses</a:t>
            </a:r>
          </a:p>
          <a:p>
            <a:pPr lvl="1"/>
            <a:r>
              <a:rPr lang="en-US" dirty="0"/>
              <a:t>Conference proceedings </a:t>
            </a:r>
          </a:p>
          <a:p>
            <a:pPr lvl="1"/>
            <a:r>
              <a:rPr lang="en-US" dirty="0"/>
              <a:t>listservs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Look at the databases guidance for searching as they may vary!</a:t>
            </a:r>
          </a:p>
        </p:txBody>
      </p:sp>
    </p:spTree>
    <p:extLst>
      <p:ext uri="{BB962C8B-B14F-4D97-AF65-F5344CB8AC3E}">
        <p14:creationId xmlns:p14="http://schemas.microsoft.com/office/powerpoint/2010/main" val="158600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4DF4-CA57-464D-9297-3EF161DC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systematic review?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510-FAF8-454C-8B2E-CCD43622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8080C"/>
                </a:solidFill>
              </a:rPr>
              <a:t>A </a:t>
            </a:r>
            <a:r>
              <a:rPr lang="en-US" altLang="en-US" u="sng" dirty="0">
                <a:solidFill>
                  <a:srgbClr val="08080C"/>
                </a:solidFill>
              </a:rPr>
              <a:t>systematic review</a:t>
            </a:r>
            <a:r>
              <a:rPr lang="en-US" altLang="en-US" dirty="0">
                <a:solidFill>
                  <a:srgbClr val="08080C"/>
                </a:solidFill>
              </a:rPr>
              <a:t> attempts to collate all empirical evidence that fits pre-specified eligibility criteria in order to answer a specific research question. </a:t>
            </a:r>
          </a:p>
          <a:p>
            <a:endParaRPr lang="en-US" altLang="en-US" dirty="0">
              <a:solidFill>
                <a:srgbClr val="08080C"/>
              </a:solidFill>
            </a:endParaRPr>
          </a:p>
          <a:p>
            <a:r>
              <a:rPr lang="en-US" altLang="en-US" dirty="0">
                <a:solidFill>
                  <a:srgbClr val="08080C"/>
                </a:solidFill>
              </a:rPr>
              <a:t>It uses explicit, systematic methods that are selected with a view to minimizing bias, thus providing more reliable findings from which conclusions can be drawn and decisions made. </a:t>
            </a:r>
            <a:endParaRPr lang="en-US" altLang="en-US" sz="1800" dirty="0">
              <a:solidFill>
                <a:srgbClr val="08080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91FD4-05BA-FE4F-8696-2C25C6CAB3D5}"/>
              </a:ext>
            </a:extLst>
          </p:cNvPr>
          <p:cNvSpPr txBox="1"/>
          <p:nvPr/>
        </p:nvSpPr>
        <p:spPr>
          <a:xfrm>
            <a:off x="7210698" y="6095649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(Antman, 1992; Oxman 1993)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01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 management 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Use a reference manger!</a:t>
            </a:r>
          </a:p>
          <a:p>
            <a:endParaRPr lang="en-GB" altLang="en-US" dirty="0"/>
          </a:p>
          <a:p>
            <a:r>
              <a:rPr lang="en-GB" altLang="en-US" dirty="0"/>
              <a:t>Keep </a:t>
            </a:r>
            <a:r>
              <a:rPr lang="en-GB" altLang="en-US" b="1" i="1" u="sng" dirty="0"/>
              <a:t>all</a:t>
            </a:r>
            <a:r>
              <a:rPr lang="en-GB" altLang="en-US" dirty="0"/>
              <a:t> citations retrieved and dates/keywords of search</a:t>
            </a:r>
          </a:p>
          <a:p>
            <a:pPr lvl="1"/>
            <a:r>
              <a:rPr lang="en-GB" altLang="en-US" dirty="0"/>
              <a:t>Add in even citations you cannot immediately download</a:t>
            </a:r>
          </a:p>
          <a:p>
            <a:endParaRPr lang="en-GB" altLang="en-US" dirty="0"/>
          </a:p>
          <a:p>
            <a:r>
              <a:rPr lang="en-GB" altLang="en-US" dirty="0"/>
              <a:t>De-duplicate results</a:t>
            </a:r>
          </a:p>
          <a:p>
            <a:endParaRPr lang="en-GB" altLang="en-US" dirty="0"/>
          </a:p>
          <a:p>
            <a:r>
              <a:rPr lang="en-GB" altLang="en-US" dirty="0"/>
              <a:t>Sift citations for inclusion/exclusion</a:t>
            </a:r>
          </a:p>
          <a:p>
            <a:pPr lvl="1"/>
            <a:r>
              <a:rPr lang="en-GB" altLang="en-US" dirty="0"/>
              <a:t>Can use codes/notes</a:t>
            </a:r>
          </a:p>
        </p:txBody>
      </p:sp>
    </p:spTree>
    <p:extLst>
      <p:ext uri="{BB962C8B-B14F-4D97-AF65-F5344CB8AC3E}">
        <p14:creationId xmlns:p14="http://schemas.microsoft.com/office/powerpoint/2010/main" val="3562279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36C-0085-944A-AFFE-78F6617E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managers for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4E66-0A32-984F-938E-94C0E6A2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reference management software (e.g., Endnote, </a:t>
            </a:r>
            <a:r>
              <a:rPr lang="en-US" dirty="0" err="1"/>
              <a:t>RefMan</a:t>
            </a:r>
            <a:r>
              <a:rPr lang="en-US" dirty="0"/>
              <a:t>, </a:t>
            </a:r>
            <a:r>
              <a:rPr lang="en-US" dirty="0" err="1"/>
              <a:t>ProCite</a:t>
            </a:r>
            <a:r>
              <a:rPr lang="en-US" dirty="0"/>
              <a:t>, Mendeley, Zotero) will work, but some are specifically designed to assist in systematic reviews:</a:t>
            </a:r>
          </a:p>
          <a:p>
            <a:pPr lvl="1"/>
            <a:r>
              <a:rPr lang="en-US" dirty="0">
                <a:hlinkClick r:id="rId2"/>
              </a:rPr>
              <a:t>Covidence</a:t>
            </a:r>
            <a:r>
              <a:rPr lang="en-US" dirty="0"/>
              <a:t> ($)</a:t>
            </a:r>
          </a:p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Rayyan</a:t>
            </a:r>
            <a:r>
              <a:rPr lang="en-US" dirty="0"/>
              <a:t> (free)</a:t>
            </a:r>
          </a:p>
          <a:p>
            <a:endParaRPr lang="en-US" dirty="0"/>
          </a:p>
          <a:p>
            <a:pPr lvl="1"/>
            <a:r>
              <a:rPr lang="en-US" dirty="0" err="1">
                <a:hlinkClick r:id="rId4"/>
              </a:rPr>
              <a:t>HubMeta</a:t>
            </a:r>
            <a:r>
              <a:rPr lang="en-US" dirty="0"/>
              <a:t> (for correlational meta-analyses only)</a:t>
            </a:r>
          </a:p>
        </p:txBody>
      </p:sp>
    </p:spTree>
    <p:extLst>
      <p:ext uri="{BB962C8B-B14F-4D97-AF65-F5344CB8AC3E}">
        <p14:creationId xmlns:p14="http://schemas.microsoft.com/office/powerpoint/2010/main" val="4145713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A604-B661-DB46-B355-A3BF3932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Screening Literature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5EEE1-58F0-C140-8ECE-B6611B414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4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Screening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Screening is one of the most time consuming parts of running a systematic review</a:t>
            </a:r>
          </a:p>
          <a:p>
            <a:endParaRPr lang="en-AU" dirty="0"/>
          </a:p>
          <a:p>
            <a:r>
              <a:rPr lang="en-AU" dirty="0"/>
              <a:t>Attempt to keep the screening transparent and reduce error</a:t>
            </a:r>
          </a:p>
          <a:p>
            <a:endParaRPr lang="en-AU" dirty="0"/>
          </a:p>
          <a:p>
            <a:r>
              <a:rPr lang="en-AU" dirty="0"/>
              <a:t>Pilot everything and refine through iteration</a:t>
            </a:r>
          </a:p>
          <a:p>
            <a:endParaRPr lang="en-AU" dirty="0"/>
          </a:p>
          <a:p>
            <a:r>
              <a:rPr lang="en-AU" dirty="0"/>
              <a:t>This process is meant to be collaborative</a:t>
            </a:r>
          </a:p>
        </p:txBody>
      </p:sp>
    </p:spTree>
    <p:extLst>
      <p:ext uri="{BB962C8B-B14F-4D97-AF65-F5344CB8AC3E}">
        <p14:creationId xmlns:p14="http://schemas.microsoft.com/office/powerpoint/2010/main" val="582104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AAD4E6-7C93-7444-BAAD-9D65DCE6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31512" cy="1325563"/>
          </a:xfrm>
        </p:spPr>
        <p:txBody>
          <a:bodyPr>
            <a:normAutofit/>
          </a:bodyPr>
          <a:lstStyle/>
          <a:p>
            <a:r>
              <a:rPr lang="en-US" sz="2400" dirty="0"/>
              <a:t>PRISMA Flow Diagram</a:t>
            </a:r>
          </a:p>
        </p:txBody>
      </p:sp>
      <p:pic>
        <p:nvPicPr>
          <p:cNvPr id="4098" name="Picture 2" descr="Fig 1">
            <a:extLst>
              <a:ext uri="{FF2B5EF4-FFF2-40B4-BE49-F238E27FC236}">
                <a16:creationId xmlns:a16="http://schemas.microsoft.com/office/drawing/2014/main" id="{723B9008-6664-7A48-A827-5111331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47" y="1294804"/>
            <a:ext cx="8677829" cy="536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5F0E107-FB67-B948-942F-98DE3492B58B}"/>
              </a:ext>
            </a:extLst>
          </p:cNvPr>
          <p:cNvSpPr txBox="1"/>
          <p:nvPr/>
        </p:nvSpPr>
        <p:spPr>
          <a:xfrm>
            <a:off x="5231218" y="6262042"/>
            <a:ext cx="6799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Page, M. J., Moher, D.,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Bossuyt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M.,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Boutron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I., Hoffmann, T. C., Mulrow, C. D., ... &amp; McKenzie, J. E. (2021). PRISMA 2020 explanation and elaboration: updated guidance and exemplars for reporting systematic reviews.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bmj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372,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https://www.bmj.com/content/372/bmj.n160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Screening: Two Stages (at least)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Stage 1: Title/abstract screening</a:t>
            </a:r>
          </a:p>
          <a:p>
            <a:pPr lvl="1"/>
            <a:r>
              <a:rPr lang="en-GB" altLang="en-US" sz="1800" dirty="0"/>
              <a:t>Assess citations based on titles and abstracts for inclusion against your predetermined criteria</a:t>
            </a:r>
          </a:p>
          <a:p>
            <a:pPr lvl="1"/>
            <a:r>
              <a:rPr lang="en-GB" altLang="en-US" sz="1800" dirty="0"/>
              <a:t>If in doubt include in early stages of screening</a:t>
            </a:r>
          </a:p>
          <a:p>
            <a:pPr lvl="1"/>
            <a:r>
              <a:rPr lang="en-GB" altLang="en-US" sz="1800" dirty="0"/>
              <a:t>Retrieve full text articles of initial selections</a:t>
            </a:r>
          </a:p>
          <a:p>
            <a:pPr lvl="1"/>
            <a:endParaRPr lang="en-GB" altLang="en-US" sz="1800" dirty="0"/>
          </a:p>
          <a:p>
            <a:r>
              <a:rPr lang="en-GB" altLang="en-US" sz="2400" dirty="0"/>
              <a:t>Stage 2: Full text screening</a:t>
            </a:r>
          </a:p>
          <a:p>
            <a:pPr lvl="1"/>
            <a:r>
              <a:rPr lang="en-GB" altLang="en-US" sz="2000" dirty="0"/>
              <a:t>Assess full text of citation for inclusion</a:t>
            </a:r>
          </a:p>
          <a:p>
            <a:pPr lvl="1"/>
            <a:r>
              <a:rPr lang="en-GB" altLang="en-US" sz="1800" dirty="0"/>
              <a:t>Requires judgement from more than one perspective (ideally &gt;1 reviewer)</a:t>
            </a:r>
          </a:p>
          <a:p>
            <a:pPr lvl="1"/>
            <a:r>
              <a:rPr lang="en-GB" altLang="en-US" sz="1800" dirty="0"/>
              <a:t>Check reviewer agreement (3</a:t>
            </a:r>
            <a:r>
              <a:rPr lang="en-GB" altLang="en-US" sz="1800" baseline="30000" dirty="0"/>
              <a:t>rd</a:t>
            </a:r>
            <a:r>
              <a:rPr lang="en-GB" altLang="en-US" sz="1800" dirty="0"/>
              <a:t> review to resolve or achieve consensus)</a:t>
            </a:r>
          </a:p>
          <a:p>
            <a:pPr lvl="1"/>
            <a:r>
              <a:rPr lang="en-GB" altLang="en-US" sz="1800" dirty="0"/>
              <a:t>Try to use a selection form to ensure consistency and record decisions</a:t>
            </a:r>
          </a:p>
        </p:txBody>
      </p:sp>
    </p:spTree>
    <p:extLst>
      <p:ext uri="{BB962C8B-B14F-4D97-AF65-F5344CB8AC3E}">
        <p14:creationId xmlns:p14="http://schemas.microsoft.com/office/powerpoint/2010/main" val="1616815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Data Extraction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66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1E48-0E9F-4C42-A0B1-31E6E440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418A-0BBF-4F4B-92BE-4A2BCF02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clear what information you want from the studies:</a:t>
            </a:r>
          </a:p>
          <a:p>
            <a:pPr lvl="1"/>
            <a:r>
              <a:rPr lang="en-GB" dirty="0"/>
              <a:t>Study details</a:t>
            </a:r>
          </a:p>
          <a:p>
            <a:pPr lvl="1"/>
            <a:r>
              <a:rPr lang="en-GB" dirty="0"/>
              <a:t>Data for your analysis</a:t>
            </a:r>
          </a:p>
          <a:p>
            <a:endParaRPr lang="en-GB" dirty="0"/>
          </a:p>
          <a:p>
            <a:r>
              <a:rPr lang="en-GB" dirty="0"/>
              <a:t>Information will need to be collected relating to each study’s:</a:t>
            </a:r>
          </a:p>
          <a:p>
            <a:pPr lvl="1"/>
            <a:r>
              <a:rPr lang="en-GB" dirty="0"/>
              <a:t>Methodology</a:t>
            </a:r>
          </a:p>
          <a:p>
            <a:pPr lvl="1"/>
            <a:r>
              <a:rPr lang="en-GB" dirty="0"/>
              <a:t>Population</a:t>
            </a:r>
          </a:p>
          <a:p>
            <a:pPr lvl="1"/>
            <a:r>
              <a:rPr lang="en-GB" dirty="0"/>
              <a:t>Interventions being compared</a:t>
            </a:r>
          </a:p>
          <a:p>
            <a:pPr lvl="1"/>
            <a:r>
              <a:rPr lang="en-GB" dirty="0"/>
              <a:t>Outcomes evaluated 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735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6746-1241-8649-82AB-59714F89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planning to conduct a meta-analysis, give consideration to….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4E3F-FA32-4F4A-913D-ADFF2421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What effect measures you are you going to use?</a:t>
            </a:r>
          </a:p>
          <a:p>
            <a:r>
              <a:rPr lang="en-US" sz="2200" dirty="0"/>
              <a:t>What effect measures you are you going to need to calculate?</a:t>
            </a:r>
          </a:p>
          <a:p>
            <a:r>
              <a:rPr lang="en-US" sz="2200" dirty="0"/>
              <a:t>What data do you need to do this?</a:t>
            </a:r>
          </a:p>
          <a:p>
            <a:r>
              <a:rPr lang="en-US" sz="2000" dirty="0"/>
              <a:t>How are you planning to group effect sizes for the analysis?</a:t>
            </a:r>
          </a:p>
          <a:p>
            <a:pPr lvl="1"/>
            <a:r>
              <a:rPr lang="en-US" sz="2000" dirty="0"/>
              <a:t>By author?</a:t>
            </a:r>
          </a:p>
          <a:p>
            <a:pPr lvl="1"/>
            <a:r>
              <a:rPr lang="en-US" sz="2000" dirty="0"/>
              <a:t>By intervention?</a:t>
            </a:r>
          </a:p>
          <a:p>
            <a:pPr lvl="1"/>
            <a:r>
              <a:rPr lang="en-US" sz="2000" dirty="0"/>
              <a:t>By study design?</a:t>
            </a:r>
          </a:p>
          <a:p>
            <a:r>
              <a:rPr lang="en-US" sz="2200" dirty="0"/>
              <a:t>What information do you need to extract to enable you to organize and analyze the way you want?</a:t>
            </a:r>
          </a:p>
          <a:p>
            <a:endParaRPr lang="en-US" sz="2200" dirty="0"/>
          </a:p>
          <a:p>
            <a:r>
              <a:rPr lang="en-US" sz="2200" dirty="0"/>
              <a:t>Remember your protocol!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7384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94B3-85C0-654D-91DC-B7467788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data needs to be extracted?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9E1B-54FE-E84E-9427-35FBF291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certain level of judgement is required</a:t>
            </a:r>
          </a:p>
          <a:p>
            <a:endParaRPr lang="en-US" dirty="0"/>
          </a:p>
          <a:p>
            <a:r>
              <a:rPr lang="en-US" dirty="0"/>
              <a:t>Extracted data from each study needs to be sufficient to</a:t>
            </a:r>
          </a:p>
          <a:p>
            <a:pPr lvl="1"/>
            <a:r>
              <a:rPr lang="en-US" dirty="0"/>
              <a:t>describe each study</a:t>
            </a:r>
          </a:p>
          <a:p>
            <a:pPr lvl="1"/>
            <a:r>
              <a:rPr lang="en-US" dirty="0"/>
              <a:t>allow you to undertake the planned analysis</a:t>
            </a:r>
          </a:p>
          <a:p>
            <a:pPr lvl="1"/>
            <a:r>
              <a:rPr lang="en-US" dirty="0"/>
              <a:t>prevent you from needing to return repeatedly to the full text</a:t>
            </a:r>
          </a:p>
          <a:p>
            <a:endParaRPr lang="en-US" dirty="0"/>
          </a:p>
          <a:p>
            <a:r>
              <a:rPr lang="en-US" dirty="0"/>
              <a:t>However, you need to limit unnecessary detail</a:t>
            </a:r>
          </a:p>
        </p:txBody>
      </p:sp>
    </p:spTree>
    <p:extLst>
      <p:ext uri="{BB962C8B-B14F-4D97-AF65-F5344CB8AC3E}">
        <p14:creationId xmlns:p14="http://schemas.microsoft.com/office/powerpoint/2010/main" val="244774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84E7-2E8D-F048-9249-D879BCA5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systematic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4595-67A3-7241-A682-4DE6010E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994" cy="4351338"/>
          </a:xfrm>
        </p:spPr>
        <p:txBody>
          <a:bodyPr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Minimize the impact of bias/errors that arise in any one study 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Help to address or even resolve confusion on a topic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Highlight where there is insufficient evidence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Combining results from different studies can reveal new findings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Mitigate the need for further empirical research on a topic</a:t>
            </a:r>
          </a:p>
        </p:txBody>
      </p:sp>
    </p:spTree>
    <p:extLst>
      <p:ext uri="{BB962C8B-B14F-4D97-AF65-F5344CB8AC3E}">
        <p14:creationId xmlns:p14="http://schemas.microsoft.com/office/powerpoint/2010/main" val="270758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512CF8C-1D5A-2442-8ACE-BDF771307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What data are commonly extracted?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3FFAAA1-22DB-614F-99D8-9E0415B53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Study design</a:t>
            </a:r>
          </a:p>
          <a:p>
            <a:r>
              <a:rPr lang="en-US" altLang="en-US" dirty="0"/>
              <a:t>Descriptions of study groups</a:t>
            </a:r>
          </a:p>
          <a:p>
            <a:r>
              <a:rPr lang="en-US" altLang="en-US" dirty="0"/>
              <a:t>Diagnostic information</a:t>
            </a:r>
          </a:p>
          <a:p>
            <a:r>
              <a:rPr lang="en-US" altLang="en-US" dirty="0"/>
              <a:t>Treatments</a:t>
            </a:r>
          </a:p>
          <a:p>
            <a:r>
              <a:rPr lang="en-US" altLang="en-US" dirty="0"/>
              <a:t>Length of follow-up evaluation</a:t>
            </a:r>
          </a:p>
          <a:p>
            <a:r>
              <a:rPr lang="en-US" altLang="en-US" dirty="0"/>
              <a:t>Outcome measures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62EF-46DA-DE41-85B4-62B1DC2A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extraction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FDFE-902D-4948-B257-0F37FDAD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wide selection of software to choose from</a:t>
            </a:r>
          </a:p>
          <a:p>
            <a:endParaRPr lang="en-US" dirty="0"/>
          </a:p>
          <a:p>
            <a:r>
              <a:rPr lang="en-US" dirty="0"/>
              <a:t>Selection depends on a number of factors, above all, your research question/aim</a:t>
            </a:r>
          </a:p>
          <a:p>
            <a:endParaRPr lang="en-US" dirty="0"/>
          </a:p>
          <a:p>
            <a:r>
              <a:rPr lang="en-US" dirty="0"/>
              <a:t>Main considerations are probably</a:t>
            </a:r>
          </a:p>
          <a:p>
            <a:pPr lvl="1"/>
            <a:r>
              <a:rPr lang="en-US" dirty="0"/>
              <a:t>What are you are familiar with?</a:t>
            </a:r>
          </a:p>
          <a:p>
            <a:pPr lvl="1"/>
            <a:r>
              <a:rPr lang="en-US" dirty="0"/>
              <a:t>What package best suits your data?</a:t>
            </a:r>
          </a:p>
          <a:p>
            <a:pPr lvl="1"/>
            <a:r>
              <a:rPr lang="en-US" dirty="0"/>
              <a:t>How many included studies do you have?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05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5E51-C287-8A4C-B771-2BE49050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68B0-489E-B745-8B3D-1BC73F4B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options include:</a:t>
            </a:r>
          </a:p>
          <a:p>
            <a:endParaRPr lang="en-US" dirty="0"/>
          </a:p>
          <a:p>
            <a:pPr lvl="1"/>
            <a:r>
              <a:rPr lang="en-US" dirty="0"/>
              <a:t>Spreadsheet programs (e.g., Excel, </a:t>
            </a:r>
            <a:r>
              <a:rPr lang="en-US" dirty="0" err="1"/>
              <a:t>GoogleSheets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Covidence ($) – can be used for citation screening and data extraction</a:t>
            </a:r>
          </a:p>
          <a:p>
            <a:endParaRPr lang="en-US" dirty="0"/>
          </a:p>
          <a:p>
            <a:pPr lvl="1"/>
            <a:r>
              <a:rPr lang="en-GB" dirty="0">
                <a:hlinkClick r:id="rId2"/>
              </a:rPr>
              <a:t>RevMan</a:t>
            </a:r>
            <a:r>
              <a:rPr lang="en-GB" dirty="0"/>
              <a:t> (Cochrane)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30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2B8A-9B6F-DD4B-A25A-BDCBCE84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with multiple 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8083-77C4-0247-BCF7-66B1CAE9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 rigorous systematic review, more than one coder must be involved in extracting data</a:t>
            </a:r>
          </a:p>
          <a:p>
            <a:r>
              <a:rPr lang="en-US" sz="2400" dirty="0"/>
              <a:t>Standardization and consistency is essential!</a:t>
            </a:r>
          </a:p>
          <a:p>
            <a:pPr lvl="1"/>
            <a:r>
              <a:rPr lang="en-US" sz="2200" dirty="0"/>
              <a:t>Independent piloting of data extraction forms – always use one standardized form</a:t>
            </a:r>
          </a:p>
          <a:p>
            <a:pPr lvl="1"/>
            <a:r>
              <a:rPr lang="en-US" sz="2200" dirty="0"/>
              <a:t>Data must be interpreted in the same way by all reviewers</a:t>
            </a:r>
          </a:p>
          <a:p>
            <a:r>
              <a:rPr lang="en-US" sz="2400" dirty="0"/>
              <a:t>Process of data extraction is iterative</a:t>
            </a:r>
          </a:p>
          <a:p>
            <a:pPr lvl="1"/>
            <a:r>
              <a:rPr lang="en-US" sz="2200" dirty="0"/>
              <a:t>Regular discussion of progress/disagreements </a:t>
            </a:r>
          </a:p>
          <a:p>
            <a:pPr lvl="1"/>
            <a:r>
              <a:rPr lang="en-US" sz="2200" dirty="0"/>
              <a:t>Regular comparison of data extraction – don’t wait till the end!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594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0E4C-539B-A340-A4F9-0D14B77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data extraction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C9FB-D904-344D-83C9-242077DC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40000"/>
            </a:pPr>
            <a:r>
              <a:rPr lang="en-GB" sz="2400" dirty="0">
                <a:latin typeface="Arial" charset="0"/>
              </a:rPr>
              <a:t>Once data extraction is complete you will likely need to:</a:t>
            </a:r>
          </a:p>
          <a:p>
            <a:pPr lvl="1"/>
            <a:r>
              <a:rPr lang="en-GB" sz="2000" dirty="0">
                <a:latin typeface="Arial" charset="0"/>
              </a:rPr>
              <a:t>Sort/search your data</a:t>
            </a:r>
          </a:p>
          <a:p>
            <a:pPr lvl="1"/>
            <a:r>
              <a:rPr lang="en-GB" sz="2000" dirty="0">
                <a:latin typeface="Arial" charset="0"/>
              </a:rPr>
              <a:t>Filter data</a:t>
            </a:r>
          </a:p>
          <a:p>
            <a:pPr lvl="1"/>
            <a:r>
              <a:rPr lang="en-GB" sz="2000" dirty="0">
                <a:latin typeface="Arial" charset="0"/>
              </a:rPr>
              <a:t>Calculate frequencies</a:t>
            </a:r>
          </a:p>
          <a:p>
            <a:pPr lvl="1"/>
            <a:r>
              <a:rPr lang="en-GB" sz="2000" dirty="0">
                <a:latin typeface="Arial" charset="0"/>
              </a:rPr>
              <a:t>Transform data (e.g., SE to SD)</a:t>
            </a:r>
          </a:p>
          <a:p>
            <a:pPr lvl="1"/>
            <a:endParaRPr lang="en-GB" sz="2400" dirty="0">
              <a:latin typeface="Arial" charset="0"/>
            </a:endParaRPr>
          </a:p>
          <a:p>
            <a:pPr>
              <a:buSzPct val="140000"/>
            </a:pPr>
            <a:r>
              <a:rPr lang="en-GB" sz="2400" dirty="0">
                <a:latin typeface="Arial" charset="0"/>
              </a:rPr>
              <a:t>Categorizing/coding data will make these tasks easier</a:t>
            </a:r>
          </a:p>
          <a:p>
            <a:pPr lvl="1">
              <a:buSzPct val="140000"/>
            </a:pPr>
            <a:r>
              <a:rPr lang="en-GB" sz="2200" dirty="0">
                <a:latin typeface="Arial" charset="0"/>
              </a:rPr>
              <a:t>Needs to be implemented with consistency by the whole team</a:t>
            </a:r>
          </a:p>
          <a:p>
            <a:pPr>
              <a:buSzPct val="140000"/>
            </a:pPr>
            <a:endParaRPr lang="en-GB" sz="2400" dirty="0">
              <a:latin typeface="Arial" charset="0"/>
            </a:endParaRPr>
          </a:p>
          <a:p>
            <a:pPr>
              <a:buSzPct val="140000"/>
            </a:pPr>
            <a:r>
              <a:rPr lang="en-GB" sz="2400" dirty="0">
                <a:latin typeface="Arial" charset="0"/>
              </a:rPr>
              <a:t>A database can be designed to have this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606630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D47B-90CC-E043-8B1C-16E9EE7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B88E-4821-EE4A-81D4-E8F147FF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Times" pitchFamily="18" charset="0"/>
              <a:buChar char="•"/>
            </a:pPr>
            <a:r>
              <a:rPr lang="en-GB" sz="2200" dirty="0">
                <a:latin typeface="Arial" charset="0"/>
              </a:rPr>
              <a:t>Are you including more than one study design?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You may need separate forms for each study design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If so, make sure the core information extracted is the same</a:t>
            </a:r>
          </a:p>
          <a:p>
            <a:pPr>
              <a:buSzPct val="140000"/>
              <a:buFont typeface="Times" pitchFamily="18" charset="0"/>
              <a:buChar char="•"/>
            </a:pPr>
            <a:endParaRPr lang="en-GB" sz="1400" dirty="0">
              <a:latin typeface="Arial" charset="0"/>
            </a:endParaRPr>
          </a:p>
          <a:p>
            <a:pPr>
              <a:buSzPct val="140000"/>
              <a:buFont typeface="Times" pitchFamily="18" charset="0"/>
              <a:buChar char="•"/>
            </a:pPr>
            <a:r>
              <a:rPr lang="en-GB" sz="2200" dirty="0">
                <a:latin typeface="Arial" charset="0"/>
              </a:rPr>
              <a:t>Have one or a few studies reported data differently from the others?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Will the data still be useful?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Should you include it?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Make sure the core information extracted is the same </a:t>
            </a:r>
          </a:p>
          <a:p>
            <a:pPr>
              <a:buSzPct val="140000"/>
              <a:buFont typeface="Times" pitchFamily="18" charset="0"/>
              <a:buChar char="•"/>
            </a:pPr>
            <a:endParaRPr lang="en-GB" sz="1400" dirty="0">
              <a:latin typeface="Arial" charset="0"/>
            </a:endParaRPr>
          </a:p>
          <a:p>
            <a:pPr>
              <a:buSzPct val="140000"/>
              <a:buFont typeface="Times" pitchFamily="18" charset="0"/>
              <a:buChar char="•"/>
            </a:pPr>
            <a:r>
              <a:rPr lang="en-GB" sz="2200" dirty="0">
                <a:latin typeface="Arial" charset="0"/>
              </a:rPr>
              <a:t>You may need to update the form, or have more than one form</a:t>
            </a:r>
          </a:p>
          <a:p>
            <a:pPr lvl="1">
              <a:buSzPct val="140000"/>
              <a:buFont typeface="Times" pitchFamily="18" charset="0"/>
              <a:buChar char="•"/>
            </a:pPr>
            <a:r>
              <a:rPr lang="en-GB" sz="1800" dirty="0">
                <a:latin typeface="Arial" charset="0"/>
              </a:rPr>
              <a:t>Any changes need to be agreed on by all data coders and made consistently for all studies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74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4705-5C7E-C448-BE06-50566694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8234-5797-9146-9127-78F8EA2D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careful about collecting “extra” data </a:t>
            </a:r>
          </a:p>
          <a:p>
            <a:endParaRPr lang="en-US" sz="2400" dirty="0"/>
          </a:p>
          <a:p>
            <a:r>
              <a:rPr lang="en-US" sz="2400" dirty="0"/>
              <a:t>Extract only data needed to answer the review question should have already been decided </a:t>
            </a:r>
          </a:p>
          <a:p>
            <a:pPr lvl="1"/>
            <a:r>
              <a:rPr lang="en-US" sz="2200" b="1" dirty="0"/>
              <a:t>Refer back to your protocol!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425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Risk of Bias and Quality Assessment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8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973472-2B6B-B24C-87AE-1C6BA7B032C1}"/>
              </a:ext>
            </a:extLst>
          </p:cNvPr>
          <p:cNvSpPr/>
          <p:nvPr/>
        </p:nvSpPr>
        <p:spPr>
          <a:xfrm>
            <a:off x="195908" y="3674077"/>
            <a:ext cx="11763373" cy="2888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F15E9-2BD2-6443-928E-05EBFA2E6DA6}"/>
              </a:ext>
            </a:extLst>
          </p:cNvPr>
          <p:cNvSpPr/>
          <p:nvPr/>
        </p:nvSpPr>
        <p:spPr>
          <a:xfrm>
            <a:off x="197838" y="1356970"/>
            <a:ext cx="11763375" cy="23171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3D700-5EB3-D541-B808-E254F9BE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Bias Reduction Methods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D8FE8F8-BF67-D943-914C-1CD2146DB810}"/>
              </a:ext>
            </a:extLst>
          </p:cNvPr>
          <p:cNvGraphicFramePr/>
          <p:nvPr/>
        </p:nvGraphicFramePr>
        <p:xfrm>
          <a:off x="20950" y="1737256"/>
          <a:ext cx="4425007" cy="406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E2DCDD5D-F924-914B-BF3B-0E4B822B6FC5}"/>
              </a:ext>
            </a:extLst>
          </p:cNvPr>
          <p:cNvGrpSpPr/>
          <p:nvPr/>
        </p:nvGrpSpPr>
        <p:grpSpPr>
          <a:xfrm>
            <a:off x="4795520" y="2491112"/>
            <a:ext cx="2600960" cy="2275840"/>
            <a:chOff x="4307840" y="0"/>
            <a:chExt cx="2600960" cy="22758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DA4403-707B-A341-8132-0BCC75C0FF2C}"/>
                </a:ext>
              </a:extLst>
            </p:cNvPr>
            <p:cNvSpPr/>
            <p:nvPr/>
          </p:nvSpPr>
          <p:spPr>
            <a:xfrm>
              <a:off x="4307840" y="0"/>
              <a:ext cx="2600960" cy="22758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AB0D17-9C8F-8F46-8CCC-3B11AD6C16F5}"/>
                </a:ext>
              </a:extLst>
            </p:cNvPr>
            <p:cNvSpPr txBox="1"/>
            <p:nvPr/>
          </p:nvSpPr>
          <p:spPr>
            <a:xfrm>
              <a:off x="4307840" y="0"/>
              <a:ext cx="2600960" cy="2275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2496" tIns="412496" rIns="412496" bIns="412496" numCol="1" spcCol="1270" anchor="ctr" anchorCtr="0">
              <a:noAutofit/>
            </a:bodyPr>
            <a:lstStyle/>
            <a:p>
              <a:pPr algn="ctr" defTabSz="257803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800"/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03F1A4E-07F4-6446-AEBA-8FBCCDAD8657}"/>
              </a:ext>
            </a:extLst>
          </p:cNvPr>
          <p:cNvGraphicFramePr/>
          <p:nvPr/>
        </p:nvGraphicFramePr>
        <p:xfrm>
          <a:off x="7789991" y="1799034"/>
          <a:ext cx="4425007" cy="429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CEEADD7-25E7-444A-8725-9961DEBA704C}"/>
              </a:ext>
            </a:extLst>
          </p:cNvPr>
          <p:cNvGraphicFramePr/>
          <p:nvPr/>
        </p:nvGraphicFramePr>
        <p:xfrm>
          <a:off x="3960965" y="1747474"/>
          <a:ext cx="4289755" cy="411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5FE695-662F-C94B-A8F7-108917EC078F}"/>
              </a:ext>
            </a:extLst>
          </p:cNvPr>
          <p:cNvSpPr txBox="1"/>
          <p:nvPr/>
        </p:nvSpPr>
        <p:spPr>
          <a:xfrm>
            <a:off x="3221958" y="1334159"/>
            <a:ext cx="579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Sources of Bias in the Meta-analysis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8257F-C963-224E-8C25-C837041975CA}"/>
              </a:ext>
            </a:extLst>
          </p:cNvPr>
          <p:cNvSpPr txBox="1"/>
          <p:nvPr/>
        </p:nvSpPr>
        <p:spPr>
          <a:xfrm>
            <a:off x="3475209" y="6120361"/>
            <a:ext cx="520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Bias Reduction 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2BA9FC-1D2F-394F-B6E2-28AF46591C99}"/>
              </a:ext>
            </a:extLst>
          </p:cNvPr>
          <p:cNvCxnSpPr/>
          <p:nvPr/>
        </p:nvCxnSpPr>
        <p:spPr>
          <a:xfrm>
            <a:off x="4080143" y="2097677"/>
            <a:ext cx="0" cy="380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07752C-AABC-A041-8F3C-FFCF71CE7747}"/>
              </a:ext>
            </a:extLst>
          </p:cNvPr>
          <p:cNvCxnSpPr/>
          <p:nvPr/>
        </p:nvCxnSpPr>
        <p:spPr>
          <a:xfrm>
            <a:off x="8028515" y="2057114"/>
            <a:ext cx="0" cy="380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6D18-7E7E-B64A-83B5-11AE5BE9EC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58</a:t>
            </a:fld>
            <a:endParaRPr lang="e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383FF-D958-FE47-913C-01533817ECE9}"/>
              </a:ext>
            </a:extLst>
          </p:cNvPr>
          <p:cNvSpPr txBox="1"/>
          <p:nvPr/>
        </p:nvSpPr>
        <p:spPr>
          <a:xfrm>
            <a:off x="8172136" y="6401197"/>
            <a:ext cx="380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(Stroup et al., 2000; Williamson et al., 2005)</a:t>
            </a:r>
          </a:p>
        </p:txBody>
      </p:sp>
    </p:spTree>
    <p:extLst>
      <p:ext uri="{BB962C8B-B14F-4D97-AF65-F5344CB8AC3E}">
        <p14:creationId xmlns:p14="http://schemas.microsoft.com/office/powerpoint/2010/main" val="53116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710E-85EF-4A40-9A7A-ED641583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assessment and critical appraisal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1C47-C1F2-5042-AC21-94671443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published and unpublished literature is rigorous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Quality may be used as an explanation for differences in study results or to guide interpretation of findings and the strengths/limitations of inferences that can be made from a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578C-4497-EF4A-A4B5-9FEAA260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systematic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67A8-2B58-084A-8B26-3C67C816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Educators, clinicians, researchers, and policy-makers, etc. are inundated with unmanageable amounts of information</a:t>
            </a:r>
          </a:p>
          <a:p>
            <a:pPr marL="742950" lvl="1" indent="-28575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1800" dirty="0">
                <a:solidFill>
                  <a:srgbClr val="000000"/>
                </a:solidFill>
                <a:latin typeface="Arial"/>
              </a:rPr>
              <a:t>Approx. 75 to 100 RCTs published daily</a:t>
            </a:r>
          </a:p>
          <a:p>
            <a:pPr marL="742950" lvl="1" indent="-28575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1800" dirty="0">
                <a:solidFill>
                  <a:srgbClr val="000000"/>
                </a:solidFill>
                <a:latin typeface="Arial"/>
              </a:rPr>
              <a:t>Often impossible to consider all relevant primary research studies in a decision making context</a:t>
            </a:r>
            <a:endParaRPr lang="en-US" sz="18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Enables stakeholders to stay current with evidence accumulating in a field and to practice or conduct further research in evidence-based manner</a:t>
            </a: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Facilitates </a:t>
            </a:r>
            <a:r>
              <a:rPr lang="en-US" sz="2400" dirty="0">
                <a:solidFill>
                  <a:srgbClr val="000000"/>
                </a:solidFill>
              </a:rPr>
              <a:t>rational decision making</a:t>
            </a:r>
          </a:p>
          <a:p>
            <a:pPr marL="342900" lvl="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0227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Assessing risk of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You should incorporate risk of bias assessments into interpretation of findings</a:t>
            </a:r>
          </a:p>
          <a:p>
            <a:endParaRPr lang="en-AU" dirty="0"/>
          </a:p>
          <a:p>
            <a:r>
              <a:rPr lang="en-AU" dirty="0"/>
              <a:t>There are widely used tools for randomized and quasi-experimental designs (Cochrane Risk of Bias Tool and ROBINS-I)</a:t>
            </a:r>
          </a:p>
          <a:p>
            <a:endParaRPr lang="en-AU" dirty="0"/>
          </a:p>
          <a:p>
            <a:r>
              <a:rPr lang="en-AU" dirty="0"/>
              <a:t>There is less consensus about appropriate tools for observational studies</a:t>
            </a:r>
          </a:p>
          <a:p>
            <a:endParaRPr lang="en-AU" dirty="0"/>
          </a:p>
          <a:p>
            <a:r>
              <a:rPr lang="en-AU" dirty="0"/>
              <a:t>Make domain assessments of bias rather than global scores</a:t>
            </a:r>
          </a:p>
        </p:txBody>
      </p:sp>
    </p:spTree>
    <p:extLst>
      <p:ext uri="{BB962C8B-B14F-4D97-AF65-F5344CB8AC3E}">
        <p14:creationId xmlns:p14="http://schemas.microsoft.com/office/powerpoint/2010/main" val="4272609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BC05-EE84-1145-9149-000AB397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</a:t>
            </a:r>
            <a:r>
              <a:rPr lang="en-US"/>
              <a:t>of 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44DB-BAD4-1442-8408-0011C36B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800" b="1" dirty="0"/>
              <a:t>Database Bias</a:t>
            </a:r>
            <a:r>
              <a:rPr lang="en-US" altLang="en-US" sz="1800" dirty="0"/>
              <a:t> - “No single database is likely to contain all published studies on a given subject.”</a:t>
            </a:r>
          </a:p>
          <a:p>
            <a:pPr>
              <a:lnSpc>
                <a:spcPct val="150000"/>
              </a:lnSpc>
            </a:pPr>
            <a:r>
              <a:rPr lang="en-US" altLang="en-US" sz="1800" b="1" dirty="0"/>
              <a:t>Publication Bias</a:t>
            </a:r>
            <a:r>
              <a:rPr lang="en-US" altLang="en-US" sz="1800" dirty="0"/>
              <a:t> - selective publication of articles that show positive treatment of effects and statistical significance.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Hence, it is important to search for unpublished studies through a manual search of conference proceedings, correspondence with experts, and a search of clinical trials registries.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/>
              <a:t>English-language bias</a:t>
            </a:r>
            <a:r>
              <a:rPr lang="en-US" altLang="en-US" sz="1800" dirty="0"/>
              <a:t> - occurs when reviewers exclude papers published in languages other than English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/>
              <a:t>Citation bias</a:t>
            </a:r>
            <a:r>
              <a:rPr lang="en-US" altLang="en-US" sz="1800" dirty="0"/>
              <a:t> - occurs when studies with significant or positive results are referenced in other publications, compared with studies with inconclusive or negative findings</a:t>
            </a:r>
          </a:p>
        </p:txBody>
      </p:sp>
    </p:spTree>
    <p:extLst>
      <p:ext uri="{BB962C8B-B14F-4D97-AF65-F5344CB8AC3E}">
        <p14:creationId xmlns:p14="http://schemas.microsoft.com/office/powerpoint/2010/main" val="2401924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CF39-70A4-7C4F-B5B4-1203B801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9CA6-6E96-1F43-B807-FCBF95D3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and risk of bias assessments</a:t>
            </a:r>
          </a:p>
          <a:p>
            <a:pPr lvl="1"/>
            <a:r>
              <a:rPr lang="en-US" dirty="0">
                <a:hlinkClick r:id="rId2"/>
              </a:rPr>
              <a:t>Cochrane RoB 2</a:t>
            </a:r>
            <a:r>
              <a:rPr lang="en-US" dirty="0"/>
              <a:t> – assess bias in RCTs</a:t>
            </a:r>
          </a:p>
          <a:p>
            <a:pPr lvl="1"/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GRADE Risk of Bias</a:t>
            </a:r>
            <a:r>
              <a:rPr lang="en-US" dirty="0"/>
              <a:t> – assess quality of systematic review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QUADAS 2</a:t>
            </a:r>
            <a:r>
              <a:rPr lang="en-US" dirty="0"/>
              <a:t>– assess quality of systematic review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5"/>
              </a:rPr>
              <a:t>ROBIS for systematic reviews</a:t>
            </a:r>
            <a:r>
              <a:rPr lang="en-US" dirty="0"/>
              <a:t> – assess quality of systematic review </a:t>
            </a:r>
          </a:p>
        </p:txBody>
      </p:sp>
    </p:spTree>
    <p:extLst>
      <p:ext uri="{BB962C8B-B14F-4D97-AF65-F5344CB8AC3E}">
        <p14:creationId xmlns:p14="http://schemas.microsoft.com/office/powerpoint/2010/main" val="2340381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Synthesis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702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Data synthesis	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/>
              <a:t>Results from different studies need to be synthesized</a:t>
            </a:r>
          </a:p>
          <a:p>
            <a:r>
              <a:rPr lang="en-GB" altLang="en-US" sz="2800" dirty="0"/>
              <a:t>Are studies and results similar enough to be combined into a single numerical result?</a:t>
            </a:r>
          </a:p>
          <a:p>
            <a:pPr lvl="1"/>
            <a:r>
              <a:rPr lang="en-GB" altLang="en-US" sz="1800" dirty="0"/>
              <a:t>NO – qualitative descriptive/narrative summary</a:t>
            </a:r>
          </a:p>
          <a:p>
            <a:pPr lvl="1"/>
            <a:r>
              <a:rPr lang="en-GB" altLang="en-US" sz="1800" dirty="0"/>
              <a:t>YES – quantitative meta-analysis</a:t>
            </a:r>
          </a:p>
          <a:p>
            <a:endParaRPr lang="en-GB" altLang="en-US" sz="2400" dirty="0"/>
          </a:p>
          <a:p>
            <a:r>
              <a:rPr lang="en-GB" altLang="en-US" sz="2400" dirty="0"/>
              <a:t>Heterogeneity</a:t>
            </a:r>
          </a:p>
          <a:p>
            <a:pPr lvl="1"/>
            <a:r>
              <a:rPr lang="en-GB" altLang="en-US" sz="2000" dirty="0"/>
              <a:t>Difference in results can arise due to differences in study design, population, selection, intervention delivery</a:t>
            </a:r>
          </a:p>
          <a:p>
            <a:pPr lvl="1"/>
            <a:r>
              <a:rPr lang="en-GB" altLang="en-US" sz="2000" dirty="0"/>
              <a:t>How similar is similar? Results from heterogeneous studies should not be pooled</a:t>
            </a:r>
          </a:p>
        </p:txBody>
      </p:sp>
    </p:spTree>
    <p:extLst>
      <p:ext uri="{BB962C8B-B14F-4D97-AF65-F5344CB8AC3E}">
        <p14:creationId xmlns:p14="http://schemas.microsoft.com/office/powerpoint/2010/main" val="23045984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16885F-4091-044E-91DD-86F056221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878879" cy="1325563"/>
          </a:xfrm>
        </p:spPr>
        <p:txBody>
          <a:bodyPr>
            <a:normAutofit/>
          </a:bodyPr>
          <a:lstStyle/>
          <a:p>
            <a:r>
              <a:rPr lang="en-US" altLang="en-US" sz="2800" i="1" dirty="0"/>
              <a:t>When can data in a systematic review be synthesized numerically?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B4DFF52-F762-7E4E-899B-86363FEE7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When data are NOT too sparse, of too low quality or too heterogeneous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example: </a:t>
            </a:r>
            <a:r>
              <a:rPr lang="en-GB" altLang="en-US" dirty="0"/>
              <a:t>the patients, interventions and outcomes in each of the included studies are sufficiently similar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Narrative synthesis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71D7FC-6480-A147-9F14-A42D4404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If it does not make sense or is not feasible to conduct a meta-analysis following a systematic review, a narrative synthesis may be a good option.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Advantages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May be sufficient in providing a synthesis of current literature and theory for a particular phenomenon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Disadvantages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Potential bias in presentation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May of a clear conclusion or key take-aways</a:t>
            </a:r>
          </a:p>
        </p:txBody>
      </p:sp>
    </p:spTree>
    <p:extLst>
      <p:ext uri="{BB962C8B-B14F-4D97-AF65-F5344CB8AC3E}">
        <p14:creationId xmlns:p14="http://schemas.microsoft.com/office/powerpoint/2010/main" val="1608566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EDF6-8379-644B-9BF8-33C83093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EF4B-327F-2343-8146-57584E164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pause here for questions before beginning Part 2: Meta-analysis</a:t>
            </a:r>
          </a:p>
        </p:txBody>
      </p:sp>
    </p:spTree>
    <p:extLst>
      <p:ext uri="{BB962C8B-B14F-4D97-AF65-F5344CB8AC3E}">
        <p14:creationId xmlns:p14="http://schemas.microsoft.com/office/powerpoint/2010/main" val="152747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9EBB-BC71-7741-805E-8EC22132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traditional reviews insufficient?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EA8A-FB5F-734B-87F5-F296FF28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994" cy="4351338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Rarely pre-specify or make methods explicit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Lack transparency and reproducibility</a:t>
            </a: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May present subjective opinions of </a:t>
            </a:r>
            <a:r>
              <a:rPr lang="en-US" sz="2400" dirty="0">
                <a:solidFill>
                  <a:srgbClr val="000000"/>
                </a:solidFill>
              </a:rPr>
              <a:t>an individual if not conducted rigorously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Incomplete, lacking information from unpublished research</a:t>
            </a: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Difficult to synthesize across groups of studies, especially when conflicts or apparent contradictions arise based on </a:t>
            </a:r>
            <a:r>
              <a:rPr lang="en-US" sz="2400" dirty="0">
                <a:solidFill>
                  <a:srgbClr val="000000"/>
                </a:solidFill>
              </a:rPr>
              <a:t>reading and qualitative analysis alone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9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0F40CE-25F3-8D45-9A0E-46EF64D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scientific evidence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0FB678-1ACD-B94D-A5F6-CE6C07F7E7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4"/>
          <a:stretch/>
        </p:blipFill>
        <p:spPr bwMode="auto">
          <a:xfrm>
            <a:off x="2856411" y="1239707"/>
            <a:ext cx="7384869" cy="56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1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2848-BF2B-CC49-97BD-2241DFB0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undertakes systematic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52A0-EE95-5641-A842-613B9C53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Systematic reviews are widely used across a variety of disciplines, though are often conducted by individuals who strive for transparency, reproducibility, and accountability of the synthesis of findings: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Government entities and regulatory bodies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Academic researchers, Non-academic researchers, Clinicians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May be conducted by small groups of researchers or as a collaboration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E.g., Cochrane (Health and medicine) and Campbell (Social sciences) Collaborations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53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3625</Words>
  <Application>Microsoft Macintosh PowerPoint</Application>
  <PresentationFormat>Widescreen</PresentationFormat>
  <Paragraphs>599</Paragraphs>
  <Slides>67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Times</vt:lpstr>
      <vt:lpstr>Office Theme</vt:lpstr>
      <vt:lpstr>Part 1: Introduction to  Systematic Review</vt:lpstr>
      <vt:lpstr>Aims of this session….</vt:lpstr>
      <vt:lpstr>What is a systematic review?</vt:lpstr>
      <vt:lpstr>What is a systematic review?</vt:lpstr>
      <vt:lpstr>Why do we need systematic reviews?</vt:lpstr>
      <vt:lpstr>Why do we need systematic reviews?</vt:lpstr>
      <vt:lpstr>Why are traditional reviews insufficient?</vt:lpstr>
      <vt:lpstr>Hierarchy of scientific evidence</vt:lpstr>
      <vt:lpstr>Who undertakes systematic reviews?</vt:lpstr>
      <vt:lpstr>Best practices for conducting systematic reviews</vt:lpstr>
      <vt:lpstr>General Best Practices</vt:lpstr>
      <vt:lpstr>Is the review needed?</vt:lpstr>
      <vt:lpstr>Reviews take a very long time</vt:lpstr>
      <vt:lpstr>Types of Reviews</vt:lpstr>
      <vt:lpstr>Question Formulation</vt:lpstr>
      <vt:lpstr>Key stages of a Systematic Review</vt:lpstr>
      <vt:lpstr>Developing a research question</vt:lpstr>
      <vt:lpstr>Developing a research question</vt:lpstr>
      <vt:lpstr>PICO(S)</vt:lpstr>
      <vt:lpstr>Developing a research question</vt:lpstr>
      <vt:lpstr>For example,…</vt:lpstr>
      <vt:lpstr>Determining the scope of a review</vt:lpstr>
      <vt:lpstr>Determining the scope of a review</vt:lpstr>
      <vt:lpstr>Creating operational definitions</vt:lpstr>
      <vt:lpstr>Activity: Question Formulation</vt:lpstr>
      <vt:lpstr>Creating a Protocol</vt:lpstr>
      <vt:lpstr>Protocol development</vt:lpstr>
      <vt:lpstr>Protocol development</vt:lpstr>
      <vt:lpstr>Standards</vt:lpstr>
      <vt:lpstr>PRISMA Checklist (Excerpt)</vt:lpstr>
      <vt:lpstr>Before you begin your search….</vt:lpstr>
      <vt:lpstr>Benefits of online registries</vt:lpstr>
      <vt:lpstr>Writing and registering a protocol</vt:lpstr>
      <vt:lpstr>Also before you begin your search….</vt:lpstr>
      <vt:lpstr>Timelines and Gantt charts</vt:lpstr>
      <vt:lpstr>Searching for Literature</vt:lpstr>
      <vt:lpstr>Creating search phrases</vt:lpstr>
      <vt:lpstr>Boolean operators (English)</vt:lpstr>
      <vt:lpstr>Where to begin searching?</vt:lpstr>
      <vt:lpstr>Reference management </vt:lpstr>
      <vt:lpstr>Reference managers for systematic reviews</vt:lpstr>
      <vt:lpstr>Screening Literature</vt:lpstr>
      <vt:lpstr>Screening literature</vt:lpstr>
      <vt:lpstr>PRISMA Flow Diagram</vt:lpstr>
      <vt:lpstr>Screening: Two Stages (at least)</vt:lpstr>
      <vt:lpstr>Data Extraction</vt:lpstr>
      <vt:lpstr>Data extraction</vt:lpstr>
      <vt:lpstr>If planning to conduct a meta-analysis, give consideration to….</vt:lpstr>
      <vt:lpstr>How data needs to be extracted?</vt:lpstr>
      <vt:lpstr>What data are commonly extracted?</vt:lpstr>
      <vt:lpstr>Data extraction software</vt:lpstr>
      <vt:lpstr>Data extraction software</vt:lpstr>
      <vt:lpstr>Data extraction with multiple coders</vt:lpstr>
      <vt:lpstr>Efficient data extraction techniques</vt:lpstr>
      <vt:lpstr>Other things to consider</vt:lpstr>
      <vt:lpstr>Other things to consider</vt:lpstr>
      <vt:lpstr>Risk of Bias and Quality Assessment</vt:lpstr>
      <vt:lpstr>Bias Reduction Methods</vt:lpstr>
      <vt:lpstr>Quality assessment and critical appraisal</vt:lpstr>
      <vt:lpstr>Assessing risk of bias</vt:lpstr>
      <vt:lpstr>Common types of bias</vt:lpstr>
      <vt:lpstr>Quality assessment</vt:lpstr>
      <vt:lpstr>Synthesis</vt:lpstr>
      <vt:lpstr>Data synthesis </vt:lpstr>
      <vt:lpstr>When can data in a systematic review be synthesized numerically?</vt:lpstr>
      <vt:lpstr>Narrative synthesis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Introduction to Systematic Reviews</dc:title>
  <dc:creator>Microsoft Office User</dc:creator>
  <cp:lastModifiedBy>TO</cp:lastModifiedBy>
  <cp:revision>255</cp:revision>
  <dcterms:created xsi:type="dcterms:W3CDTF">2021-07-05T19:47:20Z</dcterms:created>
  <dcterms:modified xsi:type="dcterms:W3CDTF">2021-07-08T04:49:10Z</dcterms:modified>
</cp:coreProperties>
</file>