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8" r:id="rId3"/>
    <p:sldId id="347" r:id="rId4"/>
    <p:sldId id="289" r:id="rId5"/>
    <p:sldId id="379" r:id="rId6"/>
    <p:sldId id="262" r:id="rId7"/>
    <p:sldId id="282" r:id="rId8"/>
    <p:sldId id="281" r:id="rId9"/>
    <p:sldId id="283" r:id="rId10"/>
    <p:sldId id="263" r:id="rId11"/>
    <p:sldId id="265" r:id="rId12"/>
    <p:sldId id="273" r:id="rId13"/>
    <p:sldId id="275" r:id="rId14"/>
    <p:sldId id="387" r:id="rId15"/>
    <p:sldId id="394" r:id="rId16"/>
    <p:sldId id="395" r:id="rId17"/>
    <p:sldId id="268" r:id="rId18"/>
    <p:sldId id="270" r:id="rId19"/>
    <p:sldId id="278" r:id="rId20"/>
    <p:sldId id="370" r:id="rId21"/>
    <p:sldId id="286" r:id="rId22"/>
    <p:sldId id="260" r:id="rId23"/>
    <p:sldId id="261" r:id="rId24"/>
    <p:sldId id="385" r:id="rId25"/>
    <p:sldId id="390" r:id="rId26"/>
    <p:sldId id="402" r:id="rId27"/>
    <p:sldId id="399" r:id="rId28"/>
    <p:sldId id="405" r:id="rId29"/>
    <p:sldId id="406" r:id="rId30"/>
    <p:sldId id="407" r:id="rId31"/>
    <p:sldId id="404" r:id="rId32"/>
    <p:sldId id="403" r:id="rId33"/>
    <p:sldId id="408" r:id="rId34"/>
    <p:sldId id="409" r:id="rId35"/>
    <p:sldId id="401" r:id="rId36"/>
    <p:sldId id="410" r:id="rId37"/>
    <p:sldId id="391" r:id="rId38"/>
    <p:sldId id="400" r:id="rId39"/>
    <p:sldId id="411" r:id="rId40"/>
    <p:sldId id="287" r:id="rId41"/>
    <p:sldId id="386" r:id="rId42"/>
    <p:sldId id="388" r:id="rId43"/>
    <p:sldId id="393" r:id="rId44"/>
    <p:sldId id="322" r:id="rId45"/>
    <p:sldId id="310" r:id="rId46"/>
    <p:sldId id="397" r:id="rId47"/>
    <p:sldId id="396" r:id="rId48"/>
    <p:sldId id="398" r:id="rId49"/>
    <p:sldId id="37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31"/>
    <p:restoredTop sz="79296"/>
  </p:normalViewPr>
  <p:slideViewPr>
    <p:cSldViewPr snapToGrid="0" snapToObjects="1">
      <p:cViewPr>
        <p:scale>
          <a:sx n="67" d="100"/>
          <a:sy n="67" d="100"/>
        </p:scale>
        <p:origin x="116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1D05E-8F49-834E-8EFA-ABC134D72939}" type="datetimeFigureOut">
              <a:rPr lang="en-US" smtClean="0"/>
              <a:t>7/7/21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E2BA0-6B8B-7A40-9298-7B14ED4552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19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1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90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14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72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11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54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80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09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867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009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2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/>
              <a:t> Margaliot, Zvi, Kevin C. Chung. “Systematic Reviews: A Primer for Plastic Surgery Research.” PRS Journal. 120/7 (2007) p.1840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76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1F0A50A-1EEF-D043-8490-9F626DC7F3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DE6CDC-0C78-884C-B7A9-8076A6825522}" type="slidenum">
              <a:rPr lang="en-US" altLang="en-US"/>
              <a:pPr/>
              <a:t>44</a:t>
            </a:fld>
            <a:endParaRPr lang="en-US" altLang="en-US" dirty="0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60C9A799-9C5D-6645-9827-E234D732637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6C1D94F5-66AD-E744-A0DD-41083E4F05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1F0A50A-1EEF-D043-8490-9F626DC7F3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DE6CDC-0C78-884C-B7A9-8076A6825522}" type="slidenum">
              <a:rPr lang="en-US" altLang="en-US"/>
              <a:pPr/>
              <a:t>45</a:t>
            </a:fld>
            <a:endParaRPr lang="en-US" altLang="en-US" dirty="0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60C9A799-9C5D-6645-9827-E234D732637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6C1D94F5-66AD-E744-A0DD-41083E4F05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7062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BEE7E19-6F11-4F46-A1FE-00FF719269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EA059A-45E9-2E46-9CE8-41304A7C6187}" type="slidenum">
              <a:rPr lang="en-US" altLang="en-US"/>
              <a:pPr/>
              <a:t>3</a:t>
            </a:fld>
            <a:endParaRPr lang="en-US" altLang="en-US" dirty="0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A77A778B-1F92-794D-8C8D-5BA967A22C3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B04F93FD-13EF-C447-9B48-18A0FAC7E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Research synthesis is a catch-all term for methods that we use to synthesize results from multiple studies</a:t>
            </a:r>
          </a:p>
          <a:p>
            <a:endParaRPr lang="en-US" dirty="0"/>
          </a:p>
          <a:p>
            <a:r>
              <a:rPr lang="en-US" dirty="0"/>
              <a:t>Systematic reviews and meta-analyses are often placed at the top of frameworks for understanding the hierarchy of evidence. But, with great power comes great responsibility</a:t>
            </a:r>
          </a:p>
          <a:p>
            <a:endParaRPr lang="en-US" dirty="0"/>
          </a:p>
          <a:p>
            <a:r>
              <a:rPr lang="en-US" b="1" i="1" dirty="0"/>
              <a:t>Remember</a:t>
            </a:r>
            <a:r>
              <a:rPr lang="en-US" dirty="0"/>
              <a:t>: Best practice changes over time</a:t>
            </a:r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12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49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20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954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Depending on the scope of your analysis and the software you’re using you have a number of options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CMA (Comprehensive Meta-Analysis) allows direct entry of 100 different data formats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Online calculators can be used to hand calculate effect sizes using different data formats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 packages to compile effect sizes to prepare for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45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74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3B02-DCD5-4748-B38C-60F6B30CA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A948B-B8AD-DA42-B370-4DA91479F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D8FCD-30CE-C249-9079-50BB8643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5EE-6A36-7C4C-94C4-BF1BD503FB48}" type="datetime1">
              <a:rPr lang="en-US" smtClean="0"/>
              <a:t>7/7/21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5FA5D-F4C7-AD47-B432-CF902CA3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9992A-B6FE-2D45-A864-A53B1B81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0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36C4-4D25-2342-9B4A-58EE5237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D45E4-9F2C-A44C-9E2E-CB8755D0F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F20F4-1D0B-2745-95C5-5C36FD95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97BC-2C11-D04E-9FB4-CA43E73D4165}" type="datetime1">
              <a:rPr lang="en-US" smtClean="0"/>
              <a:t>7/7/21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FC336-B940-4244-AC8E-24AB1E63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D7C79-D53C-B943-ADD4-1DBD8892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7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026B5-6FEB-0344-9563-675C21422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4633E-3C55-4A46-8832-8389EBDA8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6E67-8AFB-ED45-9C83-62D466ED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93CB-4D51-CF44-BB8A-F165A4C6B7C2}" type="datetime1">
              <a:rPr lang="en-US" smtClean="0"/>
              <a:t>7/7/21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CB2BB-729C-FA40-B96B-0CDA982F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19B12-E3E0-E04B-B2C8-E2EF95AC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7694084" cy="1425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916113"/>
            <a:ext cx="10972800" cy="4608512"/>
          </a:xfrm>
        </p:spPr>
        <p:txBody>
          <a:bodyPr/>
          <a:lstStyle/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5055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CDF9-0D58-D045-BCBA-E0F942A9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168CB-2B50-FF4A-BC3D-3730683C8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B3E9B-5442-564F-9025-E1FE6A6D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D147-05A5-DC49-A6BF-2956BB6C0A77}" type="datetime1">
              <a:rPr lang="en-US" smtClean="0"/>
              <a:t>7/7/21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B14BF-A966-974C-A366-40D2CE9C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6FF2F-C7AF-0A49-8C89-C2EA9686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92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4F50-0BC3-A74A-A3B7-276BCF4E9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45630-D552-4746-BEE5-18974CDDB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37580-6181-A542-A0F3-9ACBF13E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60BA-5027-BB4E-99BC-85C195A31C3F}" type="datetime1">
              <a:rPr lang="en-US" smtClean="0"/>
              <a:t>7/7/21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D7FD-B00D-214A-AA8C-D9D8B0A2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E6AAF-64DF-C943-9D2B-64284E86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6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833D-B544-D34A-AB3B-B2D3EE55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289B6-C2AC-B549-9E9F-9C8260D7C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F54C9-DA99-7E41-8B9A-F3FB93138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7E86F-6171-724D-A79D-5796BCBC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BD4E-54F2-B84B-B4A7-D70B28D9836B}" type="datetime1">
              <a:rPr lang="en-US" smtClean="0"/>
              <a:t>7/7/21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EC4DF-3935-4347-AB5E-CABAD17F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DD39E-2EB9-4C4C-B556-D7C68AC3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6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FF6C-82E8-8946-994B-FE8D4C6D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A8008-8D16-534D-9515-A7F601FDF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DC947-1BB4-CB42-A948-F7A256E61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B7F87-5B83-8F4D-B4EF-9694BDD0F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4E6AF-55D5-BA41-93CD-5C131F836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7E106-C874-2D43-B4DE-68A46F28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27DC-9843-D348-BFDF-AD2512046C58}" type="datetime1">
              <a:rPr lang="en-US" smtClean="0"/>
              <a:t>7/7/21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F3DB1-B6F8-1F4C-BF9F-1C952291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E347E-2518-5D4A-A114-C3D5F3F0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9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FF4A-FAB8-BF48-8538-3B224E08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C54A2-AA0C-F543-8C3D-A418793E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414B-8D67-9D42-8085-4D66FBC668FA}" type="datetime1">
              <a:rPr lang="en-US" smtClean="0"/>
              <a:t>7/7/21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63D87-CCFD-2D47-81FB-350E5D3B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EEF1F-82A8-1B4A-909E-ADE5F400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8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1F41E-6EE6-7D41-AD6B-A49B96E2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7878-047D-A748-BFC8-17119C93BBE0}" type="datetime1">
              <a:rPr lang="en-US" smtClean="0"/>
              <a:t>7/7/21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273A9-9C4A-8240-BA8E-926B9EAD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15DC4-570F-1E47-AF03-0403CCDC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9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232A-31A9-0042-82FD-889E4E0C0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0151-CB51-4141-AD6E-E776CAF80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7E32E-8A81-E74F-B645-CF35EB0EC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7350C-EE24-394E-A25D-79D95F42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D450-09CF-6D48-903B-12A36168FA04}" type="datetime1">
              <a:rPr lang="en-US" smtClean="0"/>
              <a:t>7/7/21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39ED7-6181-7A44-AF89-876EDF56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9D875-A288-274C-8FA0-388333B0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3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E314-ADCD-E643-8141-81748DF6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439D6-717B-5647-9C7B-12A85931C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6DAE0-FA14-6749-A176-4FA25E20C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74E39-D068-E048-B286-A6F5B8B5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BAD5-5E0F-3742-A6B5-3D3EC38B5BA5}" type="datetime1">
              <a:rPr lang="en-US" smtClean="0"/>
              <a:t>7/7/21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C8B11-66FE-2042-8B2D-9E8A4752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3E6FA-AE85-C34F-A040-C356890E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23E43-62E7-DB40-B001-8B76B537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52377-C2E1-7C4D-B5BD-6AE9E4FC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89F9C-F003-1644-B20A-F3D2B30F6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73F9D-A6AA-9745-BEFC-C266D4D2AE94}" type="datetime1">
              <a:rPr lang="en-US" smtClean="0"/>
              <a:t>7/7/21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B36E3-6076-3442-B57F-1CEFF9209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68251-4735-6542-B1A9-08B9B657F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9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479WBcH42EXiX2Hm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docs.google.com/spreadsheets/d/1uQ-RgROwNAboQvsaKgVkv02whsFDE4fdHE5eW-vv7WU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073/cmpn.2016.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.stat.psu.edu/stat501/book/export/html/97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.stat.psu.edu/stat501/book/export/html/973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handbook-5-1.cochrane.org/chapter_9/9_5_2_identifying_and_measuring_heterogeneity.ht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ndbook-5-1.cochrane.org/chapter_9/9_5_2_identifying_and_measuring_heterogeneity.htm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obumeta/index.html" TargetMode="External"/><Relationship Id="rId2" Type="http://schemas.openxmlformats.org/officeDocument/2006/relationships/hyperlink" Target="https://cran.r-project.org/web/packages/metafor/index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mober.github.io/meta-workshop/example-meta-script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vbauer.com/lib/exe/fetch.php/talks:2019_viechtbauer_lsp_ma_longitudinal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sp-stats.org/2020/05/12/how-to-conduct-a-bayesian-model-averaged-meta-analysis-in-jasp/" TargetMode="External"/><Relationship Id="rId4" Type="http://schemas.openxmlformats.org/officeDocument/2006/relationships/hyperlink" Target="https://cran.r-project.org/web/packages/metaSEM/index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cochrane.org/interactivelearning" TargetMode="External"/><Relationship Id="rId2" Type="http://schemas.openxmlformats.org/officeDocument/2006/relationships/hyperlink" Target="https://www.coursera.org/learn/systematic-review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0FB742-4EB7-8F42-9354-21953D9B9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Part 2:</a:t>
            </a:r>
            <a:b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</a:t>
            </a:r>
            <a:b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Meta-analysis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745F022-9CA1-2146-8938-2043F3261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76694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Teresa Ober, Ph.D.</a:t>
            </a:r>
          </a:p>
          <a:p>
            <a:r>
              <a:rPr lang="en-US" dirty="0"/>
              <a:t>Assistant Research Professor</a:t>
            </a:r>
          </a:p>
          <a:p>
            <a:r>
              <a:rPr lang="en-US" dirty="0"/>
              <a:t>University of Notre Dame</a:t>
            </a:r>
          </a:p>
          <a:p>
            <a:endParaRPr lang="en-US" dirty="0"/>
          </a:p>
          <a:p>
            <a:r>
              <a:rPr lang="en-US" dirty="0"/>
              <a:t>July 8, 2021</a:t>
            </a:r>
          </a:p>
        </p:txBody>
      </p:sp>
    </p:spTree>
    <p:extLst>
      <p:ext uri="{BB962C8B-B14F-4D97-AF65-F5344CB8AC3E}">
        <p14:creationId xmlns:p14="http://schemas.microsoft.com/office/powerpoint/2010/main" val="446054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Extracting effect sizes for meta-analysis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Two reviewers extract effect size data from each paper, extraction is compared and disagreements resolved through consensus</a:t>
            </a:r>
          </a:p>
          <a:p>
            <a:endParaRPr lang="en-AU" dirty="0"/>
          </a:p>
          <a:p>
            <a:r>
              <a:rPr lang="en-AU" dirty="0"/>
              <a:t>Each reviewer records</a:t>
            </a:r>
          </a:p>
          <a:p>
            <a:pPr lvl="1"/>
            <a:r>
              <a:rPr lang="en-AU" dirty="0"/>
              <a:t>Data required to calculate the effect size</a:t>
            </a:r>
          </a:p>
          <a:p>
            <a:pPr lvl="1"/>
            <a:r>
              <a:rPr lang="en-AU" dirty="0"/>
              <a:t>Test statistics (e.g. p values, t values) relevant to the effect size</a:t>
            </a:r>
          </a:p>
          <a:p>
            <a:pPr lvl="1"/>
            <a:r>
              <a:rPr lang="en-AU" dirty="0"/>
              <a:t>Assumptions made when extracting data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This is what should occur in an ideal world, where all effect sizes are well described in all included studies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AD00A9-29BE-EF40-950A-49BC9AE6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5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Minimum data extraction for correlations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808692"/>
              </p:ext>
            </p:extLst>
          </p:nvPr>
        </p:nvGraphicFramePr>
        <p:xfrm>
          <a:off x="838201" y="1825622"/>
          <a:ext cx="10515601" cy="365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9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777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1189">
                <a:tc>
                  <a:txBody>
                    <a:bodyPr/>
                    <a:lstStyle/>
                    <a:p>
                      <a:r>
                        <a:rPr lang="en-AU" dirty="0"/>
                        <a:t>Study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r</a:t>
                      </a:r>
                    </a:p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Exact P value*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Location in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Notes</a:t>
                      </a: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53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53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53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53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53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640AD42-AC87-794E-B126-868C5BA108CB}"/>
              </a:ext>
            </a:extLst>
          </p:cNvPr>
          <p:cNvSpPr txBox="1"/>
          <p:nvPr/>
        </p:nvSpPr>
        <p:spPr>
          <a:xfrm>
            <a:off x="838200" y="6074228"/>
            <a:ext cx="10411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*Extracting the p-value is a not a bad idea, though not necessary for correlations as long as the correlation coefficients (r) and sample size (N) values are available.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339FF8-DDF6-0946-A014-79278F4F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4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Minimum data extraction for standardized mean difference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2"/>
          <a:ext cx="10515600" cy="3927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60824">
                <a:tc>
                  <a:txBody>
                    <a:bodyPr/>
                    <a:lstStyle/>
                    <a:p>
                      <a:r>
                        <a:rPr lang="en-AU" dirty="0"/>
                        <a:t>Study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Means group 1</a:t>
                      </a:r>
                    </a:p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N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SD</a:t>
                      </a:r>
                      <a:r>
                        <a:rPr lang="en-AU" baseline="0" dirty="0"/>
                        <a:t> group 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Means group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N group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SD</a:t>
                      </a:r>
                      <a:r>
                        <a:rPr lang="en-AU" baseline="0" dirty="0"/>
                        <a:t> group 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Exact 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Location in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Notes</a:t>
                      </a: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53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53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53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53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53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381793-1535-D74A-84D2-807413BF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54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Minimum data extraction for odds ratio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199" y="1825622"/>
          <a:ext cx="10515600" cy="4052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3644">
                <a:tc>
                  <a:txBody>
                    <a:bodyPr/>
                    <a:lstStyle/>
                    <a:p>
                      <a:r>
                        <a:rPr lang="en-AU" dirty="0"/>
                        <a:t>Study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N events group 1</a:t>
                      </a:r>
                    </a:p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N non-events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N events group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N non-events group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Exact 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Location in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Notes</a:t>
                      </a: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80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80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80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80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80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8DB366-A108-8B4F-990D-628F6090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31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DF71-27FC-1E4C-8F50-BE65A42C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1: Data Extraction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1927FAB-67EE-444F-9E75-8A61DD673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going to try extracting data yourself! </a:t>
            </a:r>
          </a:p>
          <a:p>
            <a:endParaRPr lang="en-US" dirty="0"/>
          </a:p>
          <a:p>
            <a:r>
              <a:rPr lang="en-US" dirty="0"/>
              <a:t>Study Description:</a:t>
            </a:r>
          </a:p>
          <a:p>
            <a:pPr lvl="1"/>
            <a:r>
              <a:rPr lang="en-US" dirty="0"/>
              <a:t>You are attempting to extract data for a meta-analysis that will determine an average effect size between executive functions (working memory/updating task-switching, and inhibitory control)and decoding (word reading/non-word reading), a foundational aspect of reading.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will need to extract at least one effect size from a study that meets the inclusion criteria.</a:t>
            </a: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C9BDC661-A53A-7F45-9933-E7A705D491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48" b="27913"/>
          <a:stretch/>
        </p:blipFill>
        <p:spPr>
          <a:xfrm>
            <a:off x="9838591" y="230188"/>
            <a:ext cx="2129866" cy="121484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31E6EE-345F-A540-9A91-033C14E9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65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DF71-27FC-1E4C-8F50-BE65A42C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1: Data Extraction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1927FAB-67EE-444F-9E75-8A61DD673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to the URL here:</a:t>
            </a:r>
          </a:p>
          <a:p>
            <a:pPr lvl="1"/>
            <a:r>
              <a:rPr lang="en-US" dirty="0"/>
              <a:t>Open the GoogleForm: </a:t>
            </a:r>
            <a:r>
              <a:rPr lang="en-US" dirty="0">
                <a:hlinkClick r:id="rId3"/>
              </a:rPr>
              <a:t>https://forms.gle/479WBcH42EXiX2Hm6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Download Kieffer et al. (2013), find at least one effect size estimate, and enter that effect size and the accompanying information into the form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you are done, you should be able to view the responses here: </a:t>
            </a:r>
            <a:r>
              <a:rPr lang="en-US" dirty="0">
                <a:hlinkClick r:id="rId4"/>
              </a:rPr>
              <a:t>https://docs.google.com/spreadsheets/d/1uQ-RgROwNAboQvsaKgVkv02whsFDE4fdHE5eW-vv7WU/</a:t>
            </a:r>
            <a:r>
              <a:rPr lang="en-US" dirty="0"/>
              <a:t> </a:t>
            </a: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C9BDC661-A53A-7F45-9933-E7A705D491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048" b="27913"/>
          <a:stretch/>
        </p:blipFill>
        <p:spPr>
          <a:xfrm>
            <a:off x="9792478" y="230188"/>
            <a:ext cx="2129866" cy="12148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B02DE8-7334-2C48-BAB4-AC4C2FE7F0D5}"/>
              </a:ext>
            </a:extLst>
          </p:cNvPr>
          <p:cNvSpPr txBox="1"/>
          <p:nvPr/>
        </p:nvSpPr>
        <p:spPr>
          <a:xfrm>
            <a:off x="838200" y="6104592"/>
            <a:ext cx="10019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Kieffer, M. J., Vukovic, R. K., &amp; Berry, D. (2013). Roles of attention shifting and inhibitory control in fourth‐grade reading comprehension. 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Reading Research Quarterly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 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48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(4), 333-348. </a:t>
            </a:r>
            <a:r>
              <a:rPr lang="en-US" sz="1400" dirty="0">
                <a:solidFill>
                  <a:srgbClr val="0563C1"/>
                </a:solidFill>
              </a:rPr>
              <a:t>https://doi.org/10.1002/rrq.54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4B8E5-1A14-3740-B685-E9A79ED5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40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7550-4747-0246-95D6-DE315D84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1: 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1197-A392-2D4C-BE0C-F356C37B7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not so different than that which you might use for analysis</a:t>
            </a:r>
          </a:p>
          <a:p>
            <a:endParaRPr lang="en-US" dirty="0"/>
          </a:p>
          <a:p>
            <a:r>
              <a:rPr lang="en-US" dirty="0"/>
              <a:t>However,  several additional data preparation steps are necessary, including</a:t>
            </a:r>
          </a:p>
          <a:p>
            <a:pPr lvl="1"/>
            <a:r>
              <a:rPr lang="en-US" dirty="0"/>
              <a:t>Effect size conversion (typically Pearson r undergoes Fisher’s Z-transformation before analysis)</a:t>
            </a:r>
          </a:p>
          <a:p>
            <a:pPr lvl="1"/>
            <a:r>
              <a:rPr lang="en-US" dirty="0"/>
              <a:t>Compilation of different effect sizes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D2EBCB59-500F-4144-BB1D-AF00E97B5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48" b="27913"/>
          <a:stretch/>
        </p:blipFill>
        <p:spPr>
          <a:xfrm>
            <a:off x="9792478" y="230188"/>
            <a:ext cx="2129866" cy="12148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F54DC-207B-0549-9A98-3F1D5C62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87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Compiling effect sizes: Challenges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 the perfect world all studies are well described. Sadly, this is often not the case.</a:t>
            </a:r>
          </a:p>
          <a:p>
            <a:endParaRPr lang="en-AU" sz="2200" dirty="0"/>
          </a:p>
          <a:p>
            <a:r>
              <a:rPr lang="en-AU" dirty="0"/>
              <a:t>Studies commonly do not report information in the format that you would find most helpful</a:t>
            </a:r>
          </a:p>
          <a:p>
            <a:pPr lvl="1"/>
            <a:r>
              <a:rPr lang="en-AU" dirty="0"/>
              <a:t>Even after trying to extract maximal data from all studies you’ll often need to contact authors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You may also need to use a number of formulas* different to calculate effect sizes based on the information provided</a:t>
            </a:r>
          </a:p>
          <a:p>
            <a:pPr lvl="1"/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87EBE1-33E7-B545-9944-CCC5ADB9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876B1-08B6-214F-9CA2-52355D1C13F5}"/>
              </a:ext>
            </a:extLst>
          </p:cNvPr>
          <p:cNvSpPr txBox="1"/>
          <p:nvPr/>
        </p:nvSpPr>
        <p:spPr>
          <a:xfrm>
            <a:off x="609600" y="6176963"/>
            <a:ext cx="10344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Useful article with formulas for doing this: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Polanin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J. R., &amp;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Snilstveit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B. (2016). Converting between effect sizes.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Campbell Systematic Reviews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12(1), 1-13. </a:t>
            </a:r>
            <a:r>
              <a:rPr lang="en-US" sz="1600" dirty="0">
                <a:solidFill>
                  <a:srgbClr val="0563C1"/>
                </a:solidFill>
                <a:hlinkClick r:id="rId3"/>
              </a:rPr>
              <a:t>https://doi.org/10.4073/cmpn.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2016.3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81781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Compiling effect sizes: Challenges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It is especially important to use best practice to report how you extracted effect sizes when studies are not perfectly reported. </a:t>
            </a:r>
          </a:p>
          <a:p>
            <a:endParaRPr lang="en-AU" dirty="0"/>
          </a:p>
          <a:p>
            <a:r>
              <a:rPr lang="en-AU" dirty="0"/>
              <a:t>You will (often) need to make assumptions when extracting data and it must be clear to readers (and future you) what those were so your meta-analysis can be replicated</a:t>
            </a:r>
          </a:p>
          <a:p>
            <a:endParaRPr lang="en-AU" dirty="0"/>
          </a:p>
          <a:p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A66E5E-EFE6-654C-A4F6-69D3E678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45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2600" cy="1325563"/>
          </a:xfrm>
        </p:spPr>
        <p:txBody>
          <a:bodyPr/>
          <a:lstStyle/>
          <a:p>
            <a:r>
              <a:rPr lang="en-AU" dirty="0"/>
              <a:t>Compiling effect sizes – Comparison of options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69107"/>
              </p:ext>
            </p:extLst>
          </p:nvPr>
        </p:nvGraphicFramePr>
        <p:xfrm>
          <a:off x="838200" y="1825625"/>
          <a:ext cx="105156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Easy</a:t>
                      </a:r>
                      <a:r>
                        <a:rPr lang="en-AU" baseline="0" dirty="0"/>
                        <a:t> to compile effect sizes in different formats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Expensive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/>
                        <a:t>Meta-analysis is relatively “black box”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Online calculators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Free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Allows for very</a:t>
                      </a:r>
                      <a:r>
                        <a:rPr lang="en-AU" baseline="0" dirty="0"/>
                        <a:t> specialised effect size calculations that aren’t built into any software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Very</a:t>
                      </a:r>
                      <a:r>
                        <a:rPr lang="en-AU" baseline="0" dirty="0"/>
                        <a:t> time consuming if you have a lot to calculate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/>
                        <a:t>Can be difficult to reproduce your calculation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 packages </a:t>
                      </a:r>
                      <a:r>
                        <a:rPr lang="en-AU" i="1" dirty="0"/>
                        <a:t>(particularly the </a:t>
                      </a:r>
                      <a:r>
                        <a:rPr lang="en-AU" i="1" dirty="0">
                          <a:latin typeface="Courier" pitchFamily="2" charset="0"/>
                        </a:rPr>
                        <a:t>escalc</a:t>
                      </a:r>
                      <a:r>
                        <a:rPr lang="en-AU" i="1" dirty="0"/>
                        <a:t> function in </a:t>
                      </a:r>
                      <a:r>
                        <a:rPr lang="en-AU" i="1" dirty="0">
                          <a:latin typeface="Courier" pitchFamily="2" charset="0"/>
                        </a:rPr>
                        <a:t>metaphor</a:t>
                      </a:r>
                      <a:r>
                        <a:rPr lang="en-AU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Free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Reproducible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Intimidating if you’re not familiar</a:t>
                      </a:r>
                      <a:r>
                        <a:rPr lang="en-AU" baseline="0" dirty="0"/>
                        <a:t> with 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0DF061D-8CB9-E441-8282-30CC8E81BFCE}"/>
              </a:ext>
            </a:extLst>
          </p:cNvPr>
          <p:cNvSpPr txBox="1"/>
          <p:nvPr/>
        </p:nvSpPr>
        <p:spPr>
          <a:xfrm>
            <a:off x="940526" y="6074229"/>
            <a:ext cx="1024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Kothe, E. (2016). Systematic reviews and meta-Analysis in behavioural medicine: A practical introduction to best practices. doi:10.17605/OSF.IO/6BK7B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37931-0097-C94B-92F1-4A331B59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92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389802" y="17346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1ED56A3-C991-E34F-BC87-653ABC90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Aims of this session….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6F3DC6-566C-FD40-99E1-AD64351A4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Receive overview of steps involved in a meta-analysis</a:t>
            </a:r>
          </a:p>
          <a:p>
            <a:pPr marL="342900" indent="-342900"/>
            <a:r>
              <a:rPr lang="en-US" altLang="en-US" dirty="0"/>
              <a:t>Discuss effect size estimates and challenges to extraction</a:t>
            </a:r>
          </a:p>
          <a:p>
            <a:pPr marL="342900" indent="-342900"/>
            <a:r>
              <a:rPr lang="en-US" altLang="en-US" dirty="0"/>
              <a:t>Gain an orientation to fixed- and random-effects models</a:t>
            </a:r>
          </a:p>
          <a:p>
            <a:pPr marL="342900" indent="-342900"/>
            <a:r>
              <a:rPr lang="en-US" altLang="en-US" dirty="0"/>
              <a:t>Experience data extraction and meta-analysis</a:t>
            </a:r>
          </a:p>
          <a:p>
            <a:pPr marL="342900" indent="-342900"/>
            <a:r>
              <a:rPr lang="en-US" altLang="en-US" dirty="0"/>
              <a:t>Outline the reporting of meta-analysis findings</a:t>
            </a:r>
          </a:p>
          <a:p>
            <a:pPr marL="342900" indent="-342900"/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4A07CD-636A-D444-9479-EEAFD761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36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SimSun" panose="02010600030101010101" pitchFamily="2" charset="-122"/>
                <a:cs typeface="Times New Roman" panose="02020603050405020304" pitchFamily="18" charset="0"/>
              </a:rPr>
              <a:t>Fixed- and Random-Effects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A6F8-6277-1F43-937B-D430DFAFA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3F8A0-1463-1241-8628-6ADF109B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32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Choosing your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Most meta-analytic software packages incorporate two statistical models for meta-analysis, the fixed-effect model and the random-effects model. </a:t>
            </a:r>
          </a:p>
          <a:p>
            <a:endParaRPr lang="en-AU" dirty="0"/>
          </a:p>
          <a:p>
            <a:r>
              <a:rPr lang="en-AU" dirty="0"/>
              <a:t>You should choose which one you will use in the protocol 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BB373-B06A-BD44-806F-085F2B1D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29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Fixed effect vs. Random effects meta-analysis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/>
          </a:p>
          <a:p>
            <a:r>
              <a:rPr lang="en-AU" dirty="0"/>
              <a:t>Fixed effect meta-analysis assumes that the underlying true effect </a:t>
            </a:r>
            <a:r>
              <a:rPr lang="en-AU" b="1" dirty="0"/>
              <a:t>does not</a:t>
            </a:r>
            <a:r>
              <a:rPr lang="en-AU" dirty="0"/>
              <a:t> vary between studies and that variations in observed effects are due to sampling error</a:t>
            </a:r>
          </a:p>
          <a:p>
            <a:endParaRPr lang="en-AU" dirty="0"/>
          </a:p>
          <a:p>
            <a:r>
              <a:rPr lang="en-AU" dirty="0"/>
              <a:t>Random effects meta-analysis assumes that the true effect does </a:t>
            </a:r>
            <a:r>
              <a:rPr lang="en-AU" b="1" dirty="0"/>
              <a:t>vary</a:t>
            </a:r>
            <a:r>
              <a:rPr lang="en-AU" dirty="0"/>
              <a:t> between studies within the meta-analysis and that variation in observed effects are due to sampling error </a:t>
            </a:r>
            <a:r>
              <a:rPr lang="en-AU" i="1" dirty="0"/>
              <a:t>and</a:t>
            </a:r>
            <a:r>
              <a:rPr lang="en-AU" dirty="0"/>
              <a:t> by moderators of the effect</a:t>
            </a:r>
          </a:p>
          <a:p>
            <a:pPr lvl="1"/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2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EA4A5-E170-0C41-ADF4-9199CF99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8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Fixed effect vs. Random effects meta-analysis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Increasingly, meta-analysts recommend that random effects meta-analysis be the default analysis</a:t>
            </a:r>
          </a:p>
          <a:p>
            <a:endParaRPr lang="en-AU" dirty="0"/>
          </a:p>
          <a:p>
            <a:r>
              <a:rPr lang="en-AU" dirty="0"/>
              <a:t>Because</a:t>
            </a:r>
          </a:p>
          <a:p>
            <a:pPr lvl="1"/>
            <a:r>
              <a:rPr lang="en-AU" dirty="0"/>
              <a:t>The assumptions underlying the fixed effect model are almost never supported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Using a random effects model when the fixed effect model is true gives the same results as running the fixed effect model </a:t>
            </a:r>
            <a:r>
              <a:rPr lang="en-AU" b="1" dirty="0"/>
              <a:t>but </a:t>
            </a:r>
            <a:r>
              <a:rPr lang="en-AU" dirty="0"/>
              <a:t>running a FE model when random effects is true gives misleading results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11E94-6BAD-7843-83CD-AA1A56AE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84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5C25-D3B3-1F41-A35B-50CA2577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Conducting the Meta-analysis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44404-48F8-C441-A45D-943323A30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349C9-FE71-354C-B02A-17F8A7C4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28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BA29-AEBC-D747-BBD3-3792CF50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Conducting the 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B4D3D-AB38-164B-B888-668BE2342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extracted the data, running the actual meta-analysis should be relatively straightforward</a:t>
            </a:r>
          </a:p>
          <a:p>
            <a:endParaRPr lang="en-US" dirty="0"/>
          </a:p>
          <a:p>
            <a:r>
              <a:rPr lang="en-US" dirty="0"/>
              <a:t>However, it does involve several important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87378-4323-174C-B16B-E5D8FD7B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51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AFE1-6372-AF42-A05E-DFF9C666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Conducting the 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600CA-A72B-3445-9F9E-96F85929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Import appropriately formatted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Compile or calculate effect sizes and create summary 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Visually inspect for outliers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main meta-analytic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and interpret heterogeneity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again for influential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forest plot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Conduct meta-regression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for publication bias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362DF-A1BB-6E48-B49C-67DA966BB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00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6FA6-326B-0147-BAE7-8741F3E6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2EDD6-1012-0D47-AE61-991A61BD6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point is considered an </a:t>
            </a:r>
            <a:r>
              <a:rPr lang="en-US" u="sng" dirty="0"/>
              <a:t>outlier</a:t>
            </a:r>
            <a:r>
              <a:rPr lang="en-US" dirty="0"/>
              <a:t> if the predicted value (y) of an input variable (x) does not follow the general trend of the rest of the data</a:t>
            </a:r>
          </a:p>
          <a:p>
            <a:endParaRPr lang="en-US" dirty="0"/>
          </a:p>
          <a:p>
            <a:r>
              <a:rPr lang="en-US" dirty="0"/>
              <a:t>A data point is </a:t>
            </a:r>
            <a:r>
              <a:rPr lang="en-US" u="sng" dirty="0"/>
              <a:t>influential</a:t>
            </a:r>
            <a:r>
              <a:rPr lang="en-US" dirty="0"/>
              <a:t> if it unduly influences any part of a regression analysis</a:t>
            </a:r>
          </a:p>
          <a:p>
            <a:endParaRPr lang="en-US" dirty="0"/>
          </a:p>
          <a:p>
            <a:r>
              <a:rPr lang="en-US" dirty="0"/>
              <a:t>A common rule is to flag any observation whose leverage value is more than </a:t>
            </a:r>
            <a:r>
              <a:rPr lang="en-US" u="sng" dirty="0"/>
              <a:t>3 times larger </a:t>
            </a:r>
            <a:r>
              <a:rPr lang="en-US" dirty="0"/>
              <a:t>than the mean leverage value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82A299-4708-DE40-AD84-A549C62B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80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6FA6-326B-0147-BAE7-8741F3E6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analysis: Violin plots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2EDD6-1012-0D47-AE61-991A61BD6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compiling/transforming effect sizes, violin plots can be used to inspect potential outliers</a:t>
            </a:r>
          </a:p>
        </p:txBody>
      </p:sp>
      <p:pic>
        <p:nvPicPr>
          <p:cNvPr id="9" name="image1.png">
            <a:extLst>
              <a:ext uri="{FF2B5EF4-FFF2-40B4-BE49-F238E27FC236}">
                <a16:creationId xmlns:a16="http://schemas.microsoft.com/office/drawing/2014/main" id="{2C276062-94A4-D145-9CDC-402DB29635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19" r="3660"/>
          <a:stretch>
            <a:fillRect/>
          </a:stretch>
        </p:blipFill>
        <p:spPr>
          <a:xfrm>
            <a:off x="6311767" y="2894010"/>
            <a:ext cx="3771137" cy="3963990"/>
          </a:xfrm>
          <a:prstGeom prst="rect">
            <a:avLst/>
          </a:prstGeom>
          <a:ln/>
        </p:spPr>
      </p:pic>
      <p:pic>
        <p:nvPicPr>
          <p:cNvPr id="10" name="image3.png">
            <a:extLst>
              <a:ext uri="{FF2B5EF4-FFF2-40B4-BE49-F238E27FC236}">
                <a16:creationId xmlns:a16="http://schemas.microsoft.com/office/drawing/2014/main" id="{7ABBB4B8-01E6-D947-92C3-64D86567AF6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687"/>
          <a:stretch>
            <a:fillRect/>
          </a:stretch>
        </p:blipFill>
        <p:spPr>
          <a:xfrm>
            <a:off x="2018415" y="2828812"/>
            <a:ext cx="4077585" cy="4029187"/>
          </a:xfrm>
          <a:prstGeom prst="rect">
            <a:avLst/>
          </a:prstGeom>
          <a:ln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9D356-74A1-6048-8D0F-86E15C8D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83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6FA6-326B-0147-BAE7-8741F3E6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analysis: Standardized residuals of correlations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A92EDD6-1012-0D47-AE61-991A61BD66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r>
                  <a:rPr lang="en-US" sz="2600" dirty="0"/>
                  <a:t>After the main meta-analytic model has been run, standardized residuals of the correlation can be calculated to identify potential outliers:</a:t>
                </a:r>
                <a:endParaRPr lang="en-US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pPr marL="361950" lvl="1" indent="-342900"/>
                <a:endParaRPr lang="en-US" sz="2600" dirty="0"/>
              </a:p>
              <a:p>
                <a:pPr marL="361950" lvl="1" indent="-342900"/>
                <a:r>
                  <a:rPr lang="en-US" sz="2600" dirty="0"/>
                  <a:t>A value residual that </a:t>
                </a:r>
                <a:r>
                  <a:rPr lang="en-US" sz="2600" u="sng" dirty="0"/>
                  <a:t>is larger than 3</a:t>
                </a:r>
                <a:r>
                  <a:rPr lang="en-US" sz="2600" dirty="0"/>
                  <a:t> (in absolute value) is generally deemed an outlier. </a:t>
                </a:r>
              </a:p>
              <a:p>
                <a:pPr marL="1905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A92EDD6-1012-0D47-AE61-991A61BD66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C2A8AD4-E502-7645-ACA6-7F56DBE5D6DE}"/>
              </a:ext>
            </a:extLst>
          </p:cNvPr>
          <p:cNvSpPr txBox="1"/>
          <p:nvPr/>
        </p:nvSpPr>
        <p:spPr>
          <a:xfrm>
            <a:off x="5058383" y="6340982"/>
            <a:ext cx="598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https://online.stat.psu.edu/stat501/book/export/html/973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7F92F-7450-3549-AA38-4E9D0AEE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B4B2-3255-B64F-94A3-15B3A4B0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meta-analysis?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80E8-285C-AD42-8443-D0DD9D3B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statistical technique for combining the results of independent, but similar, studies to obtain an overall estimate of an effect.</a:t>
            </a:r>
          </a:p>
          <a:p>
            <a:endParaRPr lang="en-US" dirty="0"/>
          </a:p>
          <a:p>
            <a:r>
              <a:rPr lang="en-US" dirty="0"/>
              <a:t>Provides a </a:t>
            </a:r>
          </a:p>
          <a:p>
            <a:pPr lvl="1"/>
            <a:r>
              <a:rPr lang="en-US" dirty="0"/>
              <a:t>quantitative summary of the results included studies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mechanism for statistically examining variation in effect sizes across studies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46022-A3EB-7347-AA75-40AD5262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29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6FA6-326B-0147-BAE7-8741F3E6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analysis: Cook’s distance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A92EDD6-1012-0D47-AE61-991A61BD66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/>
                  <a:t>After the main meta-analytic model has been run, Cook’s distance can also be calculated as follows:</a:t>
                </a:r>
                <a:endParaRPr lang="en-US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361950" lvl="1" indent="-342900"/>
                <a:r>
                  <a:rPr lang="en-US" sz="2600" dirty="0"/>
                  <a:t>Cook’s </a:t>
                </a:r>
                <a:r>
                  <a:rPr lang="en-US" sz="2600" i="1" dirty="0"/>
                  <a:t>D</a:t>
                </a:r>
                <a:r>
                  <a:rPr lang="en-US" sz="2600" dirty="0"/>
                  <a:t> depends on both the residual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600" dirty="0"/>
                  <a:t>), and the leverage,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sz="2600" dirty="0"/>
                  <a:t>). Therefore, both the </a:t>
                </a:r>
                <a:r>
                  <a:rPr lang="en-US" sz="2600" i="1" dirty="0"/>
                  <a:t>x</a:t>
                </a:r>
                <a:r>
                  <a:rPr lang="en-US" sz="2600" dirty="0"/>
                  <a:t> value and the </a:t>
                </a:r>
                <a:r>
                  <a:rPr lang="en-US" sz="2600" i="1" dirty="0"/>
                  <a:t>y</a:t>
                </a:r>
                <a:r>
                  <a:rPr lang="en-US" sz="2600" dirty="0"/>
                  <a:t> values are considered.</a:t>
                </a:r>
              </a:p>
              <a:p>
                <a:pPr marL="361950" lvl="1" indent="-342900"/>
                <a:endParaRPr lang="en-US" sz="2600" dirty="0"/>
              </a:p>
              <a:p>
                <a:pPr marL="361950" lvl="1" indent="-342900"/>
                <a:r>
                  <a:rPr lang="en-US" sz="2600" dirty="0"/>
                  <a:t>If Cook’s </a:t>
                </a:r>
                <a:r>
                  <a:rPr lang="en-US" sz="2600" i="1" dirty="0"/>
                  <a:t>D</a:t>
                </a:r>
                <a:r>
                  <a:rPr lang="en-US" sz="2600" dirty="0"/>
                  <a:t> is</a:t>
                </a:r>
              </a:p>
              <a:p>
                <a:pPr marL="819150" lvl="2" indent="-342900"/>
                <a:r>
                  <a:rPr lang="en-US" dirty="0"/>
                  <a:t>greater than 0.5, then the data point needs investigation as it may be influential.</a:t>
                </a:r>
              </a:p>
              <a:p>
                <a:pPr marL="819150" lvl="2" indent="-342900"/>
                <a:r>
                  <a:rPr lang="en-US" dirty="0"/>
                  <a:t>greater than 1, then the data point is quite likely to be influential</a:t>
                </a:r>
              </a:p>
              <a:p>
                <a:pPr marL="819150" lvl="2" indent="-342900"/>
                <a:r>
                  <a:rPr lang="en-US" dirty="0"/>
                  <a:t>Sticking out compared to the other values, it is almost certainly influential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A92EDD6-1012-0D47-AE61-991A61BD66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69C0AB-9269-D549-80E4-46B5E8B8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485B5C-A22F-B44D-8A21-10A515CBC135}"/>
              </a:ext>
            </a:extLst>
          </p:cNvPr>
          <p:cNvSpPr txBox="1"/>
          <p:nvPr/>
        </p:nvSpPr>
        <p:spPr>
          <a:xfrm>
            <a:off x="5058383" y="6340982"/>
            <a:ext cx="598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https://online.stat.psu.edu/stat501/book/export/html/973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6319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8AFF-17AB-CE4B-9F63-A502FC1B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meta-analytic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AECB6-8F9C-E347-829E-B5C90DD4D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To conduct the meta-analysis, you will need data properly formatted with an effect size and variance estimate for all included studies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You will also need to consider the structure of your data and relations between effect estimates. For example,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Are multiple effects from the same citation?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Is it possible multiple effects (even from different citations) involve the same participants?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If there are </a:t>
            </a:r>
            <a:r>
              <a:rPr lang="en-US" dirty="0"/>
              <a:t>interdependencies</a:t>
            </a:r>
            <a:r>
              <a:rPr lang="en-US" sz="2600" dirty="0"/>
              <a:t>, you will need to specify a model that handles this type of data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45EE8-1FF8-1D46-9131-BD889E6A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0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6FA6-326B-0147-BAE7-8741F3E6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Heterogeneity of effect sizes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2EDD6-1012-0D47-AE61-991A61BD6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Heterogeneity refers to variation in study outcomes between studies</a:t>
            </a:r>
          </a:p>
          <a:p>
            <a:endParaRPr lang="en-US" dirty="0"/>
          </a:p>
          <a:p>
            <a:r>
              <a:rPr lang="en-US" dirty="0"/>
              <a:t>It is important to consider to what extent the results of studies are consistent</a:t>
            </a:r>
          </a:p>
          <a:p>
            <a:endParaRPr lang="en-US" dirty="0"/>
          </a:p>
          <a:p>
            <a:r>
              <a:rPr lang="en-US" dirty="0"/>
              <a:t>Large heterogeneity may justify meta-regression analyses (discussed later)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CA1840-52FA-BF4A-9275-07F4BA9F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51929-1898-9E40-BEF1-88FB8AA2959F}"/>
              </a:ext>
            </a:extLst>
          </p:cNvPr>
          <p:cNvSpPr txBox="1"/>
          <p:nvPr/>
        </p:nvSpPr>
        <p:spPr>
          <a:xfrm>
            <a:off x="526915" y="634098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https://handbook-5-1.cochrane.org/chapter_9/9_5_2_identifying_and_measuring_heterogeneity.htm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1046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6FA6-326B-0147-BAE7-8741F3E6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Heterogeneity of effect sizes: </a:t>
            </a:r>
            <a:r>
              <a:rPr lang="en-US" i="1" dirty="0"/>
              <a:t>I</a:t>
            </a:r>
            <a:r>
              <a:rPr lang="en-US" i="1" baseline="30000" dirty="0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A92EDD6-1012-0D47-AE61-991A61BD66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0516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i="1" dirty="0"/>
                  <a:t>I</a:t>
                </a:r>
                <a:r>
                  <a:rPr lang="en-US" i="1" baseline="30000" dirty="0"/>
                  <a:t>2</a:t>
                </a:r>
                <a:r>
                  <a:rPr lang="en-US" dirty="0"/>
                  <a:t>, an indication of heterogeneity, reflects the percentage of variability in effect estimates due to heterogeneity rather than sampling error (i.e., chance):</a:t>
                </a:r>
              </a:p>
              <a:p>
                <a:pPr marL="0" indent="0" algn="ctr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∗100%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 algn="ctr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200" dirty="0"/>
                  <a:t>where </a:t>
                </a:r>
                <a:r>
                  <a:rPr lang="en-US" sz="2200" i="1" dirty="0"/>
                  <a:t>Q</a:t>
                </a:r>
                <a:r>
                  <a:rPr lang="en-US" sz="2200" dirty="0"/>
                  <a:t> is the 𝝌</a:t>
                </a:r>
                <a:r>
                  <a:rPr lang="en-US" sz="2200" baseline="30000" dirty="0"/>
                  <a:t>2</a:t>
                </a:r>
                <a:r>
                  <a:rPr lang="en-US" sz="2200" dirty="0"/>
                  <a:t> statistic and </a:t>
                </a:r>
                <a:r>
                  <a:rPr lang="en-US" sz="2200" i="1" dirty="0"/>
                  <a:t>df</a:t>
                </a:r>
                <a:r>
                  <a:rPr lang="en-US" sz="2200" dirty="0"/>
                  <a:t> is its degrees of freedom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endParaRPr lang="en-US" dirty="0"/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dirty="0"/>
                  <a:t>Depends on multiple factors but may be roughly interpreted as follows: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dirty="0"/>
                  <a:t>0% to 40%: heterogeneity might not be important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dirty="0"/>
                  <a:t>30% to 60%: may represent moderate heterogeneity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dirty="0"/>
                  <a:t>50% to 90%: may represent substantial heterogeneity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dirty="0"/>
                  <a:t>75% to 100%: considerable heterogeneity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A92EDD6-1012-0D47-AE61-991A61BD66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05160" cy="4351338"/>
              </a:xfrm>
              <a:blipFill>
                <a:blip r:embed="rId3"/>
                <a:stretch>
                  <a:fillRect l="-940" t="-1163" r="-235" b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CA1840-52FA-BF4A-9275-07F4BA9F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51929-1898-9E40-BEF1-88FB8AA2959F}"/>
              </a:ext>
            </a:extLst>
          </p:cNvPr>
          <p:cNvSpPr txBox="1"/>
          <p:nvPr/>
        </p:nvSpPr>
        <p:spPr>
          <a:xfrm>
            <a:off x="526915" y="634098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https://handbook-5-1.cochrane.org/chapter_9/9_5_2_identifying_and_measuring_heterogeneity.htm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4468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6FA6-326B-0147-BAE7-8741F3E6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Forrest plots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91DEC-2B92-C648-A9E3-21FE9E3D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60040" cy="4351338"/>
          </a:xfrm>
        </p:spPr>
        <p:txBody>
          <a:bodyPr/>
          <a:lstStyle/>
          <a:p>
            <a:r>
              <a:rPr lang="en-US" dirty="0"/>
              <a:t>Correlations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519F47-18C8-6A4E-943A-500824FA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0BD00-E75D-8545-8DB8-99AC4DE78F03}"/>
              </a:ext>
            </a:extLst>
          </p:cNvPr>
          <p:cNvSpPr txBox="1"/>
          <p:nvPr/>
        </p:nvSpPr>
        <p:spPr>
          <a:xfrm>
            <a:off x="224880" y="4905593"/>
            <a:ext cx="2743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Kuck, N., Cafitz, L., Bürkner, P. C., Hoppen, L., Wilhelm, S., &amp; Buhlmann, U. (2021). Body dysmorphic disorder and self-esteem: A meta-analysis.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BMC psychiatry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21(1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), 1-16.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CC0A17D-FBDA-BC46-98C1-E1DE85943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733" y="807833"/>
            <a:ext cx="7817387" cy="524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973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6FA6-326B-0147-BAE7-8741F3E6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Forrest plots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91DEC-2B92-C648-A9E3-21FE9E3D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60040" cy="4351338"/>
          </a:xfrm>
        </p:spPr>
        <p:txBody>
          <a:bodyPr/>
          <a:lstStyle/>
          <a:p>
            <a:r>
              <a:rPr lang="en-US" dirty="0"/>
              <a:t>Standard mean difference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519F47-18C8-6A4E-943A-500824FA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34</a:t>
            </a:fld>
            <a:endParaRPr lang="en-US" dirty="0"/>
          </a:p>
        </p:txBody>
      </p:sp>
      <p:pic>
        <p:nvPicPr>
          <p:cNvPr id="1028" name="Picture 4" descr="My Attempt at Replicating a Meta-Analysis in R: Part 2 | by Hung Vo |  Towards Data Science">
            <a:extLst>
              <a:ext uri="{FF2B5EF4-FFF2-40B4-BE49-F238E27FC236}">
                <a16:creationId xmlns:a16="http://schemas.microsoft.com/office/drawing/2014/main" id="{0B306A5F-FD04-6B44-8244-CA0E6AE23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7"/>
          <a:stretch/>
        </p:blipFill>
        <p:spPr bwMode="auto">
          <a:xfrm>
            <a:off x="4024478" y="1310990"/>
            <a:ext cx="8008997" cy="504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D0BD00-E75D-8545-8DB8-99AC4DE78F03}"/>
              </a:ext>
            </a:extLst>
          </p:cNvPr>
          <p:cNvSpPr txBox="1"/>
          <p:nvPr/>
        </p:nvSpPr>
        <p:spPr>
          <a:xfrm>
            <a:off x="158525" y="5461694"/>
            <a:ext cx="35125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Blanck, P., Perleth, S., Heidenreich, T., Kröger, P., Ditzen, B., Bents, H., &amp; Mander, J. (2018).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Behaviour Research and Therapy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102, 25–35. </a:t>
            </a:r>
          </a:p>
        </p:txBody>
      </p:sp>
    </p:spTree>
    <p:extLst>
      <p:ext uri="{BB962C8B-B14F-4D97-AF65-F5344CB8AC3E}">
        <p14:creationId xmlns:p14="http://schemas.microsoft.com/office/powerpoint/2010/main" val="18396589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6FA6-326B-0147-BAE7-8741F3E6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Forrest plots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91DEC-2B92-C648-A9E3-21FE9E3D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60040" cy="4351338"/>
          </a:xfrm>
        </p:spPr>
        <p:txBody>
          <a:bodyPr/>
          <a:lstStyle/>
          <a:p>
            <a:r>
              <a:rPr lang="en-US" dirty="0"/>
              <a:t>Odds ratio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519F47-18C8-6A4E-943A-500824FA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0BD00-E75D-8545-8DB8-99AC4DE78F03}"/>
              </a:ext>
            </a:extLst>
          </p:cNvPr>
          <p:cNvSpPr txBox="1"/>
          <p:nvPr/>
        </p:nvSpPr>
        <p:spPr>
          <a:xfrm>
            <a:off x="116840" y="4001294"/>
            <a:ext cx="2743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Hosseininejad, Z., Sharif, M., Sarvi, S., Amouei, A., Hosseini, S. A., Nayeri Chegeni, T., ... &amp; Daryani, A. (2018). Toxoplasmosis seroprevalence in rheumatoid arthritis patients: a systematic review and meta-analysis.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PLoS Neglected Tropical Diseases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12(6), e0006545.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8837C3-2D24-514E-9E9A-B32007356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499918"/>
            <a:ext cx="8493760" cy="485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460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B22E-B3C6-674D-8104-6D500793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E44E0-46B5-FC45-B1E2-761D3C692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After we have conducted the meta-analysis and determined an overall effect size estimate, additional analyses can be very informative.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For example, if we have evidence of heterogeneity (i.e., variation in effect size estimates), we may want to conduct a meta-regression to determine whether certain study variables explain variation in effect sizes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Meta-regression is sometimes also referred to as a “moderator analysis”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D5E7E-35FB-A24F-BA0C-56B25F10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570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6FA6-326B-0147-BAE7-8741F3E6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for publication bias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840B1-C8E1-FD47-BF7A-015097CA5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Publication bias occurs when the outcome of a study influences the likelihood it will be published</a:t>
            </a:r>
          </a:p>
          <a:p>
            <a:endParaRPr lang="en-US" dirty="0"/>
          </a:p>
          <a:p>
            <a:r>
              <a:rPr lang="en-US" dirty="0"/>
              <a:t>It is important to try to understand whether the results of a meta-analysis may be influenced by publication bias</a:t>
            </a:r>
          </a:p>
          <a:p>
            <a:endParaRPr lang="en-US" dirty="0"/>
          </a:p>
          <a:p>
            <a:r>
              <a:rPr lang="en-US" dirty="0"/>
              <a:t>Several methods</a:t>
            </a:r>
          </a:p>
          <a:p>
            <a:pPr lvl="1"/>
            <a:r>
              <a:rPr lang="en-US" dirty="0"/>
              <a:t>Egger’s test</a:t>
            </a:r>
          </a:p>
          <a:p>
            <a:pPr lvl="1"/>
            <a:r>
              <a:rPr lang="en-US" dirty="0"/>
              <a:t>Rosenthal’s fail-safe N</a:t>
            </a:r>
          </a:p>
          <a:p>
            <a:pPr lvl="1"/>
            <a:r>
              <a:rPr lang="en-US" dirty="0"/>
              <a:t>Trim-and-fill funnel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EBDB40-A5DC-1540-BC3F-3EC913B7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740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6FA6-326B-0147-BAE7-8741F3E6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for publication bias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840B1-C8E1-FD47-BF7A-015097CA5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Funnel plot (left) and trim-and-fill funnel plot (right)</a:t>
            </a:r>
          </a:p>
          <a:p>
            <a:pPr lvl="1"/>
            <a:r>
              <a:rPr lang="en-US" dirty="0"/>
              <a:t>Asymmetry may indicate publication bias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EBDB40-A5DC-1540-BC3F-3EC913B7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38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35894B8-ADDF-1D42-BA5F-BAAF9CB5E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99"/>
          <a:stretch/>
        </p:blipFill>
        <p:spPr bwMode="auto">
          <a:xfrm>
            <a:off x="930777" y="2959495"/>
            <a:ext cx="4327023" cy="321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C0526F9-7BE1-B740-A98D-67F50C264F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43"/>
          <a:stretch/>
        </p:blipFill>
        <p:spPr bwMode="auto">
          <a:xfrm>
            <a:off x="6042803" y="2826171"/>
            <a:ext cx="4195221" cy="331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7E034-5EA0-6A49-A31F-E0173AF04FD6}"/>
              </a:ext>
            </a:extLst>
          </p:cNvPr>
          <p:cNvSpPr txBox="1"/>
          <p:nvPr/>
        </p:nvSpPr>
        <p:spPr>
          <a:xfrm>
            <a:off x="139475" y="6176963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Beelmann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A., &amp;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Lösel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F. (2020). A comprehensive meta-analysis of randomized evaluations of the effect of child social skills training on antisocial development.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Journal of Developmental and Life-Course Criminology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1-25.</a:t>
            </a:r>
          </a:p>
        </p:txBody>
      </p:sp>
    </p:spTree>
    <p:extLst>
      <p:ext uri="{BB962C8B-B14F-4D97-AF65-F5344CB8AC3E}">
        <p14:creationId xmlns:p14="http://schemas.microsoft.com/office/powerpoint/2010/main" val="24182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664EEE48-B53E-A141-B5D7-22136A256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When can data from a systematic review be synthesized in a meta-analysis?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6E83FA28-6864-7E49-BAA3-872AEDAE25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When data are NOT too sparse, of too low quality or too heterogeneous </a:t>
            </a:r>
          </a:p>
          <a:p>
            <a:pPr lvl="1"/>
            <a:r>
              <a:rPr lang="en-US" altLang="en-US" sz="2000" dirty="0"/>
              <a:t>For example: </a:t>
            </a:r>
            <a:r>
              <a:rPr lang="en-GB" altLang="en-US" dirty="0"/>
              <a:t>the patients, interventions and outcomes in each of the included studies are sufficiently similar</a:t>
            </a:r>
          </a:p>
          <a:p>
            <a:endParaRPr lang="en-GB" altLang="en-US" dirty="0"/>
          </a:p>
          <a:p>
            <a:r>
              <a:rPr lang="en-US" dirty="0"/>
              <a:t>Meta-analyses may or may not follow a systematic review</a:t>
            </a:r>
          </a:p>
          <a:p>
            <a:pPr lvl="1"/>
            <a:r>
              <a:rPr lang="en-US" dirty="0"/>
              <a:t>Selective meta-analysis v. systematic review + meta-analysis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1D370-415E-3D49-94E7-C6237689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ourier" pitchFamily="2" charset="0"/>
                <a:hlinkClick r:id="rId2"/>
              </a:rPr>
              <a:t>metafor</a:t>
            </a:r>
            <a:endParaRPr lang="en-US" dirty="0">
              <a:latin typeface="Courier" pitchFamily="2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Good all-round package for running meta-analysis and meta-regression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ourier" pitchFamily="2" charset="0"/>
                <a:hlinkClick r:id="rId3"/>
              </a:rPr>
              <a:t>robumeta</a:t>
            </a:r>
            <a:endParaRPr lang="en-US" dirty="0">
              <a:latin typeface="Courier" pitchFamily="2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Good for meta-analyses where effects have a high degree of interdependence (note that this type of can also be be conducted using </a:t>
            </a:r>
            <a:r>
              <a:rPr lang="en-US" dirty="0">
                <a:latin typeface="Courier" pitchFamily="2" charset="0"/>
              </a:rPr>
              <a:t>metafor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B4C11-EB79-CE43-B4F0-643D9F89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518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STATA</a:t>
            </a:r>
          </a:p>
          <a:p>
            <a:endParaRPr lang="en-US" dirty="0"/>
          </a:p>
          <a:p>
            <a:r>
              <a:rPr lang="en-US" dirty="0"/>
              <a:t>Comprehensive Meta-analysis (CMA)</a:t>
            </a:r>
          </a:p>
          <a:p>
            <a:endParaRPr lang="en-US" dirty="0"/>
          </a:p>
          <a:p>
            <a:r>
              <a:rPr lang="en-US" dirty="0"/>
              <a:t>JASP -  Bayesian approach to meta-analysis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924D9-C8DD-444C-B5E6-503779B2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512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DF71-27FC-1E4C-8F50-BE65A42C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2: Meta-analysis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1927FAB-67EE-444F-9E75-8A61DD673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i="1" dirty="0"/>
              <a:t>R</a:t>
            </a:r>
            <a:r>
              <a:rPr lang="en-US" dirty="0"/>
              <a:t> or </a:t>
            </a:r>
            <a:r>
              <a:rPr lang="en-US" i="1" dirty="0" err="1"/>
              <a:t>Rstudio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Go to the following URL:</a:t>
            </a:r>
          </a:p>
          <a:p>
            <a:pPr lvl="1"/>
            <a:r>
              <a:rPr lang="en-US" dirty="0">
                <a:hlinkClick r:id="rId2"/>
              </a:rPr>
              <a:t>https://tmober.github.io/meta-workshop/example-meta-script.html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Download the script and take a moment to install/load the required packages into your R library</a:t>
            </a: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C9BDC661-A53A-7F45-9933-E7A705D491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48" b="27913"/>
          <a:stretch/>
        </p:blipFill>
        <p:spPr>
          <a:xfrm>
            <a:off x="9838591" y="230188"/>
            <a:ext cx="2129866" cy="121484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18D91E-575B-0F45-B2A3-08BBEEB4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83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8C228-6CC8-2B4D-B8E5-6834FF61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meta-analyses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2C37-B8B8-464F-A8A2-4F8E525B6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Meta-analyses can be conducted using a variety of techniques, including: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Longitudinal meta-analysis (</a:t>
            </a:r>
            <a:r>
              <a:rPr lang="en-US" dirty="0">
                <a:hlinkClick r:id="rId3"/>
              </a:rPr>
              <a:t>metafor in R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Structural Equation Modeling Meta-analysis (</a:t>
            </a:r>
            <a:r>
              <a:rPr lang="en-US" dirty="0">
                <a:hlinkClick r:id="rId4"/>
              </a:rPr>
              <a:t>metaSEM in R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Bayesian meta-analysis (</a:t>
            </a:r>
            <a:r>
              <a:rPr lang="en-US" dirty="0">
                <a:hlinkClick r:id="rId5"/>
              </a:rPr>
              <a:t>JASP software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More new methods are constantly evolving!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E25E8-E879-8B43-B4F6-5DB517A7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663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SimSun" panose="02010600030101010101" pitchFamily="2" charset="-122"/>
                <a:cs typeface="Times New Roman" panose="02020603050405020304" pitchFamily="18" charset="0"/>
              </a:rPr>
              <a:t>Reporting Results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A6F8-6277-1F43-937B-D430DFAFA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FB26C-7539-D14E-8C63-0A45AC60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660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D0636248-4CC9-7F4D-9503-4297A31F8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Manuscript Preparation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6CC9FA01-D8F1-EE49-82A0-D7419AA859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Somewhat different based on discipline, but ultimately, a typical manuscript describing a meta-analysis should include: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2800" dirty="0"/>
              <a:t>Introduction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en-US" sz="2200" dirty="0"/>
              <a:t>Justifies why the review/meta-analysis was conducted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altLang="en-US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2800" dirty="0"/>
              <a:t>Methods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en-US" sz="2200" dirty="0"/>
              <a:t>Describe the literature search, specifically the databases used, and if the search was restricted in any way.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en-US" sz="2200" dirty="0"/>
              <a:t>The selection process for articles, quality assessment, methods of data abstraction, and synthesis.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AACA59-54A1-EE41-A618-F68DBDA5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D0636248-4CC9-7F4D-9503-4297A31F8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Manuscript Preparation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6CC9FA01-D8F1-EE49-82A0-D7419AA859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3200" dirty="0"/>
              <a:t>Results</a:t>
            </a:r>
          </a:p>
          <a:p>
            <a:pPr lvl="1"/>
            <a:r>
              <a:rPr lang="en-US" altLang="en-US" sz="2600" dirty="0"/>
              <a:t>Include a flow chart of studies included</a:t>
            </a:r>
          </a:p>
          <a:p>
            <a:pPr lvl="1"/>
            <a:r>
              <a:rPr lang="en-US" altLang="en-US" sz="2600" dirty="0"/>
              <a:t>Include a Table that lists all effect size estimates and key study variables</a:t>
            </a:r>
          </a:p>
          <a:p>
            <a:pPr lvl="1"/>
            <a:r>
              <a:rPr lang="en-US" altLang="en-US" sz="2600" dirty="0"/>
              <a:t>A figure displaying the results from each individual study (forest plot), results of heterogeneity testing, overall summary statistic, and results of a sensitivity analysis and meta-regression, if performed.</a:t>
            </a:r>
          </a:p>
          <a:p>
            <a:pPr marL="457200" lvl="1" indent="0">
              <a:buNone/>
            </a:pPr>
            <a:r>
              <a:rPr lang="en-US" altLang="en-US" sz="2600" dirty="0"/>
              <a:t> </a:t>
            </a:r>
          </a:p>
          <a:p>
            <a:r>
              <a:rPr lang="en-US" altLang="en-US" sz="3200" dirty="0"/>
              <a:t>Discussion</a:t>
            </a:r>
          </a:p>
          <a:p>
            <a:pPr lvl="1"/>
            <a:r>
              <a:rPr lang="en-US" altLang="en-US" sz="2600" dirty="0"/>
              <a:t>Explains how the findings advance an understanding of the topic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FDD8F-02CE-FF41-A01B-9DE6666A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651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C840-F59E-1147-AD02-B4E369D8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Strive for Openness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82D46-2F75-BA49-A08A-C3BEDB038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making data and analysis script available via an online repository (e.g., Open Science Framework)</a:t>
            </a:r>
          </a:p>
          <a:p>
            <a:endParaRPr lang="en-US" dirty="0"/>
          </a:p>
          <a:p>
            <a:r>
              <a:rPr lang="en-US" dirty="0"/>
              <a:t>Update any pre-registrations and note status and any major deviations from protocol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BB7FC-F07C-DC49-8EA5-A1F68AE1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792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C840-F59E-1147-AD02-B4E369D8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Online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82D46-2F75-BA49-A08A-C3BEDB038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Coursera: </a:t>
            </a:r>
            <a:r>
              <a:rPr lang="en-US" dirty="0">
                <a:hlinkClick r:id="rId2"/>
              </a:rPr>
              <a:t>https://www.coursera.org/learn/systematic-review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Cochrane Learning: </a:t>
            </a:r>
            <a:r>
              <a:rPr lang="en-US" dirty="0">
                <a:hlinkClick r:id="rId3"/>
              </a:rPr>
              <a:t>https://training.cochrane.org/interactivelearning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BEE0C-0517-3A48-86D4-A36D1CDA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253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EDF6-8379-644B-9BF8-33C83093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0EF4B-327F-2343-8146-57584E164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pause here for questions about either Part 1 (Systematic review) or Part 2 (Meta-analysis)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89E5D-00D5-8A46-AD43-8CA58A9E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7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902D-B0EC-A342-B3B8-DCA6FD5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 estimates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669BD-D86B-AC47-9CC0-C7EA6AB14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BC3FC-679F-1548-A6F4-FBC1DEE5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4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Decide on the appropriate effect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When developing the protocol you should identify the effect size(s) that are most appropriate to the research question</a:t>
            </a:r>
          </a:p>
          <a:p>
            <a:endParaRPr lang="en-AU" dirty="0"/>
          </a:p>
          <a:p>
            <a:r>
              <a:rPr lang="en-AU" dirty="0"/>
              <a:t>Within behavioural science commonly used effect sizes include</a:t>
            </a:r>
          </a:p>
          <a:p>
            <a:pPr lvl="1"/>
            <a:r>
              <a:rPr lang="en-AU" dirty="0"/>
              <a:t>Correlations</a:t>
            </a:r>
          </a:p>
          <a:p>
            <a:pPr lvl="1"/>
            <a:r>
              <a:rPr lang="en-AU" dirty="0"/>
              <a:t>Standardized mean differences</a:t>
            </a:r>
          </a:p>
          <a:p>
            <a:pPr lvl="1"/>
            <a:r>
              <a:rPr lang="en-AU" dirty="0"/>
              <a:t>Odds ratios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8EE08-4D39-9941-BA2B-B7B671BC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0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for 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 and N</a:t>
            </a:r>
          </a:p>
          <a:p>
            <a:r>
              <a:rPr lang="en-AU" dirty="0"/>
              <a:t>r and SE</a:t>
            </a:r>
          </a:p>
          <a:p>
            <a:r>
              <a:rPr lang="en-AU" dirty="0"/>
              <a:t>r and variance</a:t>
            </a:r>
          </a:p>
          <a:p>
            <a:r>
              <a:rPr lang="en-AU" dirty="0"/>
              <a:t>Fisher’s Z and N</a:t>
            </a:r>
          </a:p>
          <a:p>
            <a:r>
              <a:rPr lang="en-AU" dirty="0"/>
              <a:t>Fisher’s Z and SE</a:t>
            </a:r>
          </a:p>
          <a:p>
            <a:r>
              <a:rPr lang="en-AU" dirty="0"/>
              <a:t>r and t value</a:t>
            </a:r>
          </a:p>
          <a:p>
            <a:r>
              <a:rPr lang="en-AU" dirty="0"/>
              <a:t>t value and sample size (for correlation)</a:t>
            </a:r>
          </a:p>
          <a:p>
            <a:r>
              <a:rPr lang="en-AU" dirty="0"/>
              <a:t>p value and sample size (for correlation)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80A38-E649-1D43-A6AD-43E2F450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50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for standardised mean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Mean, SD or SE, and N for each group</a:t>
            </a:r>
          </a:p>
          <a:p>
            <a:r>
              <a:rPr lang="en-AU" dirty="0"/>
              <a:t>d and confidence interval</a:t>
            </a:r>
          </a:p>
          <a:p>
            <a:r>
              <a:rPr lang="en-AU" dirty="0"/>
              <a:t>d and variance</a:t>
            </a:r>
          </a:p>
          <a:p>
            <a:r>
              <a:rPr lang="en-AU" dirty="0"/>
              <a:t>p value and n</a:t>
            </a:r>
          </a:p>
          <a:p>
            <a:r>
              <a:rPr lang="en-AU" dirty="0"/>
              <a:t>And much more…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0F022-748B-0446-BD19-0656E0C3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10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for odds ratios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2 x 2 frequency table</a:t>
            </a:r>
          </a:p>
          <a:p>
            <a:r>
              <a:rPr lang="en-AU" dirty="0"/>
              <a:t>Odds ratio and confidence intervals</a:t>
            </a:r>
          </a:p>
          <a:p>
            <a:r>
              <a:rPr lang="en-AU" dirty="0"/>
              <a:t>Risk difference</a:t>
            </a:r>
          </a:p>
          <a:p>
            <a:r>
              <a:rPr lang="en-AU" dirty="0"/>
              <a:t>Risk ratio</a:t>
            </a:r>
          </a:p>
          <a:p>
            <a:r>
              <a:rPr lang="en-AU" dirty="0"/>
              <a:t>And much more…</a:t>
            </a:r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8F9BC-620F-5D44-9956-10D3A3D15964}"/>
              </a:ext>
            </a:extLst>
          </p:cNvPr>
          <p:cNvSpPr txBox="1"/>
          <p:nvPr/>
        </p:nvSpPr>
        <p:spPr>
          <a:xfrm>
            <a:off x="695597" y="5988734"/>
            <a:ext cx="1080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Meta-analyses involving odds ratios are very common in meta-analyses involving health and medicine outcomes, though less common in meta-analyses with social, behavioral, or educational outcomes.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DBEAF-88F8-284A-A5D1-32805AF0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32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2799</Words>
  <Application>Microsoft Macintosh PowerPoint</Application>
  <PresentationFormat>Widescreen</PresentationFormat>
  <Paragraphs>399</Paragraphs>
  <Slides>49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Cambria Math</vt:lpstr>
      <vt:lpstr>Courier</vt:lpstr>
      <vt:lpstr>Office Theme</vt:lpstr>
      <vt:lpstr>Part 2: Introduction to  Meta-analysis</vt:lpstr>
      <vt:lpstr>Aims of this session….</vt:lpstr>
      <vt:lpstr>What is a meta-analysis?</vt:lpstr>
      <vt:lpstr>When can data from a systematic review be synthesized in a meta-analysis?</vt:lpstr>
      <vt:lpstr>Effect size estimates</vt:lpstr>
      <vt:lpstr>Decide on the appropriate effect size</vt:lpstr>
      <vt:lpstr>Data for correlations</vt:lpstr>
      <vt:lpstr>Data for standardised mean differences</vt:lpstr>
      <vt:lpstr>Data for odds ratios</vt:lpstr>
      <vt:lpstr>Extracting effect sizes for meta-analysis</vt:lpstr>
      <vt:lpstr>Minimum data extraction for correlations</vt:lpstr>
      <vt:lpstr>Minimum data extraction for standardized mean difference</vt:lpstr>
      <vt:lpstr>Minimum data extraction for odds ratio</vt:lpstr>
      <vt:lpstr>Activity 1: Data Extraction</vt:lpstr>
      <vt:lpstr>Activity 1: Data Extraction</vt:lpstr>
      <vt:lpstr>Activity 1: Data Extraction</vt:lpstr>
      <vt:lpstr>Compiling effect sizes: Challenges</vt:lpstr>
      <vt:lpstr>Compiling effect sizes: Challenges</vt:lpstr>
      <vt:lpstr>Compiling effect sizes – Comparison of options</vt:lpstr>
      <vt:lpstr>Fixed- and Random-Effects</vt:lpstr>
      <vt:lpstr>Choosing your model</vt:lpstr>
      <vt:lpstr>Fixed effect vs. Random effects meta-analysis</vt:lpstr>
      <vt:lpstr>Fixed effect vs. Random effects meta-analysis</vt:lpstr>
      <vt:lpstr>Conducting the Meta-analysis</vt:lpstr>
      <vt:lpstr>Conducting the Meta-analysis</vt:lpstr>
      <vt:lpstr>Steps for Conducting the Meta-analysis</vt:lpstr>
      <vt:lpstr>Outlier analysis</vt:lpstr>
      <vt:lpstr>Outlier analysis: Violin plots</vt:lpstr>
      <vt:lpstr>Outlier analysis: Standardized residuals of correlations</vt:lpstr>
      <vt:lpstr>Outlier analysis: Cook’s distance</vt:lpstr>
      <vt:lpstr>Main meta-analytic model</vt:lpstr>
      <vt:lpstr>Heterogeneity of effect sizes</vt:lpstr>
      <vt:lpstr>Heterogeneity of effect sizes: I2</vt:lpstr>
      <vt:lpstr>Forrest plots</vt:lpstr>
      <vt:lpstr>Forrest plots</vt:lpstr>
      <vt:lpstr>Forrest plots</vt:lpstr>
      <vt:lpstr>Meta-regression</vt:lpstr>
      <vt:lpstr>Evaluating for publication bias</vt:lpstr>
      <vt:lpstr>Evaluating for publication bias</vt:lpstr>
      <vt:lpstr>Useful R packages</vt:lpstr>
      <vt:lpstr>Other useful software</vt:lpstr>
      <vt:lpstr>Activity 2: Meta-analysis</vt:lpstr>
      <vt:lpstr>Other types of meta-analyses</vt:lpstr>
      <vt:lpstr>Reporting Results</vt:lpstr>
      <vt:lpstr>Manuscript Preparation</vt:lpstr>
      <vt:lpstr>Manuscript Preparation</vt:lpstr>
      <vt:lpstr>Strive for Openness</vt:lpstr>
      <vt:lpstr>Additional Online Resources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1: Introduction to Systematic Reviews</dc:title>
  <dc:creator>Microsoft Office User</dc:creator>
  <cp:lastModifiedBy>TO</cp:lastModifiedBy>
  <cp:revision>228</cp:revision>
  <dcterms:created xsi:type="dcterms:W3CDTF">2021-07-05T19:47:20Z</dcterms:created>
  <dcterms:modified xsi:type="dcterms:W3CDTF">2021-07-08T04:44:26Z</dcterms:modified>
</cp:coreProperties>
</file>