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Barlow ExtraLight"/>
      <p:regular r:id="rId22"/>
      <p:bold r:id="rId23"/>
      <p:italic r:id="rId24"/>
      <p:boldItalic r:id="rId25"/>
    </p:embeddedFont>
    <p:embeddedFont>
      <p:font typeface="Hepta Slab Medium"/>
      <p:regular r:id="rId26"/>
      <p:bold r:id="rId27"/>
    </p:embeddedFont>
    <p:embeddedFont>
      <p:font typeface="Hepta Slab Light"/>
      <p:regular r:id="rId28"/>
      <p:bold r:id="rId29"/>
    </p:embeddedFont>
    <p:embeddedFont>
      <p:font typeface="Hepta Slab"/>
      <p:regular r:id="rId30"/>
      <p:bold r:id="rId31"/>
    </p:embeddedFont>
    <p:embeddedFont>
      <p:font typeface="Barlow Medium"/>
      <p:regular r:id="rId32"/>
      <p:bold r:id="rId33"/>
      <p:italic r:id="rId34"/>
      <p:boldItalic r:id="rId35"/>
    </p:embeddedFont>
    <p:embeddedFont>
      <p:font typeface="Barlow Light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5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font" Target="fonts/BarlowExtraLight-regular.fntdata"/><Relationship Id="rId21" Type="http://schemas.openxmlformats.org/officeDocument/2006/relationships/slide" Target="slides/slide16.xml"/><Relationship Id="rId43" Type="http://schemas.openxmlformats.org/officeDocument/2006/relationships/font" Target="fonts/Barlow-boldItalic.fntdata"/><Relationship Id="rId24" Type="http://schemas.openxmlformats.org/officeDocument/2006/relationships/font" Target="fonts/BarlowExtraLight-italic.fntdata"/><Relationship Id="rId23" Type="http://schemas.openxmlformats.org/officeDocument/2006/relationships/font" Target="fonts/Barlow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ptaSlabMedium-regular.fntdata"/><Relationship Id="rId25" Type="http://schemas.openxmlformats.org/officeDocument/2006/relationships/font" Target="fonts/BarlowExtraLight-boldItalic.fntdata"/><Relationship Id="rId28" Type="http://schemas.openxmlformats.org/officeDocument/2006/relationships/font" Target="fonts/HeptaSlabLight-regular.fntdata"/><Relationship Id="rId27" Type="http://schemas.openxmlformats.org/officeDocument/2006/relationships/font" Target="fonts/HeptaSlab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ptaSlab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ptaSlab-bold.fntdata"/><Relationship Id="rId30" Type="http://schemas.openxmlformats.org/officeDocument/2006/relationships/font" Target="fonts/HeptaSlab-regular.fntdata"/><Relationship Id="rId11" Type="http://schemas.openxmlformats.org/officeDocument/2006/relationships/slide" Target="slides/slide6.xml"/><Relationship Id="rId33" Type="http://schemas.openxmlformats.org/officeDocument/2006/relationships/font" Target="fonts/BarlowMedium-bold.fntdata"/><Relationship Id="rId10" Type="http://schemas.openxmlformats.org/officeDocument/2006/relationships/slide" Target="slides/slide5.xml"/><Relationship Id="rId32" Type="http://schemas.openxmlformats.org/officeDocument/2006/relationships/font" Target="fonts/BarlowMedium-regular.fntdata"/><Relationship Id="rId13" Type="http://schemas.openxmlformats.org/officeDocument/2006/relationships/slide" Target="slides/slide8.xml"/><Relationship Id="rId35" Type="http://schemas.openxmlformats.org/officeDocument/2006/relationships/font" Target="fonts/Barlow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Medium-italic.fntdata"/><Relationship Id="rId15" Type="http://schemas.openxmlformats.org/officeDocument/2006/relationships/slide" Target="slides/slide10.xml"/><Relationship Id="rId37" Type="http://schemas.openxmlformats.org/officeDocument/2006/relationships/font" Target="fonts/BarlowLight-bold.fntdata"/><Relationship Id="rId14" Type="http://schemas.openxmlformats.org/officeDocument/2006/relationships/slide" Target="slides/slide9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2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a65808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a65808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b42f31a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b42f31a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b42f31a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b42f31a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b42f31a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b42f31a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b42f31a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1b42f31a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b42f31a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b42f31a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b42f31a8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b42f31a8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b42f31a8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1b42f31a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a65808dc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a65808dc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b42f31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b42f31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b42f31a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b42f31a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b42f31a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b42f31a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b42f31a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b42f31a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b42f31a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b42f31a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b42f31a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b42f31a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b42f31a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b42f31a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10525" y="347625"/>
            <a:ext cx="8807700" cy="25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CISA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Zero Trust Model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102125" y="4481775"/>
            <a:ext cx="8807700" cy="2967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SOCIETY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110525" y="3911392"/>
            <a:ext cx="8918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Prepared by: Tim OHagan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Date: Nov 29, 2024</a:t>
            </a:r>
            <a:endParaRPr sz="1400"/>
          </a:p>
        </p:txBody>
      </p:sp>
      <p:sp>
        <p:nvSpPr>
          <p:cNvPr id="329" name="Google Shape;329;p47"/>
          <p:cNvSpPr txBox="1"/>
          <p:nvPr/>
        </p:nvSpPr>
        <p:spPr>
          <a:xfrm>
            <a:off x="165875" y="3101775"/>
            <a:ext cx="880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</a:rPr>
              <a:t>Executive Summary for Agency Leadership</a:t>
            </a:r>
            <a:endParaRPr sz="2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6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Success Factors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Active leadership support and engagement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Clear communication across all organizational levels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Adequate resource allocation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Comprehensive change management strategy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Cross-agency collaboration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7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Timeline and Key Deadlines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Immediate Actions (Next 30 Days)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Designate Zero Trust implementation lead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Begin current security posture assessment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8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16" name="Google Shape;416;p58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Timeline and Key Deadlines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7" name="Google Shape;417;p58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Short-Term (60-90 Days)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Submit implementation plan and budget estimates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Establish data security working group (CDO, CISO)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 initial data categorization framework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9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24" name="Google Shape;424;p59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Timeline and Key Deadlines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5" name="Google Shape;425;p59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Long-Term (Through FY 2024)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Achieve specific Zero Trust security goals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Complete transition to new security framework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Establish continuous monitoring capabilities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60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32" name="Google Shape;432;p60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Investment Benefits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Enhanced protection against cyber threats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Improved regulatory compliance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Better control over sensitive data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Reduced risk of data breaches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More efficient access management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Enhanced ability to adapt to future security challenges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1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40" name="Google Shape;440;p61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Next Steps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1" name="Google Shape;441;p61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Review current security practices against Zero Trust requirements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Identify critical assets and systems for prioritization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Develop comprehensive implementation strategy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Begin staff communication and training planning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Establish metrics for measuring implementation success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62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48" name="Google Shape;448;p62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Additional Resources and Support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9" name="Google Shape;449;p62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For detailed technical specifications and implementation guidance, please refer to CISA Zero Trust Maturity Model documentation: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https://www.cisa.gov/zero-trust-maturity-model</a:t>
            </a:r>
            <a:endParaRPr sz="2400">
              <a:solidFill>
                <a:srgbClr val="07376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Executive Overview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federal government is modernizing its cybersecurity approach. CISA's Zero Trust Model mandates a shift from perimeter-based security to a more proactive, identity-centric framework. This model emphasizes verifying every access request, regardless of origin, to enhance security and operational efficiency.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As work becomes increasingly remote and data more distributed, this approach is crucial for securing sensitive information.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9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Executive Overview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Bottom Line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Never trust, always verify.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means all users, devices, and applications must be authenticated and authorized before accessing resources, regardless of location. 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0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Alignment with Federal Data Strategy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Zero Trust Model directly supports the broader Federal Data Strategy by: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95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Strengthening data protection while maintaining accessibility for authorized users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95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Enabling secure data sharing across agencies and departments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95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Supporting evidence-based policymaking through secure data access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95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Enhancing public service delivery through improved data management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1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Key Business Impacts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What Changes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Access to systems and data will require continuous verification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Security measures will be more granular and automated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handling procedures will become more structured and secure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System access will be based on specific need rather than general clearance</a:t>
            </a:r>
            <a:endParaRPr sz="18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52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8" name="Google Shape;368;p52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Key Business Impacts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9" name="Google Shape;369;p52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What Stays the Same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Core mission operations and services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Existing data governance frameworks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Basic workflow processes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Collaboration capabilities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53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76" name="Google Shape;376;p53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Implementation Framework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Five Pillars of Zero Trust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Identity Management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Device Security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 Security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Application Security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AutoNum type="arabicPeriod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Protection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4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84" name="Google Shape;384;p54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Implementation Considerations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5" name="Google Shape;385;p54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Resource Requirements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Initial investment in security technology and tools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Staff training and development programs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Potential system upgrades or replacements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Implementation support and consulting services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0" y="0"/>
            <a:ext cx="9144000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92" name="Google Shape;392;p55"/>
          <p:cNvSpPr txBox="1"/>
          <p:nvPr/>
        </p:nvSpPr>
        <p:spPr>
          <a:xfrm>
            <a:off x="102025" y="181475"/>
            <a:ext cx="8935200" cy="13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Implementation Considerations</a:t>
            </a:r>
            <a:endParaRPr sz="5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3" name="Google Shape;393;p55"/>
          <p:cNvSpPr txBox="1"/>
          <p:nvPr/>
        </p:nvSpPr>
        <p:spPr>
          <a:xfrm>
            <a:off x="102025" y="1615200"/>
            <a:ext cx="89352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Operational Impact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Minimal disruption to daily operations with proper planning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Phased implementation to reduce operational risk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Enhanced security with streamlined access for authorized users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Improved incident response capabilities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