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9E6C-A08A-5D77-74E1-7B0731E0B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6A0B0-F5D5-8B11-3FDB-E45A58FEAF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5087-840C-3162-6406-A6F7468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B1B6-1A50-5202-B6B2-A5C2F2196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1069C-2CE4-294C-521B-12E46D67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287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2228-840F-5B5F-6F23-675FA26B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6E3A-DBD1-9132-057B-E15029EEF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3ACAA-7F17-C4B7-9137-5B2085C3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00D13-F9A0-1A68-5BF8-704EB6A2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4FA6-04CD-7670-D7B0-FA817BF0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240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5A8D7-F4EA-A2BD-12F0-B268B4A0C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5A3B-D535-6EB5-B19F-68481F997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B82E-1713-9B27-8F0E-A67360B7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7796-692F-F7E8-E5A7-EADA173B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F620-3023-1A82-5A97-DE0423D5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773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1FE0-B227-D947-902B-6F6F0CF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224E-91C6-9230-E3B1-06C06127D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DC809-9B85-209E-4B9C-797FD33C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1AEB6-C12F-846C-44E6-AF64DBAA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1DB-A12B-983C-ACE7-B06D05A94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3631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B5-44CA-C273-B9C4-245F5F5F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83D1D-D1BB-5C9C-006B-7CF62D2E0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EFD3-6679-97D8-E2AB-6C5E5C3C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495FA-5E7C-59BD-7E28-0CDF776A8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C0EEB-CE08-92B8-101E-8D70A896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59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6022-6C23-A11C-9426-FEF759DA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2692-6B67-D191-FC31-F9D44055A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70AB8-C7FC-C456-A17E-A68A38DE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9D861-DF4F-4756-042C-E0BEB552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34283-DC0A-385F-3AC2-967EBBA5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BFA7-F482-55FE-5B34-9C15639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42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1D31-51E1-8F19-B8BB-ABE11F4F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0D88C-C220-3406-3E04-F6323FDBE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6947C-45ED-1230-1E5C-FC68CB236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00275-5207-4924-2E7D-37079401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73656-5595-2BC2-B153-2A8D7AB13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85E576-64F7-D60F-CA26-5225A267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C87AE2-B7B5-F275-1143-1F799E9EC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A2982-946F-CC0E-8F78-17CAF0E8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106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E5087-0F7B-E0BE-E57D-FB6693228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704F1-2AA3-3406-3BE2-8AAF0C469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BFD68-ADF0-7011-764D-F381B1F0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CB0D0-00C0-7D86-0EB1-58A63DA3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63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5657-80B5-B865-A71B-8C42AF98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6AF8E1-D490-4DDA-AF26-71EAED7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C29A-6A7B-5C54-2F83-20688601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2214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02B9-299B-A328-4F07-E89734A2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3885A-6569-41AA-7225-B536D07C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BAD15-5923-2A9A-90DE-DA61A049D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CA09B-312E-12C6-45CA-687C20DE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06331-E870-7BB8-A67D-88A3481C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4CAAE-5CA6-F1C3-E943-7532B9C7B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328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8CAF-6B72-1D44-15C3-AD8CB64A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CF39C-7397-8C71-41EB-88D860C87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DD8D9-200F-3E8A-FE61-4399F4CB9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CAAC-E0F8-352C-C1A9-CFF1847F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7E427-034F-6C1D-3B0A-7E2296E7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308C9-B83A-491B-4DD5-DB6886DC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61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FD785-66E1-04C0-9020-A26448B7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34757-6E2A-CBA5-06B4-40554A7D8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2C5C-A267-AD76-7267-DB24F483E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CE1A-561C-458D-A948-DE5F3853D21F}" type="datetimeFigureOut">
              <a:rPr lang="LID4096" smtClean="0"/>
              <a:t>01/17/2024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CE22-04D8-66A8-7F61-924CAB948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C9423-3764-C235-FE3B-EC25D84F6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CC5C-5609-45A0-8AE8-B3BE1778DC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505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9D94A-7AEB-4323-374C-F9D1EF45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541" y="1082792"/>
            <a:ext cx="9636432" cy="5758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2EF26-3D87-E187-A10D-FAC4178C3AD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Calcitron</a:t>
            </a:r>
            <a:endParaRPr lang="LID4096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/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 = Ω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054C1-FD48-D264-FBE7-E6F538B78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686" y="4180577"/>
                <a:ext cx="2193510" cy="8357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/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𝑡𝑜𝑡𝑎𝑙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B9A9ED-CA57-7BCE-D220-BD5BDFAEC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554" y="5581615"/>
                <a:ext cx="2487827" cy="8757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7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8C7470-B36A-7601-F533-F8974E7FB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74132" y="1123122"/>
            <a:ext cx="8573161" cy="57154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C5BD59-363E-4B06-3E39-26DDBE20F4AE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Hebb and Anti-Hebb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1760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DAB263-7584-F4B2-982E-DC8DEA2CE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731" y="990239"/>
            <a:ext cx="7771617" cy="56520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80812F-C46D-7011-4937-75ED66E45B2C}"/>
              </a:ext>
            </a:extLst>
          </p:cNvPr>
          <p:cNvSpPr txBox="1"/>
          <p:nvPr/>
        </p:nvSpPr>
        <p:spPr>
          <a:xfrm>
            <a:off x="3031435" y="327991"/>
            <a:ext cx="555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14 Pre-Post rules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62308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D7A52D-CA7D-6D3D-E311-51F671DF1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679" y="1253269"/>
            <a:ext cx="8772497" cy="54828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07CEC7-CF53-5513-6462-958F598881DE}"/>
              </a:ext>
            </a:extLst>
          </p:cNvPr>
          <p:cNvSpPr txBox="1"/>
          <p:nvPr/>
        </p:nvSpPr>
        <p:spPr>
          <a:xfrm>
            <a:off x="3031435" y="327991"/>
            <a:ext cx="6420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Pre-and-Post Frequency Dependent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61843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5DBB6-7FAC-4E3B-791B-DFDF1C0D9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6438" y="1025532"/>
            <a:ext cx="6925392" cy="5703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598E6C-5FB8-3100-2E2F-BC4559608784}"/>
              </a:ext>
            </a:extLst>
          </p:cNvPr>
          <p:cNvSpPr txBox="1"/>
          <p:nvPr/>
        </p:nvSpPr>
        <p:spPr>
          <a:xfrm>
            <a:off x="1918251" y="228601"/>
            <a:ext cx="8269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Unsupervised Learning of Frequent Patterns 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3829046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A5D88-3C40-C6FD-EDB5-64B1E204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3142" y="913675"/>
            <a:ext cx="7019677" cy="5849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F0A3E0-0B37-27AD-4FC7-DB0CF606B6A5}"/>
              </a:ext>
            </a:extLst>
          </p:cNvPr>
          <p:cNvSpPr txBox="1"/>
          <p:nvPr/>
        </p:nvSpPr>
        <p:spPr>
          <a:xfrm>
            <a:off x="6707122" y="209168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1SFF/BTSP</a:t>
            </a:r>
            <a:endParaRPr lang="LID4096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6702A-E9BD-AEBE-E090-FD5B2999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8" y="2429349"/>
            <a:ext cx="2464804" cy="3930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A0121D-BF78-DAAD-E3C7-E206F842D5C3}"/>
              </a:ext>
            </a:extLst>
          </p:cNvPr>
          <p:cNvSpPr txBox="1"/>
          <p:nvPr/>
        </p:nvSpPr>
        <p:spPr>
          <a:xfrm>
            <a:off x="407772" y="6360238"/>
            <a:ext cx="336927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Milstein, A. D., Li, Y., Bittner, K. C., </a:t>
            </a:r>
            <a:r>
              <a:rPr lang="en-US" sz="900" dirty="0" err="1"/>
              <a:t>Grienberger</a:t>
            </a:r>
            <a:r>
              <a:rPr lang="en-US" sz="900" dirty="0"/>
              <a:t>, C., </a:t>
            </a:r>
            <a:r>
              <a:rPr lang="en-US" sz="900" dirty="0" err="1"/>
              <a:t>Soltesz</a:t>
            </a:r>
            <a:r>
              <a:rPr lang="en-US" sz="900" dirty="0"/>
              <a:t>, I., Magee, J. C., Romani, S. (2021). Bidirectional synaptic plasticity rapidly modifies hippocampal representations.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78C2A3-5413-29C0-5D19-E48B81247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18" y="180004"/>
            <a:ext cx="1148013" cy="14920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203B81-5D24-4504-35FD-5D17955B3AE1}"/>
              </a:ext>
            </a:extLst>
          </p:cNvPr>
          <p:cNvSpPr txBox="1"/>
          <p:nvPr/>
        </p:nvSpPr>
        <p:spPr>
          <a:xfrm>
            <a:off x="308918" y="1659702"/>
            <a:ext cx="15404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Bittner, K. C., </a:t>
            </a:r>
            <a:r>
              <a:rPr lang="en-US" sz="600" dirty="0" err="1"/>
              <a:t>Grienberger</a:t>
            </a:r>
            <a:r>
              <a:rPr lang="en-US" sz="600" dirty="0"/>
              <a:t>, C., Vaidya, S. P., Milstein, A. D., Macklin, J. J., Suh, J., </a:t>
            </a:r>
            <a:r>
              <a:rPr lang="en-US" sz="600" dirty="0" err="1"/>
              <a:t>Tonegawa</a:t>
            </a:r>
            <a:r>
              <a:rPr lang="en-US" sz="600" dirty="0"/>
              <a:t>, S., &amp; Magee, J. C. (2015). Conjunctive input processing drives feature selectivity in hippocampal CA1 neurons. </a:t>
            </a:r>
            <a:r>
              <a:rPr lang="en-US" sz="600" i="1" dirty="0"/>
              <a:t>Nature Neuroscience</a:t>
            </a:r>
            <a:r>
              <a:rPr lang="en-US" sz="600" dirty="0"/>
              <a:t>, </a:t>
            </a:r>
            <a:r>
              <a:rPr lang="en-US" sz="600" i="1" dirty="0"/>
              <a:t>18</a:t>
            </a:r>
            <a:r>
              <a:rPr lang="en-US" sz="600" dirty="0"/>
              <a:t>(8), 1133–1142. https://doi.org/10.1038/nn.4062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0AD4BC6-050F-2633-8B64-D783114D1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2410" y="320648"/>
            <a:ext cx="1282812" cy="127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46533F-A7F2-0F28-96E5-C857D6F69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5978" y="841211"/>
            <a:ext cx="5499913" cy="5913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4204252" y="218660"/>
            <a:ext cx="4234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Homeostatic Plasticity</a:t>
            </a:r>
            <a:endParaRPr lang="LID4096" sz="3200" b="1" dirty="0"/>
          </a:p>
        </p:txBody>
      </p:sp>
    </p:spTree>
    <p:extLst>
      <p:ext uri="{BB962C8B-B14F-4D97-AF65-F5344CB8AC3E}">
        <p14:creationId xmlns:p14="http://schemas.microsoft.com/office/powerpoint/2010/main" val="2225109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F41196-927B-2563-E0BA-7D64FE78B649}"/>
              </a:ext>
            </a:extLst>
          </p:cNvPr>
          <p:cNvSpPr txBox="1"/>
          <p:nvPr/>
        </p:nvSpPr>
        <p:spPr>
          <a:xfrm>
            <a:off x="3138616" y="218660"/>
            <a:ext cx="5299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How Homeostatic Plasticity Actually Works</a:t>
            </a:r>
            <a:endParaRPr lang="LID4096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14087-2BE7-6028-70E5-78335D51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17" y="1651686"/>
            <a:ext cx="6497304" cy="4415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984328-73C8-5A5B-6EAF-D95AB4B59CE4}"/>
              </a:ext>
            </a:extLst>
          </p:cNvPr>
          <p:cNvSpPr txBox="1"/>
          <p:nvPr/>
        </p:nvSpPr>
        <p:spPr>
          <a:xfrm>
            <a:off x="9135762" y="6067167"/>
            <a:ext cx="2903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 err="1"/>
              <a:t>Turrigiano</a:t>
            </a:r>
            <a:r>
              <a:rPr lang="en-US" sz="900" dirty="0"/>
              <a:t>, G. (2012). Homeostatic synaptic plasticity: local and global mechanisms for stabilizing neuronal function. </a:t>
            </a:r>
            <a:r>
              <a:rPr lang="en-US" sz="900" i="1" dirty="0"/>
              <a:t>Cold Spring Harbor Perspectives in Biology</a:t>
            </a:r>
            <a:r>
              <a:rPr lang="en-US" sz="900" dirty="0"/>
              <a:t>, </a:t>
            </a:r>
            <a:r>
              <a:rPr lang="en-US" sz="900" i="1" dirty="0"/>
              <a:t>4</a:t>
            </a:r>
            <a:r>
              <a:rPr lang="en-US" sz="900" dirty="0"/>
              <a:t>(1). https://doi.org/10.1101/CSHPERSPECT.A005736</a:t>
            </a:r>
          </a:p>
        </p:txBody>
      </p:sp>
    </p:spTree>
    <p:extLst>
      <p:ext uri="{BB962C8B-B14F-4D97-AF65-F5344CB8AC3E}">
        <p14:creationId xmlns:p14="http://schemas.microsoft.com/office/powerpoint/2010/main" val="162224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8968832-28CD-15E1-3D55-79E74F434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47006" y="1210946"/>
            <a:ext cx="4929393" cy="56271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BDF5A19-FD83-DD50-E2B8-BEF081264C34}"/>
              </a:ext>
            </a:extLst>
          </p:cNvPr>
          <p:cNvSpPr txBox="1"/>
          <p:nvPr/>
        </p:nvSpPr>
        <p:spPr>
          <a:xfrm>
            <a:off x="4701208" y="139147"/>
            <a:ext cx="2524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Perceptron</a:t>
            </a:r>
            <a:endParaRPr lang="LID4096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3FD35-68F3-48AD-E5A4-8FA4C4E67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757" y="320760"/>
            <a:ext cx="3326069" cy="2241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20FB6FA-2DD3-C046-8235-30009F3BFA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085975"/>
                  </p:ext>
                </p:extLst>
              </p:nvPr>
            </p:nvGraphicFramePr>
            <p:xfrm>
              <a:off x="140043" y="1828539"/>
              <a:ext cx="2936793" cy="7338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58844">
                      <a:extLst>
                        <a:ext uri="{9D8B030D-6E8A-4147-A177-3AD203B41FA5}">
                          <a16:colId xmlns:a16="http://schemas.microsoft.com/office/drawing/2014/main" val="2678341681"/>
                        </a:ext>
                      </a:extLst>
                    </a:gridCol>
                    <a:gridCol w="1088777">
                      <a:extLst>
                        <a:ext uri="{9D8B030D-6E8A-4147-A177-3AD203B41FA5}">
                          <a16:colId xmlns:a16="http://schemas.microsoft.com/office/drawing/2014/main" val="3381257935"/>
                        </a:ext>
                      </a:extLst>
                    </a:gridCol>
                    <a:gridCol w="1089172">
                      <a:extLst>
                        <a:ext uri="{9D8B030D-6E8A-4147-A177-3AD203B41FA5}">
                          <a16:colId xmlns:a16="http://schemas.microsoft.com/office/drawing/2014/main" val="2976555409"/>
                        </a:ext>
                      </a:extLst>
                    </a:gridCol>
                  </a:tblGrid>
                  <a:tr h="244611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439" r="-102235" b="-20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2439" r="-2235" b="-2024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2270877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105000" r="-289600" b="-1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70391" t="-105000" r="-2235" b="-10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552682"/>
                      </a:ext>
                    </a:extLst>
                  </a:tr>
                  <a:tr h="2446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00" t="-200000" r="-289600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70391" t="-200000" r="-102235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5762811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0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sz="10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  <m:r>
                                  <a:rPr lang="en-US" sz="10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5F752D9-8D43-E2CD-D012-CF1E522596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1137721"/>
                  </p:ext>
                </p:extLst>
              </p:nvPr>
            </p:nvGraphicFramePr>
            <p:xfrm>
              <a:off x="140044" y="3755081"/>
              <a:ext cx="2936793" cy="7386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8813">
                      <a:extLst>
                        <a:ext uri="{9D8B030D-6E8A-4147-A177-3AD203B41FA5}">
                          <a16:colId xmlns:a16="http://schemas.microsoft.com/office/drawing/2014/main" val="2306974279"/>
                        </a:ext>
                      </a:extLst>
                    </a:gridCol>
                    <a:gridCol w="978813">
                      <a:extLst>
                        <a:ext uri="{9D8B030D-6E8A-4147-A177-3AD203B41FA5}">
                          <a16:colId xmlns:a16="http://schemas.microsoft.com/office/drawing/2014/main" val="889108006"/>
                        </a:ext>
                      </a:extLst>
                    </a:gridCol>
                    <a:gridCol w="979167">
                      <a:extLst>
                        <a:ext uri="{9D8B030D-6E8A-4147-A177-3AD203B41FA5}">
                          <a16:colId xmlns:a16="http://schemas.microsoft.com/office/drawing/2014/main" val="152623277"/>
                        </a:ext>
                      </a:extLst>
                    </a:gridCol>
                  </a:tblGrid>
                  <a:tr h="254743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100">
                              <a:effectLst/>
                            </a:rPr>
                            <a:t> 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381" r="-102484" b="-1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2381" r="-2484" b="-1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6776319"/>
                      </a:ext>
                    </a:extLst>
                  </a:tr>
                  <a:tr h="2523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102381" r="-202484" b="-9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>
                              <a:effectLst/>
                            </a:rPr>
                            <a:t>0</a:t>
                          </a:r>
                          <a:endParaRPr lang="en-US" sz="110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00621" t="-102381" r="-2484" b="-976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8754133"/>
                      </a:ext>
                    </a:extLst>
                  </a:tr>
                  <a:tr h="2315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621" t="-217949" r="-2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00621" t="-217949" r="-102484" b="-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000" dirty="0">
                              <a:effectLst/>
                            </a:rPr>
                            <a:t>0</a:t>
                          </a:r>
                          <a:endParaRPr lang="en-US" sz="1100" dirty="0">
                            <a:effectLst/>
                            <a:latin typeface="Arial" panose="020B0604020202020204" pitchFamily="34" charset="0"/>
                            <a:ea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8872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CAA8D53-B37F-9647-85B9-7CF3C559FC0C}"/>
              </a:ext>
            </a:extLst>
          </p:cNvPr>
          <p:cNvSpPr txBox="1"/>
          <p:nvPr/>
        </p:nvSpPr>
        <p:spPr>
          <a:xfrm>
            <a:off x="918519" y="1459207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Linear</a:t>
            </a:r>
            <a:endParaRPr lang="LID4096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C669-BED8-1C10-8486-14D95E0623F2}"/>
              </a:ext>
            </a:extLst>
          </p:cNvPr>
          <p:cNvSpPr txBox="1"/>
          <p:nvPr/>
        </p:nvSpPr>
        <p:spPr>
          <a:xfrm>
            <a:off x="836141" y="3429000"/>
            <a:ext cx="1544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FPLR</a:t>
            </a:r>
          </a:p>
        </p:txBody>
      </p:sp>
    </p:spTree>
    <p:extLst>
      <p:ext uri="{BB962C8B-B14F-4D97-AF65-F5344CB8AC3E}">
        <p14:creationId xmlns:p14="http://schemas.microsoft.com/office/powerpoint/2010/main" val="737252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248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Toviah</dc:creator>
  <cp:lastModifiedBy>Toviah Moldwin</cp:lastModifiedBy>
  <cp:revision>6</cp:revision>
  <dcterms:created xsi:type="dcterms:W3CDTF">2022-12-20T07:49:39Z</dcterms:created>
  <dcterms:modified xsi:type="dcterms:W3CDTF">2024-01-17T08:44:17Z</dcterms:modified>
</cp:coreProperties>
</file>