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60" r:id="rId3"/>
    <p:sldId id="257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</p:sldIdLst>
  <p:sldSz cx="9144000" cy="6858000" type="screen4x3"/>
  <p:notesSz cx="6858000" cy="914400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6"/>
    <a:srgbClr val="014189"/>
    <a:srgbClr val="41A8E4"/>
    <a:srgbClr val="46BADE"/>
    <a:srgbClr val="36355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19" autoAdjust="0"/>
    <p:restoredTop sz="94618" autoAdjust="0"/>
  </p:normalViewPr>
  <p:slideViewPr>
    <p:cSldViewPr>
      <p:cViewPr varScale="1">
        <p:scale>
          <a:sx n="71" d="100"/>
          <a:sy n="71" d="100"/>
        </p:scale>
        <p:origin x="16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F8E51F2F-A554-4189-B5EE-C5DFDD112E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pt-BR"/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4E23E73E-96A8-4444-BC17-8003EFEE35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pt-BR"/>
          </a:p>
        </p:txBody>
      </p:sp>
      <p:sp>
        <p:nvSpPr>
          <p:cNvPr id="355332" name="Rectangle 4">
            <a:extLst>
              <a:ext uri="{FF2B5EF4-FFF2-40B4-BE49-F238E27FC236}">
                <a16:creationId xmlns:a16="http://schemas.microsoft.com/office/drawing/2014/main" id="{2E3F3370-5B1B-4214-9240-B618472E9A9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5333" name="Rectangle 5">
            <a:extLst>
              <a:ext uri="{FF2B5EF4-FFF2-40B4-BE49-F238E27FC236}">
                <a16:creationId xmlns:a16="http://schemas.microsoft.com/office/drawing/2014/main" id="{0D949954-EC12-4CA4-928E-A6075E8A331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355334" name="Rectangle 6">
            <a:extLst>
              <a:ext uri="{FF2B5EF4-FFF2-40B4-BE49-F238E27FC236}">
                <a16:creationId xmlns:a16="http://schemas.microsoft.com/office/drawing/2014/main" id="{84439763-E919-435D-A394-B43F536B91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pt-BR"/>
          </a:p>
        </p:txBody>
      </p:sp>
      <p:sp>
        <p:nvSpPr>
          <p:cNvPr id="355335" name="Rectangle 7">
            <a:extLst>
              <a:ext uri="{FF2B5EF4-FFF2-40B4-BE49-F238E27FC236}">
                <a16:creationId xmlns:a16="http://schemas.microsoft.com/office/drawing/2014/main" id="{52C49A4E-FFF5-4BB4-AEAB-D4FDAB92A3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0E1030-5F8E-4CCF-B147-DCAD32477AE2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C6E3003-A020-438E-A6C4-836C9CED02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415834-D71C-4F97-987E-C5DD5DBB2B31}" type="slidenum">
              <a:rPr lang="en-US" altLang="pt-BR"/>
              <a:pPr/>
              <a:t>1</a:t>
            </a:fld>
            <a:endParaRPr lang="en-US" altLang="pt-BR"/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97F810EB-1532-4ABB-B631-A1EA5EFB1B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184D8B70-3257-488E-9139-D06229BD7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38118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0F61BB-7AC5-49FF-BEE7-A873147F4F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77A89-4F94-4145-B513-60586A51588E}" type="slidenum">
              <a:rPr lang="en-US" altLang="pt-BR"/>
              <a:pPr/>
              <a:t>2</a:t>
            </a:fld>
            <a:endParaRPr lang="en-US" altLang="pt-BR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51F973AA-5219-40D8-9555-CCC1F70198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39691FC0-09FD-4752-B526-C7F3C6DB2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4EB12B2-3563-450B-9C1C-FAEF2AFF96D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08175" y="3860800"/>
            <a:ext cx="5327650" cy="750888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pt-BR" altLang="pt-BR" noProof="0"/>
              <a:t>Clique para editar o título Mestre</a:t>
            </a:r>
            <a:endParaRPr lang="ru-RU" altLang="pt-BR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0C4E122-EDA7-4EB6-94DD-3A3C9C8032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08175" y="4581525"/>
            <a:ext cx="5327650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pt-BR" altLang="pt-BR" noProof="0"/>
              <a:t>Clique para editar o estilo do subtítulo Mestre</a:t>
            </a:r>
            <a:endParaRPr lang="ru-RU" alt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51759-A7BF-4C93-87D0-AFEA3631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7F1285-73F7-46BF-BF70-FFFD31DF1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18433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FCDE99-B4B2-4CFC-80F2-F6860F62D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05588" y="476250"/>
            <a:ext cx="2070100" cy="568801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A8CD24-5645-4E5B-B301-13B195CDF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5288" y="476250"/>
            <a:ext cx="6057900" cy="568801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98657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23918-D365-461C-86C1-5F99B5CA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B02FA7-F6E8-404E-A520-839829936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51A05-8FF0-4233-A70C-2A9F3E08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2FB16D-AB3C-472C-989C-3F6C9862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55346-56E4-4434-B9E3-F29B0756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F352D-D072-4505-AF10-FCBA66EF7CDD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1262219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B1F00-B687-4DFB-A448-49DF87B2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6C2488-C9B3-40AC-A632-8E6F8676E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798E6F-7F82-4009-84B4-6945C186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85F973-34D4-4156-8B3A-E7520EF0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0F61BF-4280-49E0-9BE4-B766819C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5BB20-1C19-4BA4-9F20-C7BDD04315B7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664983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8A6AB-0962-439F-9D53-AE0CA6D0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865ED4-872A-4749-A91F-7D56D3517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0D07AA-82B5-42F1-AB58-3A70850F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15840E-41B0-4972-85E9-1DA277F0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213D1B-F85D-4749-962D-8AD53AA5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8E815-E0FF-47E0-AA16-1A77726916DF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3856659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8B4E8-202F-4391-A4C1-6982F330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B6CBE2-2DDB-4FB6-A652-1252E0651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600200"/>
            <a:ext cx="3276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8AB26D-0B6A-4DF6-8DE5-6223C2980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8613" y="1600200"/>
            <a:ext cx="3278187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FCA557-7B21-453C-B0CC-7B62DD41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EB57DC-DD46-4C3F-821B-D45584EB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84CF59-C319-495B-A89D-329CE637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50D8F8-6B06-4F92-8819-2B53475C08F0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1637190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C0FA5-A4F9-40E3-B36A-1B94C4FB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0663F-A30E-4B86-82A5-A144E83AD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914DDB-FD83-407C-BEF7-556010E41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A6195A-23EB-43D1-A51F-85A081CEE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498AEF-D2E1-4E1E-9A51-DCD726B7B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AF1F461-CEAA-4A90-962D-1255F1EB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D420B49-26EB-4894-B5C5-282A4DD5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1F2764A-4E24-421D-B133-1A334296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EAD88-067B-4347-8B53-700D4629CC1F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2143657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1FA4E-E2A2-432D-AE23-F6FBCD66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BCD2FD-751D-4A06-AD54-BBDD7420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001695B-6C9B-4E2A-B8F4-63AED08B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B6D505A-9FAE-41E6-AE49-32D350E7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6C6796-D67B-4B38-8602-62ABFE2D8143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1600151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226EC04-95FE-411A-96E7-6A9F50AE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6B07A36-1D61-479C-9CCC-482F084F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174F51-1B31-4684-B37D-E89EC4BD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FAEF0B-D1F9-462B-B21C-057FD29704AC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3052544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75612-B352-432E-A257-70986FFD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13D98F-326E-40F6-AC31-C5B4D8327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4AA23E-E5C4-4503-93B3-2A12A359B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D904B1-45C3-43F6-8AE7-2DA9B583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4CDFB3-0C8D-4AC3-BE20-DCF9C7A3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BCADAE-98DE-4EA3-A50B-514DD6EB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6588F-B6DE-4C99-B1D1-DDE2D785ECA4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319052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06E9A-D53B-44DB-905A-78304BEC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4576DB-1B12-4FB5-BCFF-34A884F1C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48404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EA556-DDC0-482A-9B34-D7C11859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D3CD609-1FF4-4E43-B7D5-CF5ACE0BF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FDDB15-74A0-4335-BEFB-FC4502DB0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E173DB-787F-41AF-8293-2DAFA235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14883F-3338-4C0E-9DE4-6AA31256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9EF637-F408-4771-9435-F7E2463F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89FE49-EBF9-4DBF-A1D9-D0CE99CB434E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4039004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0BB40-5439-43EE-BA47-0830A161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A5979E-DB62-4F7C-B6C8-8B371851A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334563-8622-4CE2-BBCC-EA893901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600B56-5C16-43D0-A497-2AE3B4F8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EF56B6-CC3B-4B84-8ADD-41963FCE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7E611-035B-4B45-BBB3-982F437A1818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4055604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302232-48BA-4E5F-8141-2BBB6157D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10400" y="274638"/>
            <a:ext cx="1676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332319-87FB-4C3E-AAE8-53B491E31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274638"/>
            <a:ext cx="4878387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12C335-795F-4A09-A50B-25ACB496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34E744-4AEF-4EAC-9065-15CFB3B7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0B4A45-6CB1-4664-9637-58CD056B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D1F83-0F3B-40A0-A16C-209811C07BDD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16317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A98A8-9876-489C-9A82-2AD60E30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9FB042-292C-49BD-BBCF-FC2402C08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1681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392C8-619C-49BF-A8A0-E726953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038EB1-F1B1-41C3-8C49-A846C7C6B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989138"/>
            <a:ext cx="4027487" cy="4175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2832AE-B2DE-4363-9319-B1713B51E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9138"/>
            <a:ext cx="4027488" cy="4175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2932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73D7E-98EC-4347-ACF4-A6EC2E09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A0CF29-4652-4FD6-9009-96D88BD7D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D1A093-699F-418D-873C-654D5772E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C842F2-4F49-447A-B38F-52F995929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71C7512-B878-4E2C-9798-A200BFFB3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15390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07DE2-EDAB-4D46-A569-48E28CBA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31863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10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B26BC-1D00-4943-807E-666CAC799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FFD586-3A01-4174-A3DD-F96B77E8E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8F643E-787B-4624-BECC-FE436B8EF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75565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34480-4B0A-4ED2-BED6-0068478E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DBF31DA-1F3D-4ACC-9D5D-AFA1D279E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B2A33D-5FBB-4681-AB9F-596A61502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99817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FA4B917-A76B-4501-A085-DA2ED41F01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476250"/>
            <a:ext cx="604837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ru-RU" altLang="pt-BR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8FCEA90-320E-49F8-B982-4188C3E14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989138"/>
            <a:ext cx="820737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de texto Mestres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ru-RU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3AFD0C33-E518-488D-8BD8-F748A1A9C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74638"/>
            <a:ext cx="67071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pt-BR"/>
              <a:t>Click to edit Master title style</a:t>
            </a:r>
          </a:p>
        </p:txBody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A7A2ACF8-ABD9-4A56-A5A2-53B2FAB9E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79613" y="1600200"/>
            <a:ext cx="6707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pt-BR"/>
              <a:t>Click to edit Master text styles</a:t>
            </a:r>
          </a:p>
          <a:p>
            <a:pPr lvl="1"/>
            <a:r>
              <a:rPr lang="ru-RU" altLang="pt-BR"/>
              <a:t>Second level</a:t>
            </a:r>
          </a:p>
          <a:p>
            <a:pPr lvl="2"/>
            <a:r>
              <a:rPr lang="ru-RU" altLang="pt-BR"/>
              <a:t>Third level</a:t>
            </a:r>
          </a:p>
          <a:p>
            <a:pPr lvl="3"/>
            <a:r>
              <a:rPr lang="ru-RU" altLang="pt-BR"/>
              <a:t>Fourth level</a:t>
            </a:r>
          </a:p>
          <a:p>
            <a:pPr lvl="4"/>
            <a:r>
              <a:rPr lang="ru-RU" altLang="pt-BR"/>
              <a:t>Fifth level</a:t>
            </a:r>
          </a:p>
        </p:txBody>
      </p:sp>
      <p:sp>
        <p:nvSpPr>
          <p:cNvPr id="361476" name="Rectangle 4">
            <a:extLst>
              <a:ext uri="{FF2B5EF4-FFF2-40B4-BE49-F238E27FC236}">
                <a16:creationId xmlns:a16="http://schemas.microsoft.com/office/drawing/2014/main" id="{8475702A-9B89-4FB7-B5FD-824D6D6CEEF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ru-RU" altLang="pt-BR"/>
          </a:p>
        </p:txBody>
      </p:sp>
      <p:sp>
        <p:nvSpPr>
          <p:cNvPr id="361477" name="Rectangle 5">
            <a:extLst>
              <a:ext uri="{FF2B5EF4-FFF2-40B4-BE49-F238E27FC236}">
                <a16:creationId xmlns:a16="http://schemas.microsoft.com/office/drawing/2014/main" id="{4E510836-7C71-4778-8343-4964CC1583B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altLang="pt-BR"/>
          </a:p>
        </p:txBody>
      </p:sp>
      <p:sp>
        <p:nvSpPr>
          <p:cNvPr id="361478" name="Rectangle 6">
            <a:extLst>
              <a:ext uri="{FF2B5EF4-FFF2-40B4-BE49-F238E27FC236}">
                <a16:creationId xmlns:a16="http://schemas.microsoft.com/office/drawing/2014/main" id="{2D236171-70A1-43F5-8041-F3D2BCB72A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B51A0F4-E567-46F9-A922-E84A8EB115F3}" type="slidenum">
              <a:rPr lang="ru-RU" altLang="pt-BR"/>
              <a:pPr/>
              <a:t>‹nº›</a:t>
            </a:fld>
            <a:endParaRPr lang="ru-RU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A6BD604-3315-4715-A703-AFD545F6A91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16463" y="2924175"/>
            <a:ext cx="4248150" cy="504825"/>
          </a:xfrm>
          <a:noFill/>
        </p:spPr>
        <p:txBody>
          <a:bodyPr/>
          <a:lstStyle/>
          <a:p>
            <a:pPr algn="ctr"/>
            <a:r>
              <a:rPr lang="pt-BR" altLang="pt-BR" dirty="0">
                <a:latin typeface="Helvetica" panose="020B0604020202020204" pitchFamily="34" charset="0"/>
                <a:cs typeface="Helvetica" panose="020B0604020202020204" pitchFamily="34" charset="0"/>
              </a:rPr>
              <a:t>IA DESCOMPLICADA</a:t>
            </a:r>
            <a:br>
              <a:rPr lang="pt-BR" altLang="pt-BR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pt-BR" altLang="pt-BR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uk-UA" altLang="pt-B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4E900E5-6A4F-4675-8482-FD1CB98FFAE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202912" y="5733256"/>
            <a:ext cx="3382962" cy="504825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pt-BR" altLang="pt-BR" sz="2200" dirty="0">
                <a:latin typeface="Helvetica" panose="020B0604020202020204" pitchFamily="34" charset="0"/>
                <a:cs typeface="Helvetica" panose="020B0604020202020204" pitchFamily="34" charset="0"/>
              </a:rPr>
              <a:t>Thaís Montuani</a:t>
            </a:r>
            <a:endParaRPr lang="uk-UA" altLang="pt-BR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C7B845-2EDF-4F96-A627-229239A40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62" y="0"/>
            <a:ext cx="4805486" cy="685800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69CE8BD9-E521-44DF-927F-6FD8E4B89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759" y="3176587"/>
            <a:ext cx="381555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altLang="pt-BR" dirty="0">
                <a:latin typeface="Helvetica" panose="020B0604020202020204" pitchFamily="34" charset="0"/>
                <a:cs typeface="Helvetica" panose="020B0604020202020204" pitchFamily="34" charset="0"/>
              </a:rPr>
              <a:t>Um guia para Iniciantes</a:t>
            </a:r>
            <a:endParaRPr lang="uk-UA" altLang="pt-B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10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5" name="Rectangle 3">
            <a:extLst>
              <a:ext uri="{FF2B5EF4-FFF2-40B4-BE49-F238E27FC236}">
                <a16:creationId xmlns:a16="http://schemas.microsoft.com/office/drawing/2014/main" id="{FDAB7060-E090-4E2D-98BC-AF373C65C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11348" y="1196752"/>
            <a:ext cx="6707187" cy="5256584"/>
          </a:xfrm>
        </p:spPr>
        <p:txBody>
          <a:bodyPr/>
          <a:lstStyle/>
          <a:p>
            <a:pPr marL="0" indent="0" algn="just">
              <a:buNone/>
            </a:pPr>
            <a:endParaRPr lang="en-US" altLang="pt-BR" sz="2000" dirty="0">
              <a:solidFill>
                <a:srgbClr val="000000"/>
              </a:solidFill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endParaRPr lang="en-US" altLang="pt-BR" sz="2000" dirty="0">
              <a:solidFill>
                <a:srgbClr val="000000"/>
              </a:solidFill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endParaRPr lang="en-US" altLang="pt-BR" sz="2000" dirty="0">
              <a:solidFill>
                <a:srgbClr val="000000"/>
              </a:solidFill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endParaRPr lang="en-US" altLang="pt-BR" sz="2000" dirty="0">
              <a:solidFill>
                <a:srgbClr val="000000"/>
              </a:solidFill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endParaRPr lang="en-US" altLang="pt-BR" sz="2000" dirty="0">
              <a:solidFill>
                <a:srgbClr val="000000"/>
              </a:solidFill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endParaRPr lang="en-US" altLang="pt-BR" sz="2000" dirty="0">
              <a:solidFill>
                <a:srgbClr val="000000"/>
              </a:solidFill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endParaRPr lang="en-US" altLang="pt-BR" sz="2000" dirty="0">
              <a:solidFill>
                <a:srgbClr val="000000"/>
              </a:solidFill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endParaRPr lang="en-US" altLang="pt-BR" sz="2000" dirty="0">
              <a:solidFill>
                <a:srgbClr val="000000"/>
              </a:solidFill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endParaRPr lang="en-US" altLang="pt-BR" sz="2000" dirty="0">
              <a:solidFill>
                <a:srgbClr val="000000"/>
              </a:solidFill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endParaRPr lang="en-US" altLang="pt-BR" sz="2000" dirty="0">
              <a:solidFill>
                <a:srgbClr val="000000"/>
              </a:solidFill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n-US" altLang="pt-BR" sz="16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*</a:t>
            </a:r>
            <a:r>
              <a:rPr lang="en-US" altLang="pt-BR" sz="1600" i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Este e-book </a:t>
            </a:r>
            <a:r>
              <a:rPr lang="en-US" altLang="pt-BR" sz="1600" i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foi</a:t>
            </a:r>
            <a:r>
              <a:rPr lang="en-US" altLang="pt-BR" sz="1600" i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1600" i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criado</a:t>
            </a:r>
            <a:r>
              <a:rPr lang="en-US" altLang="pt-BR" sz="1600" i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com o </a:t>
            </a:r>
            <a:r>
              <a:rPr lang="en-US" altLang="pt-BR" sz="1600" i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auxílio</a:t>
            </a:r>
            <a:r>
              <a:rPr lang="en-US" altLang="pt-BR" sz="1600" i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da </a:t>
            </a:r>
            <a:r>
              <a:rPr lang="en-US" altLang="pt-BR" sz="1600" i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tecnologia</a:t>
            </a:r>
            <a:r>
              <a:rPr lang="en-US" altLang="pt-BR" sz="1600" i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de </a:t>
            </a:r>
            <a:r>
              <a:rPr lang="en-US" altLang="pt-BR" sz="1600" i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Inteligência</a:t>
            </a:r>
            <a:r>
              <a:rPr lang="en-US" altLang="pt-BR" sz="1600" i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Artificial </a:t>
            </a:r>
            <a:r>
              <a:rPr lang="en-US" altLang="pt-BR" sz="1600" i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Generativa</a:t>
            </a:r>
            <a:r>
              <a:rPr lang="en-US" altLang="pt-BR" sz="1600" i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, </a:t>
            </a:r>
            <a:r>
              <a:rPr lang="en-US" altLang="pt-BR" sz="1600" i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mais</a:t>
            </a:r>
            <a:r>
              <a:rPr lang="en-US" altLang="pt-BR" sz="1600" i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1600" i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especificamente</a:t>
            </a:r>
            <a:r>
              <a:rPr lang="en-US" altLang="pt-BR" sz="1600" i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1600" i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ChatGPT</a:t>
            </a:r>
            <a:r>
              <a:rPr lang="en-US" altLang="pt-BR" sz="1600" i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, </a:t>
            </a:r>
            <a:r>
              <a:rPr lang="en-US" altLang="pt-BR" sz="1600" i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desenvolvida</a:t>
            </a:r>
            <a:r>
              <a:rPr lang="en-US" altLang="pt-BR" sz="1600" i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pela </a:t>
            </a:r>
            <a:r>
              <a:rPr lang="en-US" altLang="pt-BR" sz="1600" i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OpenAI</a:t>
            </a:r>
            <a:r>
              <a:rPr lang="en-US" altLang="pt-BR" sz="1600" i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. O </a:t>
            </a:r>
            <a:r>
              <a:rPr lang="en-US" altLang="pt-BR" sz="1600" i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conteúdo</a:t>
            </a:r>
            <a:r>
              <a:rPr lang="en-US" altLang="pt-BR" sz="1600" i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1600" i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gerado</a:t>
            </a:r>
            <a:r>
              <a:rPr lang="en-US" altLang="pt-BR" sz="1600" i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1600" i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foi</a:t>
            </a:r>
            <a:r>
              <a:rPr lang="en-US" altLang="pt-BR" sz="1600" i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1600" i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selecionado</a:t>
            </a:r>
            <a:r>
              <a:rPr lang="en-US" altLang="pt-BR" sz="1600" i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e </a:t>
            </a:r>
            <a:r>
              <a:rPr lang="en-US" altLang="pt-BR" sz="1600" i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editado</a:t>
            </a:r>
            <a:r>
              <a:rPr lang="en-US" altLang="pt-BR" sz="1600" i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pela </a:t>
            </a:r>
            <a:r>
              <a:rPr lang="en-US" altLang="pt-BR" sz="1600" i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autora</a:t>
            </a:r>
            <a:r>
              <a:rPr lang="en-US" altLang="pt-BR" sz="1600" i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, </a:t>
            </a:r>
            <a:r>
              <a:rPr lang="en-US" altLang="pt-BR" sz="1600" i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garantindo</a:t>
            </a:r>
            <a:r>
              <a:rPr lang="en-US" altLang="pt-BR" sz="1600" i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que as </a:t>
            </a:r>
            <a:r>
              <a:rPr lang="en-US" altLang="pt-BR" sz="1600" i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informações</a:t>
            </a:r>
            <a:r>
              <a:rPr lang="en-US" altLang="pt-BR" sz="1600" i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1600" i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fossem</a:t>
            </a:r>
            <a:r>
              <a:rPr lang="en-US" altLang="pt-BR" sz="1600" i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1600" i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relevantes</a:t>
            </a:r>
            <a:r>
              <a:rPr lang="en-US" altLang="pt-BR" sz="1600" i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para o </a:t>
            </a:r>
            <a:r>
              <a:rPr lang="en-US" altLang="pt-BR" sz="1600" i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propósito</a:t>
            </a:r>
            <a:r>
              <a:rPr lang="en-US" altLang="pt-BR" sz="1600" i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1600" i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desta</a:t>
            </a:r>
            <a:r>
              <a:rPr lang="en-US" altLang="pt-BR" sz="1600" i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1600" i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publicação</a:t>
            </a:r>
            <a:r>
              <a:rPr lang="en-US" altLang="pt-BR" sz="1600" i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8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11CCFCC-3C47-4C74-843E-4F753EF01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333375"/>
            <a:ext cx="5976938" cy="620713"/>
          </a:xfrm>
        </p:spPr>
        <p:txBody>
          <a:bodyPr/>
          <a:lstStyle/>
          <a:p>
            <a:r>
              <a:rPr lang="en-US" altLang="pt-BR" sz="2200" b="1" dirty="0" err="1">
                <a:solidFill>
                  <a:srgbClr val="002B4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Sumário</a:t>
            </a:r>
            <a:endParaRPr lang="uk-UA" altLang="pt-BR" sz="2200" b="1" dirty="0">
              <a:solidFill>
                <a:srgbClr val="002B4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B40C865-76C5-4560-93F3-F4188329BD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7993062" cy="5040312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pt-BR" altLang="pt-BR" sz="2000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Introdução</a:t>
            </a:r>
          </a:p>
          <a:p>
            <a:pPr marL="457200" indent="-457200">
              <a:lnSpc>
                <a:spcPct val="80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pt-BR" altLang="pt-BR" sz="2000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Capítulo 1 – Desvendando os Mistérios da IA: Uma Jornada Conceitual</a:t>
            </a:r>
          </a:p>
          <a:p>
            <a:pPr marL="457200" indent="-457200">
              <a:lnSpc>
                <a:spcPct val="80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pt-BR" altLang="pt-BR" sz="2000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Capítulo 2 – O Combustível da IA: A Importância dos Dados</a:t>
            </a:r>
          </a:p>
          <a:p>
            <a:pPr marL="457200" indent="-457200">
              <a:lnSpc>
                <a:spcPct val="80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pt-BR" altLang="pt-BR" sz="2000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Capítulo 3 – IA Generativa: Criando o Novo a partir do Existente</a:t>
            </a:r>
          </a:p>
          <a:p>
            <a:pPr marL="457200" indent="-457200">
              <a:lnSpc>
                <a:spcPct val="80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pt-BR" altLang="pt-BR" sz="2000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Capítulo 4 – IA no Dia a Dia: Impactando Vidas</a:t>
            </a:r>
          </a:p>
          <a:p>
            <a:pPr marL="457200" indent="-457200">
              <a:lnSpc>
                <a:spcPct val="80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pt-BR" altLang="pt-BR" sz="2000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Encerramento</a:t>
            </a:r>
            <a:endParaRPr lang="uk-UA" altLang="pt-BR" sz="2000" dirty="0">
              <a:solidFill>
                <a:schemeClr val="bg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>
            <a:extLst>
              <a:ext uri="{FF2B5EF4-FFF2-40B4-BE49-F238E27FC236}">
                <a16:creationId xmlns:a16="http://schemas.microsoft.com/office/drawing/2014/main" id="{74E66DA6-575C-4B6B-B505-DBB7A28BA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2200" b="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Introdução</a:t>
            </a:r>
            <a:endParaRPr lang="en-US" altLang="pt-BR" sz="2200" b="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6595" name="Rectangle 3">
            <a:extLst>
              <a:ext uri="{FF2B5EF4-FFF2-40B4-BE49-F238E27FC236}">
                <a16:creationId xmlns:a16="http://schemas.microsoft.com/office/drawing/2014/main" id="{FDAB7060-E090-4E2D-98BC-AF373C65C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spcBef>
                <a:spcPts val="2400"/>
              </a:spcBef>
              <a:buNone/>
            </a:pP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Inteligência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Artificial (IA)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está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em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todo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lugar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dias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hoje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desde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smartphones que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usamos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até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carros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que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dirirgem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sozinhos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</a:p>
          <a:p>
            <a:pPr marL="0" indent="0" algn="just">
              <a:spcBef>
                <a:spcPts val="2400"/>
              </a:spcBef>
              <a:buNone/>
            </a:pP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Mas o que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exatamente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é IA 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funciona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? </a:t>
            </a:r>
          </a:p>
          <a:p>
            <a:pPr marL="0" indent="0" algn="just">
              <a:spcBef>
                <a:spcPts val="2400"/>
              </a:spcBef>
              <a:buNone/>
            </a:pP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Neste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guia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simples,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vamos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desvendar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esse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mundo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fascinante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explorar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seus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diversos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aspectos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 forma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descomplicada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>
            <a:extLst>
              <a:ext uri="{FF2B5EF4-FFF2-40B4-BE49-F238E27FC236}">
                <a16:creationId xmlns:a16="http://schemas.microsoft.com/office/drawing/2014/main" id="{74E66DA6-575C-4B6B-B505-DBB7A28BA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1351" y="692696"/>
            <a:ext cx="6707187" cy="853555"/>
          </a:xfrm>
        </p:spPr>
        <p:txBody>
          <a:bodyPr/>
          <a:lstStyle/>
          <a:p>
            <a:r>
              <a:rPr lang="pt-BR" altLang="pt-BR" sz="2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Desvendando os Mistérios da IA: Uma Jornada Conceitual</a:t>
            </a:r>
            <a:endParaRPr lang="en-US" altLang="pt-BR" sz="2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6595" name="Rectangle 3">
            <a:extLst>
              <a:ext uri="{FF2B5EF4-FFF2-40B4-BE49-F238E27FC236}">
                <a16:creationId xmlns:a16="http://schemas.microsoft.com/office/drawing/2014/main" id="{FDAB7060-E090-4E2D-98BC-AF373C65C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11352" y="1916832"/>
            <a:ext cx="6707187" cy="4824536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IA se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refere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à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capacidade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das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máquinas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simular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a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inteligência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humana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,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realizando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tarefas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como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aprender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,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racionar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tomar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decisões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. Essa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tecnologia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inovadora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engloba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diversos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subcampos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,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cada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um com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suas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particularidades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:</a:t>
            </a:r>
          </a:p>
          <a:p>
            <a:pPr marL="0" indent="0" algn="just">
              <a:buNone/>
            </a:pPr>
            <a:endParaRPr lang="en-US" altLang="pt-BR" sz="2000" dirty="0">
              <a:solidFill>
                <a:srgbClr val="000000"/>
              </a:solidFill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pt-BR" sz="2000" b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Inteligência</a:t>
            </a:r>
            <a:r>
              <a:rPr lang="en-US" altLang="pt-BR" sz="2000" b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Artificial (IA)</a:t>
            </a:r>
          </a:p>
          <a:p>
            <a:pPr marL="0" indent="0" algn="just">
              <a:buNone/>
            </a:pP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IA é o campo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geral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que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abrange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qualquer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técnica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que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permita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que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máquinas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imitem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a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inteligência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humana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. É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como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o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grande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guardar-chuva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sob o qual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estão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várias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tecnologias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altLang="pt-BR" sz="2000" dirty="0">
              <a:solidFill>
                <a:srgbClr val="000000"/>
              </a:solidFill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36B609-A214-4708-A4D2-8136273EA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50" y="-11573"/>
            <a:ext cx="6707187" cy="85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Capítulo 1</a:t>
            </a:r>
            <a:endParaRPr lang="en-US" altLang="pt-BR" sz="20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7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5" name="Rectangle 3">
            <a:extLst>
              <a:ext uri="{FF2B5EF4-FFF2-40B4-BE49-F238E27FC236}">
                <a16:creationId xmlns:a16="http://schemas.microsoft.com/office/drawing/2014/main" id="{FDAB7060-E090-4E2D-98BC-AF373C65C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7704" y="476672"/>
            <a:ext cx="6707187" cy="576064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pt-BR" sz="2000" b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Aprendizado</a:t>
            </a:r>
            <a:r>
              <a:rPr lang="en-US" altLang="pt-BR" sz="2000" b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de </a:t>
            </a:r>
            <a:r>
              <a:rPr lang="en-US" altLang="pt-BR" sz="2000" b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Máquina</a:t>
            </a:r>
            <a:r>
              <a:rPr lang="en-US" altLang="pt-BR" sz="2000" b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(Machine Learning)</a:t>
            </a:r>
          </a:p>
          <a:p>
            <a:pPr marL="0" indent="0" algn="just">
              <a:buNone/>
            </a:pP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Aprendizado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Máquina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é um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subconjunto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da IA que se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concentra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em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permitir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que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máquinas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aprendam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sozinhas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.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Em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vez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serem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programadas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para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fazer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algo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específico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,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elas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analisam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dados 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aprendem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com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eles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. Por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exemplo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, um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sistema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de AM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pode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aprender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a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identificar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e-mails de spam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analisando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milhares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exemplos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altLang="pt-BR" sz="2000" dirty="0">
              <a:solidFill>
                <a:srgbClr val="000000"/>
              </a:solidFill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pt-BR" sz="2000" b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Deep Learning</a:t>
            </a:r>
          </a:p>
          <a:p>
            <a:pPr marL="0" indent="0" algn="just">
              <a:buNone/>
            </a:pP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Um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tipo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avançado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Aprendizado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Máquina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inspirado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na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estrutura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função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do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cérebro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humano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.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Ele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utiliza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redes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neurais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artificiais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complexas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, que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são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camadas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algorítmos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matemáticos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para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processar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analisar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grandes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volumes de dados. É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especialmente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poderoso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para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tarefas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como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reconhecimento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voz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imagem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altLang="pt-BR" sz="2000" dirty="0">
              <a:solidFill>
                <a:srgbClr val="000000"/>
              </a:solidFill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endParaRPr lang="en-US" altLang="pt-BR" sz="2000" dirty="0">
              <a:solidFill>
                <a:srgbClr val="000000"/>
              </a:solidFill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32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>
            <a:extLst>
              <a:ext uri="{FF2B5EF4-FFF2-40B4-BE49-F238E27FC236}">
                <a16:creationId xmlns:a16="http://schemas.microsoft.com/office/drawing/2014/main" id="{74E66DA6-575C-4B6B-B505-DBB7A28BA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1350" y="692696"/>
            <a:ext cx="6707187" cy="853555"/>
          </a:xfrm>
        </p:spPr>
        <p:txBody>
          <a:bodyPr/>
          <a:lstStyle/>
          <a:p>
            <a:r>
              <a:rPr lang="pt-BR" altLang="pt-BR" sz="2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 Combustível da IA: A Importância dos Dados</a:t>
            </a:r>
            <a:br>
              <a:rPr lang="pt-BR" altLang="pt-BR" sz="2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altLang="pt-BR" sz="2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6595" name="Rectangle 3">
            <a:extLst>
              <a:ext uri="{FF2B5EF4-FFF2-40B4-BE49-F238E27FC236}">
                <a16:creationId xmlns:a16="http://schemas.microsoft.com/office/drawing/2014/main" id="{FDAB7060-E090-4E2D-98BC-AF373C65C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11350" y="1550062"/>
            <a:ext cx="6707187" cy="4824536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Os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dados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são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a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força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vital da IA.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Quanto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mais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dados um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sistema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tiver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acesso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,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mais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ele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poderá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aprender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aprimorar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seu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desempenho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. Imagine um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robô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aprendendo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a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andar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: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quanto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mais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vezes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ele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tenta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recebe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feedback,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melhor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ele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se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torna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. Da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mesma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forma,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os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sistemas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de IA se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alimentam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de dados para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identificar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padrões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,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fazer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previsões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tomar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decisões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inteligentes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36B609-A214-4708-A4D2-8136273EA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50" y="-11573"/>
            <a:ext cx="6707187" cy="85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Capítulo 2</a:t>
            </a:r>
            <a:endParaRPr lang="en-US" altLang="pt-BR" sz="20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7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>
            <a:extLst>
              <a:ext uri="{FF2B5EF4-FFF2-40B4-BE49-F238E27FC236}">
                <a16:creationId xmlns:a16="http://schemas.microsoft.com/office/drawing/2014/main" id="{74E66DA6-575C-4B6B-B505-DBB7A28BA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1350" y="692696"/>
            <a:ext cx="6707187" cy="853555"/>
          </a:xfrm>
        </p:spPr>
        <p:txBody>
          <a:bodyPr/>
          <a:lstStyle/>
          <a:p>
            <a:r>
              <a:rPr lang="pt-BR" altLang="pt-BR" sz="2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IA Generativa: Criando o Novo a partir do Existente</a:t>
            </a:r>
            <a:endParaRPr lang="en-US" altLang="pt-BR" sz="2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6595" name="Rectangle 3">
            <a:extLst>
              <a:ext uri="{FF2B5EF4-FFF2-40B4-BE49-F238E27FC236}">
                <a16:creationId xmlns:a16="http://schemas.microsoft.com/office/drawing/2014/main" id="{FDAB7060-E090-4E2D-98BC-AF373C65C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11352" y="1916832"/>
            <a:ext cx="6707187" cy="4824536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 IA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Generativa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é um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ramo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da IA que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cria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novos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conteúdos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a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partir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padrões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aprendidos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em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dados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existentes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.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Em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vez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apenas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analisar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e interpreter dados, a IA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Generativa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pode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criar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textos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, imagens,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músicas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até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mesmo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vídeos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novos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Imagine um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sistema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que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pode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gerar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pinturas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originais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no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estilo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de Van Gogh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ou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compor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músicas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que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soam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como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Mozart. </a:t>
            </a:r>
          </a:p>
          <a:p>
            <a:pPr marL="0" indent="0" algn="just">
              <a:buNone/>
            </a:pP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As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possibilidades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são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infinitas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!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36B609-A214-4708-A4D2-8136273EA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50" y="-11573"/>
            <a:ext cx="6707187" cy="85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Capítulo 3</a:t>
            </a:r>
            <a:endParaRPr lang="en-US" altLang="pt-BR" sz="20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97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>
            <a:extLst>
              <a:ext uri="{FF2B5EF4-FFF2-40B4-BE49-F238E27FC236}">
                <a16:creationId xmlns:a16="http://schemas.microsoft.com/office/drawing/2014/main" id="{74E66DA6-575C-4B6B-B505-DBB7A28BA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1349" y="620688"/>
            <a:ext cx="6707187" cy="853555"/>
          </a:xfrm>
        </p:spPr>
        <p:txBody>
          <a:bodyPr/>
          <a:lstStyle/>
          <a:p>
            <a:r>
              <a:rPr lang="pt-BR" altLang="pt-BR" sz="2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IA no Dia a Dia: Impactando Vidas</a:t>
            </a:r>
            <a:br>
              <a:rPr lang="pt-BR" altLang="pt-BR" sz="2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altLang="pt-BR" sz="2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6595" name="Rectangle 3">
            <a:extLst>
              <a:ext uri="{FF2B5EF4-FFF2-40B4-BE49-F238E27FC236}">
                <a16:creationId xmlns:a16="http://schemas.microsoft.com/office/drawing/2014/main" id="{FDAB7060-E090-4E2D-98BC-AF373C65C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11349" y="1442415"/>
            <a:ext cx="6707187" cy="5009184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 IA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já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está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presente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em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diversos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aspectos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da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nossa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vida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,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mesmo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que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muitas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vezes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não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percebamos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Por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exemplo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,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ela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está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presente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em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pt-BR" sz="2000" b="1" dirty="0">
              <a:solidFill>
                <a:srgbClr val="000000"/>
              </a:solidFill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pt-BR" sz="2000" b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Assistentes</a:t>
            </a:r>
            <a:r>
              <a:rPr lang="en-US" altLang="pt-BR" sz="2000" b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b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Virtuais</a:t>
            </a:r>
            <a:r>
              <a:rPr lang="en-US" altLang="pt-BR" sz="2000" b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: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como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Siri, Alexa e Google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Assistente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, que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respondem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perguntas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,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controlam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dispositivos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facilitam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tarefas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pt-BR" sz="2000" dirty="0">
              <a:solidFill>
                <a:srgbClr val="000000"/>
              </a:solidFill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pt-BR" sz="2000" b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Reconhecimento</a:t>
            </a:r>
            <a:r>
              <a:rPr lang="en-US" altLang="pt-BR" sz="2000" b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facial: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em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smartphones, para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desbloquear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o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aparelho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ou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até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mesmo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para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identificar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pessoas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em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fotos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pt-BR" sz="2000" dirty="0">
              <a:solidFill>
                <a:srgbClr val="000000"/>
              </a:solidFill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pt-BR" sz="2000" b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Automação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b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de </a:t>
            </a:r>
            <a:r>
              <a:rPr lang="en-US" altLang="pt-BR" sz="2000" b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tarefas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: IA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pode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automatizar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tarefas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repetitivas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no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trabalho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,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liberando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mais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tempo para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atividades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criativas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estratégicas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altLang="pt-BR" sz="2000" dirty="0">
              <a:solidFill>
                <a:srgbClr val="000000"/>
              </a:solidFill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36B609-A214-4708-A4D2-8136273EA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49" y="-11573"/>
            <a:ext cx="6707187" cy="85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Capítulo 4</a:t>
            </a:r>
            <a:endParaRPr lang="en-US" altLang="pt-BR" sz="20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97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5" name="Rectangle 3">
            <a:extLst>
              <a:ext uri="{FF2B5EF4-FFF2-40B4-BE49-F238E27FC236}">
                <a16:creationId xmlns:a16="http://schemas.microsoft.com/office/drawing/2014/main" id="{FDAB7060-E090-4E2D-98BC-AF373C65C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11348" y="1016732"/>
            <a:ext cx="6707187" cy="4824536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Este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guia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apresentou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uma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visão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geral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simplificada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da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Inteligência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Artificial 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como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ela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está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moldando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nosso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futuro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. A IA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está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presente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em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muitos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aspectos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do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nosso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dia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a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dia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,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tornando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nossas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vidas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mais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fáceis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,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seguras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eficientes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altLang="pt-BR" sz="2000" dirty="0">
              <a:solidFill>
                <a:srgbClr val="000000"/>
              </a:solidFill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endParaRPr lang="en-US" altLang="pt-BR" sz="2000" dirty="0">
              <a:solidFill>
                <a:srgbClr val="000000"/>
              </a:solidFill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endParaRPr lang="en-US" altLang="pt-BR" sz="2000" dirty="0">
              <a:solidFill>
                <a:srgbClr val="000000"/>
              </a:solidFill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Obrigada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por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embarcar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nesta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jornada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conosco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!</a:t>
            </a:r>
          </a:p>
          <a:p>
            <a:pPr marL="0" indent="0" algn="just">
              <a:buNone/>
            </a:pPr>
            <a:r>
              <a:rPr lang="en-US" altLang="pt-BR" sz="2000" b="1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Lembre</a:t>
            </a:r>
            <a:r>
              <a:rPr lang="en-US" altLang="pt-BR" sz="2000" b="1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-se: 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 IA é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uma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ferramenta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poderosa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com o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potencial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transformar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o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mundo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É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importante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usá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-la de forma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responsável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e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ética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, sempre com o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foco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no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bem-estar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da </a:t>
            </a:r>
            <a:r>
              <a:rPr lang="en-US" altLang="pt-BR" sz="2000" dirty="0" err="1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sociedade</a:t>
            </a:r>
            <a:r>
              <a:rPr lang="en-US" altLang="pt-BR" sz="2000" dirty="0">
                <a:solidFill>
                  <a:srgbClr val="000000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36B609-A214-4708-A4D2-8136273EA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49" y="0"/>
            <a:ext cx="6707187" cy="85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Encerramento</a:t>
            </a:r>
            <a:endParaRPr lang="en-US" altLang="pt-BR" sz="20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77954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5">
      <a:dk1>
        <a:srgbClr val="4D4D4D"/>
      </a:dk1>
      <a:lt1>
        <a:srgbClr val="FFFFFF"/>
      </a:lt1>
      <a:dk2>
        <a:srgbClr val="4D4D4D"/>
      </a:dk2>
      <a:lt2>
        <a:srgbClr val="1F1111"/>
      </a:lt2>
      <a:accent1>
        <a:srgbClr val="393939"/>
      </a:accent1>
      <a:accent2>
        <a:srgbClr val="727272"/>
      </a:accent2>
      <a:accent3>
        <a:srgbClr val="FFFFFF"/>
      </a:accent3>
      <a:accent4>
        <a:srgbClr val="404040"/>
      </a:accent4>
      <a:accent5>
        <a:srgbClr val="AEAEAE"/>
      </a:accent5>
      <a:accent6>
        <a:srgbClr val="676767"/>
      </a:accent6>
      <a:hlink>
        <a:srgbClr val="D42424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3E3B55"/>
        </a:lt2>
        <a:accent1>
          <a:srgbClr val="8D8DC2"/>
        </a:accent1>
        <a:accent2>
          <a:srgbClr val="777777"/>
        </a:accent2>
        <a:accent3>
          <a:srgbClr val="FFFFFF"/>
        </a:accent3>
        <a:accent4>
          <a:srgbClr val="404040"/>
        </a:accent4>
        <a:accent5>
          <a:srgbClr val="C5C5DD"/>
        </a:accent5>
        <a:accent6>
          <a:srgbClr val="6B6B6B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4D4D4D"/>
        </a:dk2>
        <a:lt2>
          <a:srgbClr val="26231E"/>
        </a:lt2>
        <a:accent1>
          <a:srgbClr val="D69F8C"/>
        </a:accent1>
        <a:accent2>
          <a:srgbClr val="AD8D82"/>
        </a:accent2>
        <a:accent3>
          <a:srgbClr val="FFFFFF"/>
        </a:accent3>
        <a:accent4>
          <a:srgbClr val="404040"/>
        </a:accent4>
        <a:accent5>
          <a:srgbClr val="E8CDC5"/>
        </a:accent5>
        <a:accent6>
          <a:srgbClr val="9C7F75"/>
        </a:accent6>
        <a:hlink>
          <a:srgbClr val="67606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4D4D4D"/>
        </a:dk1>
        <a:lt1>
          <a:srgbClr val="FFFFFF"/>
        </a:lt1>
        <a:dk2>
          <a:srgbClr val="4D4D4D"/>
        </a:dk2>
        <a:lt2>
          <a:srgbClr val="1F1111"/>
        </a:lt2>
        <a:accent1>
          <a:srgbClr val="393939"/>
        </a:accent1>
        <a:accent2>
          <a:srgbClr val="727272"/>
        </a:accent2>
        <a:accent3>
          <a:srgbClr val="FFFFFF"/>
        </a:accent3>
        <a:accent4>
          <a:srgbClr val="404040"/>
        </a:accent4>
        <a:accent5>
          <a:srgbClr val="AEAEAE"/>
        </a:accent5>
        <a:accent6>
          <a:srgbClr val="676767"/>
        </a:accent6>
        <a:hlink>
          <a:srgbClr val="D4242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184</TotalTime>
  <Words>710</Words>
  <Application>Microsoft Office PowerPoint</Application>
  <PresentationFormat>Apresentação na tela (4:3)</PresentationFormat>
  <Paragraphs>64</Paragraphs>
  <Slides>10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Helvetica</vt:lpstr>
      <vt:lpstr>Wingdings</vt:lpstr>
      <vt:lpstr>template</vt:lpstr>
      <vt:lpstr>Custom Design</vt:lpstr>
      <vt:lpstr>IA DESCOMPLICADA  </vt:lpstr>
      <vt:lpstr>Sumário</vt:lpstr>
      <vt:lpstr>Introdução</vt:lpstr>
      <vt:lpstr>Desvendando os Mistérios da IA: Uma Jornada Conceitual</vt:lpstr>
      <vt:lpstr>Apresentação do PowerPoint</vt:lpstr>
      <vt:lpstr>O Combustível da IA: A Importância dos Dados </vt:lpstr>
      <vt:lpstr>IA Generativa: Criando o Novo a partir do Existente</vt:lpstr>
      <vt:lpstr>IA no Dia a Dia: Impactando Vidas </vt:lpstr>
      <vt:lpstr>Apresentação do PowerPoint</vt:lpstr>
      <vt:lpstr>Apresentação do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DESCCOMPLICADA</dc:title>
  <dc:creator>Thaís Montuani</dc:creator>
  <cp:lastModifiedBy>Thaís Montuani</cp:lastModifiedBy>
  <cp:revision>14</cp:revision>
  <dcterms:created xsi:type="dcterms:W3CDTF">2024-06-29T22:13:01Z</dcterms:created>
  <dcterms:modified xsi:type="dcterms:W3CDTF">2024-07-01T00:33:24Z</dcterms:modified>
</cp:coreProperties>
</file>