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81" r:id="rId17"/>
    <p:sldId id="278" r:id="rId18"/>
    <p:sldId id="279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EB83A6-3DE2-4AA3-B363-9DA165E1267C}" v="8" dt="2023-08-14T02:03:25.133"/>
    <p1510:client id="{45D98AD7-686F-1E77-C1DA-BF012653CEE8}" v="37" dt="2023-08-14T01:49:14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5BE932-2CBF-4F2C-BD4B-B76FBFA55F3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3DFBAEA-6687-4060-9639-1AD4C3039882}">
      <dgm:prSet/>
      <dgm:spPr/>
      <dgm:t>
        <a:bodyPr/>
        <a:lstStyle/>
        <a:p>
          <a:r>
            <a:rPr lang="en-US"/>
            <a:t>Hallucination: While BERT displays impressive language capabilities it is still capable of producing false positives if it enters an area where it lacks knowledge and will confidently conclude wrongfully</a:t>
          </a:r>
        </a:p>
      </dgm:t>
    </dgm:pt>
    <dgm:pt modelId="{4C2F1ECE-0420-42A0-B17C-DE818C5C5BA4}" type="parTrans" cxnId="{E0E21E6A-1EBA-4FF8-8D3C-556885E30D60}">
      <dgm:prSet/>
      <dgm:spPr/>
      <dgm:t>
        <a:bodyPr/>
        <a:lstStyle/>
        <a:p>
          <a:endParaRPr lang="en-US"/>
        </a:p>
      </dgm:t>
    </dgm:pt>
    <dgm:pt modelId="{058361A0-8DEF-45B8-980D-0AFE40A48AF4}" type="sibTrans" cxnId="{E0E21E6A-1EBA-4FF8-8D3C-556885E30D60}">
      <dgm:prSet/>
      <dgm:spPr/>
      <dgm:t>
        <a:bodyPr/>
        <a:lstStyle/>
        <a:p>
          <a:endParaRPr lang="en-US"/>
        </a:p>
      </dgm:t>
    </dgm:pt>
    <dgm:pt modelId="{A2233970-65BB-46CC-8EB5-234EED049D9E}">
      <dgm:prSet/>
      <dgm:spPr/>
      <dgm:t>
        <a:bodyPr/>
        <a:lstStyle/>
        <a:p>
          <a:r>
            <a:rPr lang="en-US"/>
            <a:t>Training Data Dependency: The performance of BERT is dependent on the quality and diversity of the data that was used for training</a:t>
          </a:r>
        </a:p>
      </dgm:t>
    </dgm:pt>
    <dgm:pt modelId="{75E1614C-F0BD-434E-8ECA-50E84F400E76}" type="parTrans" cxnId="{2ED0FE3B-A9CD-4A89-9D65-DE43EF3650B1}">
      <dgm:prSet/>
      <dgm:spPr/>
      <dgm:t>
        <a:bodyPr/>
        <a:lstStyle/>
        <a:p>
          <a:endParaRPr lang="en-US"/>
        </a:p>
      </dgm:t>
    </dgm:pt>
    <dgm:pt modelId="{1F349FB2-CD1F-4649-B2BA-9EDFA7883F0E}" type="sibTrans" cxnId="{2ED0FE3B-A9CD-4A89-9D65-DE43EF3650B1}">
      <dgm:prSet/>
      <dgm:spPr/>
      <dgm:t>
        <a:bodyPr/>
        <a:lstStyle/>
        <a:p>
          <a:endParaRPr lang="en-US"/>
        </a:p>
      </dgm:t>
    </dgm:pt>
    <dgm:pt modelId="{B02471FF-DABB-420A-8683-C692FC720F6C}">
      <dgm:prSet/>
      <dgm:spPr/>
      <dgm:t>
        <a:bodyPr/>
        <a:lstStyle/>
        <a:p>
          <a:r>
            <a:rPr lang="en-US"/>
            <a:t>Potential Biases: The data that the LLM is trained may have societal and geographical biases encoded in them</a:t>
          </a:r>
        </a:p>
      </dgm:t>
    </dgm:pt>
    <dgm:pt modelId="{9A4B2A2F-E64A-4367-B54C-4844E42FC1ED}" type="parTrans" cxnId="{6F2FFBE7-6193-4C5E-80F5-3D70B3D32F0D}">
      <dgm:prSet/>
      <dgm:spPr/>
      <dgm:t>
        <a:bodyPr/>
        <a:lstStyle/>
        <a:p>
          <a:endParaRPr lang="en-US"/>
        </a:p>
      </dgm:t>
    </dgm:pt>
    <dgm:pt modelId="{9B6F5358-4F42-4A24-9617-75D7EF701083}" type="sibTrans" cxnId="{6F2FFBE7-6193-4C5E-80F5-3D70B3D32F0D}">
      <dgm:prSet/>
      <dgm:spPr/>
      <dgm:t>
        <a:bodyPr/>
        <a:lstStyle/>
        <a:p>
          <a:endParaRPr lang="en-US"/>
        </a:p>
      </dgm:t>
    </dgm:pt>
    <dgm:pt modelId="{61F8FA8C-DF8D-4875-937B-42E05BE37E83}">
      <dgm:prSet/>
      <dgm:spPr/>
      <dgm:t>
        <a:bodyPr/>
        <a:lstStyle/>
        <a:p>
          <a:r>
            <a:rPr lang="en-US"/>
            <a:t>LLMs including BERT are computationally very expensive: processing a single page of text requires computations across billions of parameters, which can result in high response times, especially for longer input documents</a:t>
          </a:r>
        </a:p>
      </dgm:t>
    </dgm:pt>
    <dgm:pt modelId="{209025E0-18DF-4981-9A4A-6A9885CF1D2F}" type="parTrans" cxnId="{1B662358-8975-4049-BD99-71F4A9F2A2A2}">
      <dgm:prSet/>
      <dgm:spPr/>
      <dgm:t>
        <a:bodyPr/>
        <a:lstStyle/>
        <a:p>
          <a:endParaRPr lang="en-US"/>
        </a:p>
      </dgm:t>
    </dgm:pt>
    <dgm:pt modelId="{7385DACF-CCAC-429F-837E-2D3CC338CFBF}" type="sibTrans" cxnId="{1B662358-8975-4049-BD99-71F4A9F2A2A2}">
      <dgm:prSet/>
      <dgm:spPr/>
      <dgm:t>
        <a:bodyPr/>
        <a:lstStyle/>
        <a:p>
          <a:endParaRPr lang="en-US"/>
        </a:p>
      </dgm:t>
    </dgm:pt>
    <dgm:pt modelId="{6E442169-B4C5-4B0D-93AD-06CB2D5E0CF9}" type="pres">
      <dgm:prSet presAssocID="{6E5BE932-2CBF-4F2C-BD4B-B76FBFA55F33}" presName="root" presStyleCnt="0">
        <dgm:presLayoutVars>
          <dgm:dir/>
          <dgm:resizeHandles val="exact"/>
        </dgm:presLayoutVars>
      </dgm:prSet>
      <dgm:spPr/>
    </dgm:pt>
    <dgm:pt modelId="{6DEC2614-989F-4954-BC5E-0C6A950898B5}" type="pres">
      <dgm:prSet presAssocID="{63DFBAEA-6687-4060-9639-1AD4C3039882}" presName="compNode" presStyleCnt="0"/>
      <dgm:spPr/>
    </dgm:pt>
    <dgm:pt modelId="{EF8843C9-3183-4013-820C-DCF8EDA03B7F}" type="pres">
      <dgm:prSet presAssocID="{63DFBAEA-6687-4060-9639-1AD4C3039882}" presName="bgRect" presStyleLbl="bgShp" presStyleIdx="0" presStyleCnt="4"/>
      <dgm:spPr/>
    </dgm:pt>
    <dgm:pt modelId="{D6EDA5E0-775B-4706-97D9-90172BCA24F6}" type="pres">
      <dgm:prSet presAssocID="{63DFBAEA-6687-4060-9639-1AD4C303988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AE43D56-C81C-45B3-9078-767BA27EA0A6}" type="pres">
      <dgm:prSet presAssocID="{63DFBAEA-6687-4060-9639-1AD4C3039882}" presName="spaceRect" presStyleCnt="0"/>
      <dgm:spPr/>
    </dgm:pt>
    <dgm:pt modelId="{9466665E-D50F-4D90-87D0-FC7FE28FFF00}" type="pres">
      <dgm:prSet presAssocID="{63DFBAEA-6687-4060-9639-1AD4C3039882}" presName="parTx" presStyleLbl="revTx" presStyleIdx="0" presStyleCnt="4">
        <dgm:presLayoutVars>
          <dgm:chMax val="0"/>
          <dgm:chPref val="0"/>
        </dgm:presLayoutVars>
      </dgm:prSet>
      <dgm:spPr/>
    </dgm:pt>
    <dgm:pt modelId="{83206708-D8E0-406B-9093-1100BDE99F2D}" type="pres">
      <dgm:prSet presAssocID="{058361A0-8DEF-45B8-980D-0AFE40A48AF4}" presName="sibTrans" presStyleCnt="0"/>
      <dgm:spPr/>
    </dgm:pt>
    <dgm:pt modelId="{C5EB593C-73D8-403F-8DD5-93D3A72D07C8}" type="pres">
      <dgm:prSet presAssocID="{A2233970-65BB-46CC-8EB5-234EED049D9E}" presName="compNode" presStyleCnt="0"/>
      <dgm:spPr/>
    </dgm:pt>
    <dgm:pt modelId="{005D332D-2FF5-47AE-BA40-2101CD14EB8F}" type="pres">
      <dgm:prSet presAssocID="{A2233970-65BB-46CC-8EB5-234EED049D9E}" presName="bgRect" presStyleLbl="bgShp" presStyleIdx="1" presStyleCnt="4"/>
      <dgm:spPr/>
    </dgm:pt>
    <dgm:pt modelId="{F41C7A3D-5F40-4CEE-9E9D-7A023ED097E9}" type="pres">
      <dgm:prSet presAssocID="{A2233970-65BB-46CC-8EB5-234EED049D9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0E3F80A-7AE3-4F02-8BD0-6CC806FAA633}" type="pres">
      <dgm:prSet presAssocID="{A2233970-65BB-46CC-8EB5-234EED049D9E}" presName="spaceRect" presStyleCnt="0"/>
      <dgm:spPr/>
    </dgm:pt>
    <dgm:pt modelId="{6A8124E0-37FD-4DD2-A2D7-4AFAA5834EC2}" type="pres">
      <dgm:prSet presAssocID="{A2233970-65BB-46CC-8EB5-234EED049D9E}" presName="parTx" presStyleLbl="revTx" presStyleIdx="1" presStyleCnt="4">
        <dgm:presLayoutVars>
          <dgm:chMax val="0"/>
          <dgm:chPref val="0"/>
        </dgm:presLayoutVars>
      </dgm:prSet>
      <dgm:spPr/>
    </dgm:pt>
    <dgm:pt modelId="{B40758FB-BB79-44FA-BF55-325A6B51C80B}" type="pres">
      <dgm:prSet presAssocID="{1F349FB2-CD1F-4649-B2BA-9EDFA7883F0E}" presName="sibTrans" presStyleCnt="0"/>
      <dgm:spPr/>
    </dgm:pt>
    <dgm:pt modelId="{E9EB0983-D899-4EBE-A947-495E796A3D1D}" type="pres">
      <dgm:prSet presAssocID="{B02471FF-DABB-420A-8683-C692FC720F6C}" presName="compNode" presStyleCnt="0"/>
      <dgm:spPr/>
    </dgm:pt>
    <dgm:pt modelId="{69AB425C-931D-4B0B-A68D-86644FF23613}" type="pres">
      <dgm:prSet presAssocID="{B02471FF-DABB-420A-8683-C692FC720F6C}" presName="bgRect" presStyleLbl="bgShp" presStyleIdx="2" presStyleCnt="4"/>
      <dgm:spPr/>
    </dgm:pt>
    <dgm:pt modelId="{AC0B9E13-FAF1-4596-A8D8-B450430E34D0}" type="pres">
      <dgm:prSet presAssocID="{B02471FF-DABB-420A-8683-C692FC720F6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C55BB86B-2DBE-4FAE-AC14-8D10AEB62D9E}" type="pres">
      <dgm:prSet presAssocID="{B02471FF-DABB-420A-8683-C692FC720F6C}" presName="spaceRect" presStyleCnt="0"/>
      <dgm:spPr/>
    </dgm:pt>
    <dgm:pt modelId="{61F93A07-67F4-4454-A767-B6EFF2BE7DF4}" type="pres">
      <dgm:prSet presAssocID="{B02471FF-DABB-420A-8683-C692FC720F6C}" presName="parTx" presStyleLbl="revTx" presStyleIdx="2" presStyleCnt="4">
        <dgm:presLayoutVars>
          <dgm:chMax val="0"/>
          <dgm:chPref val="0"/>
        </dgm:presLayoutVars>
      </dgm:prSet>
      <dgm:spPr/>
    </dgm:pt>
    <dgm:pt modelId="{435DDC11-BF49-4C54-B358-2AA6B74BF6D9}" type="pres">
      <dgm:prSet presAssocID="{9B6F5358-4F42-4A24-9617-75D7EF701083}" presName="sibTrans" presStyleCnt="0"/>
      <dgm:spPr/>
    </dgm:pt>
    <dgm:pt modelId="{396E6B40-7E02-4154-B90C-1D15DDC76E9E}" type="pres">
      <dgm:prSet presAssocID="{61F8FA8C-DF8D-4875-937B-42E05BE37E83}" presName="compNode" presStyleCnt="0"/>
      <dgm:spPr/>
    </dgm:pt>
    <dgm:pt modelId="{EEA7B613-853B-45B2-8A74-3E7B38A4C78F}" type="pres">
      <dgm:prSet presAssocID="{61F8FA8C-DF8D-4875-937B-42E05BE37E83}" presName="bgRect" presStyleLbl="bgShp" presStyleIdx="3" presStyleCnt="4"/>
      <dgm:spPr/>
    </dgm:pt>
    <dgm:pt modelId="{E41E35D5-DB63-4A45-9F97-24B5F481B05A}" type="pres">
      <dgm:prSet presAssocID="{61F8FA8C-DF8D-4875-937B-42E05BE37E8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63EA779-C4F1-414A-9834-0556FFBFB20E}" type="pres">
      <dgm:prSet presAssocID="{61F8FA8C-DF8D-4875-937B-42E05BE37E83}" presName="spaceRect" presStyleCnt="0"/>
      <dgm:spPr/>
    </dgm:pt>
    <dgm:pt modelId="{D203BC44-691E-4B20-A89C-5B1110268ACF}" type="pres">
      <dgm:prSet presAssocID="{61F8FA8C-DF8D-4875-937B-42E05BE37E8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1C7872B-5622-42E6-A1F2-5BF6716C8F4C}" type="presOf" srcId="{6E5BE932-2CBF-4F2C-BD4B-B76FBFA55F33}" destId="{6E442169-B4C5-4B0D-93AD-06CB2D5E0CF9}" srcOrd="0" destOrd="0" presId="urn:microsoft.com/office/officeart/2018/2/layout/IconVerticalSolidList"/>
    <dgm:cxn modelId="{E59A7F35-4375-4572-872A-DA4B13549196}" type="presOf" srcId="{63DFBAEA-6687-4060-9639-1AD4C3039882}" destId="{9466665E-D50F-4D90-87D0-FC7FE28FFF00}" srcOrd="0" destOrd="0" presId="urn:microsoft.com/office/officeart/2018/2/layout/IconVerticalSolidList"/>
    <dgm:cxn modelId="{2ED0FE3B-A9CD-4A89-9D65-DE43EF3650B1}" srcId="{6E5BE932-2CBF-4F2C-BD4B-B76FBFA55F33}" destId="{A2233970-65BB-46CC-8EB5-234EED049D9E}" srcOrd="1" destOrd="0" parTransId="{75E1614C-F0BD-434E-8ECA-50E84F400E76}" sibTransId="{1F349FB2-CD1F-4649-B2BA-9EDFA7883F0E}"/>
    <dgm:cxn modelId="{E0E21E6A-1EBA-4FF8-8D3C-556885E30D60}" srcId="{6E5BE932-2CBF-4F2C-BD4B-B76FBFA55F33}" destId="{63DFBAEA-6687-4060-9639-1AD4C3039882}" srcOrd="0" destOrd="0" parTransId="{4C2F1ECE-0420-42A0-B17C-DE818C5C5BA4}" sibTransId="{058361A0-8DEF-45B8-980D-0AFE40A48AF4}"/>
    <dgm:cxn modelId="{1B662358-8975-4049-BD99-71F4A9F2A2A2}" srcId="{6E5BE932-2CBF-4F2C-BD4B-B76FBFA55F33}" destId="{61F8FA8C-DF8D-4875-937B-42E05BE37E83}" srcOrd="3" destOrd="0" parTransId="{209025E0-18DF-4981-9A4A-6A9885CF1D2F}" sibTransId="{7385DACF-CCAC-429F-837E-2D3CC338CFBF}"/>
    <dgm:cxn modelId="{3DEF1F5A-07B0-4918-A997-E1441A5D924D}" type="presOf" srcId="{61F8FA8C-DF8D-4875-937B-42E05BE37E83}" destId="{D203BC44-691E-4B20-A89C-5B1110268ACF}" srcOrd="0" destOrd="0" presId="urn:microsoft.com/office/officeart/2018/2/layout/IconVerticalSolidList"/>
    <dgm:cxn modelId="{928CC47B-E8A7-463F-9E4C-B72AE9E17612}" type="presOf" srcId="{A2233970-65BB-46CC-8EB5-234EED049D9E}" destId="{6A8124E0-37FD-4DD2-A2D7-4AFAA5834EC2}" srcOrd="0" destOrd="0" presId="urn:microsoft.com/office/officeart/2018/2/layout/IconVerticalSolidList"/>
    <dgm:cxn modelId="{74A254D5-BCF0-43AA-B20C-CE077107741F}" type="presOf" srcId="{B02471FF-DABB-420A-8683-C692FC720F6C}" destId="{61F93A07-67F4-4454-A767-B6EFF2BE7DF4}" srcOrd="0" destOrd="0" presId="urn:microsoft.com/office/officeart/2018/2/layout/IconVerticalSolidList"/>
    <dgm:cxn modelId="{6F2FFBE7-6193-4C5E-80F5-3D70B3D32F0D}" srcId="{6E5BE932-2CBF-4F2C-BD4B-B76FBFA55F33}" destId="{B02471FF-DABB-420A-8683-C692FC720F6C}" srcOrd="2" destOrd="0" parTransId="{9A4B2A2F-E64A-4367-B54C-4844E42FC1ED}" sibTransId="{9B6F5358-4F42-4A24-9617-75D7EF701083}"/>
    <dgm:cxn modelId="{C7A5E601-1D7B-4DB9-9A1D-42B59CE29DD6}" type="presParOf" srcId="{6E442169-B4C5-4B0D-93AD-06CB2D5E0CF9}" destId="{6DEC2614-989F-4954-BC5E-0C6A950898B5}" srcOrd="0" destOrd="0" presId="urn:microsoft.com/office/officeart/2018/2/layout/IconVerticalSolidList"/>
    <dgm:cxn modelId="{BAD1057F-ABE1-40C9-9DA2-C414D4BBF206}" type="presParOf" srcId="{6DEC2614-989F-4954-BC5E-0C6A950898B5}" destId="{EF8843C9-3183-4013-820C-DCF8EDA03B7F}" srcOrd="0" destOrd="0" presId="urn:microsoft.com/office/officeart/2018/2/layout/IconVerticalSolidList"/>
    <dgm:cxn modelId="{84D001CA-352C-46F9-A016-477864554A3D}" type="presParOf" srcId="{6DEC2614-989F-4954-BC5E-0C6A950898B5}" destId="{D6EDA5E0-775B-4706-97D9-90172BCA24F6}" srcOrd="1" destOrd="0" presId="urn:microsoft.com/office/officeart/2018/2/layout/IconVerticalSolidList"/>
    <dgm:cxn modelId="{C4B16862-A993-414F-89DC-881F3AFA8587}" type="presParOf" srcId="{6DEC2614-989F-4954-BC5E-0C6A950898B5}" destId="{CAE43D56-C81C-45B3-9078-767BA27EA0A6}" srcOrd="2" destOrd="0" presId="urn:microsoft.com/office/officeart/2018/2/layout/IconVerticalSolidList"/>
    <dgm:cxn modelId="{B49C9E29-B0A8-42E2-AB12-E25450B5C410}" type="presParOf" srcId="{6DEC2614-989F-4954-BC5E-0C6A950898B5}" destId="{9466665E-D50F-4D90-87D0-FC7FE28FFF00}" srcOrd="3" destOrd="0" presId="urn:microsoft.com/office/officeart/2018/2/layout/IconVerticalSolidList"/>
    <dgm:cxn modelId="{B003D709-0198-42D1-B794-E07A5BC09D13}" type="presParOf" srcId="{6E442169-B4C5-4B0D-93AD-06CB2D5E0CF9}" destId="{83206708-D8E0-406B-9093-1100BDE99F2D}" srcOrd="1" destOrd="0" presId="urn:microsoft.com/office/officeart/2018/2/layout/IconVerticalSolidList"/>
    <dgm:cxn modelId="{733D0E19-66A8-4CC5-B765-412230489E1F}" type="presParOf" srcId="{6E442169-B4C5-4B0D-93AD-06CB2D5E0CF9}" destId="{C5EB593C-73D8-403F-8DD5-93D3A72D07C8}" srcOrd="2" destOrd="0" presId="urn:microsoft.com/office/officeart/2018/2/layout/IconVerticalSolidList"/>
    <dgm:cxn modelId="{B85C1022-3167-4335-8859-406DA62AFF41}" type="presParOf" srcId="{C5EB593C-73D8-403F-8DD5-93D3A72D07C8}" destId="{005D332D-2FF5-47AE-BA40-2101CD14EB8F}" srcOrd="0" destOrd="0" presId="urn:microsoft.com/office/officeart/2018/2/layout/IconVerticalSolidList"/>
    <dgm:cxn modelId="{5E4B3632-48A6-470B-8B9D-5923E7FB6F29}" type="presParOf" srcId="{C5EB593C-73D8-403F-8DD5-93D3A72D07C8}" destId="{F41C7A3D-5F40-4CEE-9E9D-7A023ED097E9}" srcOrd="1" destOrd="0" presId="urn:microsoft.com/office/officeart/2018/2/layout/IconVerticalSolidList"/>
    <dgm:cxn modelId="{44087BB3-B51D-4AA7-9817-8A1FDB685858}" type="presParOf" srcId="{C5EB593C-73D8-403F-8DD5-93D3A72D07C8}" destId="{D0E3F80A-7AE3-4F02-8BD0-6CC806FAA633}" srcOrd="2" destOrd="0" presId="urn:microsoft.com/office/officeart/2018/2/layout/IconVerticalSolidList"/>
    <dgm:cxn modelId="{8AE78863-2C96-492E-8902-12E7D4EA9139}" type="presParOf" srcId="{C5EB593C-73D8-403F-8DD5-93D3A72D07C8}" destId="{6A8124E0-37FD-4DD2-A2D7-4AFAA5834EC2}" srcOrd="3" destOrd="0" presId="urn:microsoft.com/office/officeart/2018/2/layout/IconVerticalSolidList"/>
    <dgm:cxn modelId="{54A9F3C8-2E77-4D96-9776-5A8579B2295F}" type="presParOf" srcId="{6E442169-B4C5-4B0D-93AD-06CB2D5E0CF9}" destId="{B40758FB-BB79-44FA-BF55-325A6B51C80B}" srcOrd="3" destOrd="0" presId="urn:microsoft.com/office/officeart/2018/2/layout/IconVerticalSolidList"/>
    <dgm:cxn modelId="{CDBFACF6-09DD-4AAE-82A7-9DD22FD9ADE2}" type="presParOf" srcId="{6E442169-B4C5-4B0D-93AD-06CB2D5E0CF9}" destId="{E9EB0983-D899-4EBE-A947-495E796A3D1D}" srcOrd="4" destOrd="0" presId="urn:microsoft.com/office/officeart/2018/2/layout/IconVerticalSolidList"/>
    <dgm:cxn modelId="{7D0BB8E9-43E0-455B-A051-AD3E249B3B37}" type="presParOf" srcId="{E9EB0983-D899-4EBE-A947-495E796A3D1D}" destId="{69AB425C-931D-4B0B-A68D-86644FF23613}" srcOrd="0" destOrd="0" presId="urn:microsoft.com/office/officeart/2018/2/layout/IconVerticalSolidList"/>
    <dgm:cxn modelId="{21D12371-3A33-4AA9-B539-48E8CF107505}" type="presParOf" srcId="{E9EB0983-D899-4EBE-A947-495E796A3D1D}" destId="{AC0B9E13-FAF1-4596-A8D8-B450430E34D0}" srcOrd="1" destOrd="0" presId="urn:microsoft.com/office/officeart/2018/2/layout/IconVerticalSolidList"/>
    <dgm:cxn modelId="{46A0043B-D771-41A1-97E3-4A141F290180}" type="presParOf" srcId="{E9EB0983-D899-4EBE-A947-495E796A3D1D}" destId="{C55BB86B-2DBE-4FAE-AC14-8D10AEB62D9E}" srcOrd="2" destOrd="0" presId="urn:microsoft.com/office/officeart/2018/2/layout/IconVerticalSolidList"/>
    <dgm:cxn modelId="{644B86AC-A5D2-4652-9828-33F2026262EE}" type="presParOf" srcId="{E9EB0983-D899-4EBE-A947-495E796A3D1D}" destId="{61F93A07-67F4-4454-A767-B6EFF2BE7DF4}" srcOrd="3" destOrd="0" presId="urn:microsoft.com/office/officeart/2018/2/layout/IconVerticalSolidList"/>
    <dgm:cxn modelId="{0929DC94-2275-4282-B546-6F3793FB388B}" type="presParOf" srcId="{6E442169-B4C5-4B0D-93AD-06CB2D5E0CF9}" destId="{435DDC11-BF49-4C54-B358-2AA6B74BF6D9}" srcOrd="5" destOrd="0" presId="urn:microsoft.com/office/officeart/2018/2/layout/IconVerticalSolidList"/>
    <dgm:cxn modelId="{687A0404-064A-48B5-92FC-B64EA512AEC5}" type="presParOf" srcId="{6E442169-B4C5-4B0D-93AD-06CB2D5E0CF9}" destId="{396E6B40-7E02-4154-B90C-1D15DDC76E9E}" srcOrd="6" destOrd="0" presId="urn:microsoft.com/office/officeart/2018/2/layout/IconVerticalSolidList"/>
    <dgm:cxn modelId="{63B352B1-020D-4239-B538-2AF208E14642}" type="presParOf" srcId="{396E6B40-7E02-4154-B90C-1D15DDC76E9E}" destId="{EEA7B613-853B-45B2-8A74-3E7B38A4C78F}" srcOrd="0" destOrd="0" presId="urn:microsoft.com/office/officeart/2018/2/layout/IconVerticalSolidList"/>
    <dgm:cxn modelId="{74A2AFCE-7DA8-4B29-ADF0-F5AF53689834}" type="presParOf" srcId="{396E6B40-7E02-4154-B90C-1D15DDC76E9E}" destId="{E41E35D5-DB63-4A45-9F97-24B5F481B05A}" srcOrd="1" destOrd="0" presId="urn:microsoft.com/office/officeart/2018/2/layout/IconVerticalSolidList"/>
    <dgm:cxn modelId="{87ECA884-4CBB-4C95-A89F-EDD9472E3ADA}" type="presParOf" srcId="{396E6B40-7E02-4154-B90C-1D15DDC76E9E}" destId="{763EA779-C4F1-414A-9834-0556FFBFB20E}" srcOrd="2" destOrd="0" presId="urn:microsoft.com/office/officeart/2018/2/layout/IconVerticalSolidList"/>
    <dgm:cxn modelId="{7027BBFB-0264-46FE-B8F8-B0E22B8FAD0C}" type="presParOf" srcId="{396E6B40-7E02-4154-B90C-1D15DDC76E9E}" destId="{D203BC44-691E-4B20-A89C-5B1110268A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843C9-3183-4013-820C-DCF8EDA03B7F}">
      <dsp:nvSpPr>
        <dsp:cNvPr id="0" name=""/>
        <dsp:cNvSpPr/>
      </dsp:nvSpPr>
      <dsp:spPr>
        <a:xfrm>
          <a:off x="0" y="2277"/>
          <a:ext cx="6096000" cy="11540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DA5E0-775B-4706-97D9-90172BCA24F6}">
      <dsp:nvSpPr>
        <dsp:cNvPr id="0" name=""/>
        <dsp:cNvSpPr/>
      </dsp:nvSpPr>
      <dsp:spPr>
        <a:xfrm>
          <a:off x="349107" y="261943"/>
          <a:ext cx="634740" cy="6347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6665E-D50F-4D90-87D0-FC7FE28FFF00}">
      <dsp:nvSpPr>
        <dsp:cNvPr id="0" name=""/>
        <dsp:cNvSpPr/>
      </dsp:nvSpPr>
      <dsp:spPr>
        <a:xfrm>
          <a:off x="1332954" y="2277"/>
          <a:ext cx="4763045" cy="1154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39" tIns="122139" rIns="122139" bIns="12213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Hallucination: While BERT displays impressive language capabilities it is still capable of producing false positives if it enters an area where it lacks knowledge and will confidently conclude wrongfully</a:t>
          </a:r>
        </a:p>
      </dsp:txBody>
      <dsp:txXfrm>
        <a:off x="1332954" y="2277"/>
        <a:ext cx="4763045" cy="1154072"/>
      </dsp:txXfrm>
    </dsp:sp>
    <dsp:sp modelId="{005D332D-2FF5-47AE-BA40-2101CD14EB8F}">
      <dsp:nvSpPr>
        <dsp:cNvPr id="0" name=""/>
        <dsp:cNvSpPr/>
      </dsp:nvSpPr>
      <dsp:spPr>
        <a:xfrm>
          <a:off x="0" y="1444868"/>
          <a:ext cx="6096000" cy="11540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1C7A3D-5F40-4CEE-9E9D-7A023ED097E9}">
      <dsp:nvSpPr>
        <dsp:cNvPr id="0" name=""/>
        <dsp:cNvSpPr/>
      </dsp:nvSpPr>
      <dsp:spPr>
        <a:xfrm>
          <a:off x="349107" y="1704534"/>
          <a:ext cx="634740" cy="6347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124E0-37FD-4DD2-A2D7-4AFAA5834EC2}">
      <dsp:nvSpPr>
        <dsp:cNvPr id="0" name=""/>
        <dsp:cNvSpPr/>
      </dsp:nvSpPr>
      <dsp:spPr>
        <a:xfrm>
          <a:off x="1332954" y="1444868"/>
          <a:ext cx="4763045" cy="1154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39" tIns="122139" rIns="122139" bIns="12213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Training Data Dependency: The performance of BERT is dependent on the quality and diversity of the data that was used for training</a:t>
          </a:r>
        </a:p>
      </dsp:txBody>
      <dsp:txXfrm>
        <a:off x="1332954" y="1444868"/>
        <a:ext cx="4763045" cy="1154072"/>
      </dsp:txXfrm>
    </dsp:sp>
    <dsp:sp modelId="{69AB425C-931D-4B0B-A68D-86644FF23613}">
      <dsp:nvSpPr>
        <dsp:cNvPr id="0" name=""/>
        <dsp:cNvSpPr/>
      </dsp:nvSpPr>
      <dsp:spPr>
        <a:xfrm>
          <a:off x="0" y="2887459"/>
          <a:ext cx="6096000" cy="115407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0B9E13-FAF1-4596-A8D8-B450430E34D0}">
      <dsp:nvSpPr>
        <dsp:cNvPr id="0" name=""/>
        <dsp:cNvSpPr/>
      </dsp:nvSpPr>
      <dsp:spPr>
        <a:xfrm>
          <a:off x="349107" y="3147125"/>
          <a:ext cx="634740" cy="6347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93A07-67F4-4454-A767-B6EFF2BE7DF4}">
      <dsp:nvSpPr>
        <dsp:cNvPr id="0" name=""/>
        <dsp:cNvSpPr/>
      </dsp:nvSpPr>
      <dsp:spPr>
        <a:xfrm>
          <a:off x="1332954" y="2887459"/>
          <a:ext cx="4763045" cy="1154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39" tIns="122139" rIns="122139" bIns="12213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Potential Biases: The data that the LLM is trained may have societal and geographical biases encoded in them</a:t>
          </a:r>
        </a:p>
      </dsp:txBody>
      <dsp:txXfrm>
        <a:off x="1332954" y="2887459"/>
        <a:ext cx="4763045" cy="1154072"/>
      </dsp:txXfrm>
    </dsp:sp>
    <dsp:sp modelId="{EEA7B613-853B-45B2-8A74-3E7B38A4C78F}">
      <dsp:nvSpPr>
        <dsp:cNvPr id="0" name=""/>
        <dsp:cNvSpPr/>
      </dsp:nvSpPr>
      <dsp:spPr>
        <a:xfrm>
          <a:off x="0" y="4330050"/>
          <a:ext cx="6096000" cy="115407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E35D5-DB63-4A45-9F97-24B5F481B05A}">
      <dsp:nvSpPr>
        <dsp:cNvPr id="0" name=""/>
        <dsp:cNvSpPr/>
      </dsp:nvSpPr>
      <dsp:spPr>
        <a:xfrm>
          <a:off x="349107" y="4589716"/>
          <a:ext cx="634740" cy="6347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BC44-691E-4B20-A89C-5B1110268ACF}">
      <dsp:nvSpPr>
        <dsp:cNvPr id="0" name=""/>
        <dsp:cNvSpPr/>
      </dsp:nvSpPr>
      <dsp:spPr>
        <a:xfrm>
          <a:off x="1332954" y="4330050"/>
          <a:ext cx="4763045" cy="1154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39" tIns="122139" rIns="122139" bIns="12213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LLMs including BERT are computationally very expensive: processing a single page of text requires computations across billions of parameters, which can result in high response times, especially for longer input documents</a:t>
          </a:r>
        </a:p>
      </dsp:txBody>
      <dsp:txXfrm>
        <a:off x="1332954" y="4330050"/>
        <a:ext cx="4763045" cy="1154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8/13/2023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08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9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8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0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4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8/13/2023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7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8/13/2023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6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8/13/2023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5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8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1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3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272">
          <p15:clr>
            <a:srgbClr val="F26B43"/>
          </p15:clr>
        </p15:guide>
        <p15:guide id="4" pos="340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000">
          <p15:clr>
            <a:srgbClr val="F26B43"/>
          </p15:clr>
        </p15:guide>
        <p15:guide id="7" pos="2568">
          <p15:clr>
            <a:srgbClr val="F26B43"/>
          </p15:clr>
        </p15:guide>
        <p15:guide id="8" pos="2136">
          <p15:clr>
            <a:srgbClr val="F26B43"/>
          </p15:clr>
        </p15:guide>
        <p15:guide id="9" pos="432">
          <p15:clr>
            <a:srgbClr val="F26B43"/>
          </p15:clr>
        </p15:guide>
        <p15:guide id="10" pos="864">
          <p15:clr>
            <a:srgbClr val="F26B43"/>
          </p15:clr>
        </p15:guide>
        <p15:guide id="11" pos="1296">
          <p15:clr>
            <a:srgbClr val="F26B43"/>
          </p15:clr>
        </p15:guide>
        <p15:guide id="12" pos="1728">
          <p15:clr>
            <a:srgbClr val="F26B43"/>
          </p15:clr>
        </p15:guide>
        <p15:guide id="13" pos="7248">
          <p15:clr>
            <a:srgbClr val="F26B43"/>
          </p15:clr>
        </p15:guide>
        <p15:guide id="14" pos="6840">
          <p15:clr>
            <a:srgbClr val="F26B43"/>
          </p15:clr>
        </p15:guide>
        <p15:guide id="15" pos="6408">
          <p15:clr>
            <a:srgbClr val="F26B43"/>
          </p15:clr>
        </p15:guide>
        <p15:guide id="16" pos="6000">
          <p15:clr>
            <a:srgbClr val="F26B43"/>
          </p15:clr>
        </p15:guide>
        <p15:guide id="17" pos="5568">
          <p15:clr>
            <a:srgbClr val="F26B43"/>
          </p15:clr>
        </p15:guide>
        <p15:guide id="18" pos="5136">
          <p15:clr>
            <a:srgbClr val="F26B43"/>
          </p15:clr>
        </p15:guide>
        <p15:guide id="19" pos="4704">
          <p15:clr>
            <a:srgbClr val="F26B43"/>
          </p15:clr>
        </p15:guide>
        <p15:guide id="20" orient="horz" pos="3888">
          <p15:clr>
            <a:srgbClr val="F26B43"/>
          </p15:clr>
        </p15:guide>
        <p15:guide id="21" orient="horz" pos="3456">
          <p15:clr>
            <a:srgbClr val="F26B43"/>
          </p15:clr>
        </p15:guide>
        <p15:guide id="22" orient="horz" pos="864">
          <p15:clr>
            <a:srgbClr val="F26B43"/>
          </p15:clr>
        </p15:guide>
        <p15:guide id="23" orient="horz" pos="1296">
          <p15:clr>
            <a:srgbClr val="F26B43"/>
          </p15:clr>
        </p15:guide>
        <p15:guide id="24" orient="horz" pos="1728">
          <p15:clr>
            <a:srgbClr val="F26B43"/>
          </p15:clr>
        </p15:guide>
        <p15:guide id="25" orient="horz" pos="3024">
          <p15:clr>
            <a:srgbClr val="F26B43"/>
          </p15:clr>
        </p15:guide>
        <p15:guide id="26" orient="horz" pos="25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121316-E4D0-41D7-9C79-9FF8F36D4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C3040D-FC6D-0907-1E70-7F06313EE7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88" r="20848" b="4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7EE0F9E-42CB-4AE4-971C-7BD191D5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EB967B-31A3-42E3-8382-73443D264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371601"/>
            <a:ext cx="3390900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543800" y="1701365"/>
            <a:ext cx="3314699" cy="3785034"/>
          </a:xfrm>
        </p:spPr>
        <p:txBody>
          <a:bodyPr>
            <a:normAutofit/>
          </a:bodyPr>
          <a:lstStyle/>
          <a:p>
            <a:r>
              <a:rPr lang="en-US" sz="2000" dirty="0"/>
              <a:t>Designing an AI based Antiphishing Products USING BERT LLM</a:t>
            </a:r>
          </a:p>
        </p:txBody>
      </p:sp>
    </p:spTree>
    <p:extLst>
      <p:ext uri="{BB962C8B-B14F-4D97-AF65-F5344CB8AC3E}">
        <p14:creationId xmlns:p14="http://schemas.microsoft.com/office/powerpoint/2010/main" val="4068650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EE8294-4110-44EB-8577-6CA8DF797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45E44A-48F0-452E-94AB-C02C0355C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700" y="685800"/>
            <a:ext cx="74295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62500" y="942449"/>
            <a:ext cx="6096000" cy="9368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Loading Data</a:t>
            </a:r>
          </a:p>
        </p:txBody>
      </p:sp>
      <p:pic>
        <p:nvPicPr>
          <p:cNvPr id="6" name="Picture 5" descr="Graph">
            <a:extLst>
              <a:ext uri="{FF2B5EF4-FFF2-40B4-BE49-F238E27FC236}">
                <a16:creationId xmlns:a16="http://schemas.microsoft.com/office/drawing/2014/main" id="{0390B1A8-9640-132B-58AB-9A37B056B6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93" r="35806" b="4"/>
          <a:stretch/>
        </p:blipFill>
        <p:spPr>
          <a:xfrm>
            <a:off x="1" y="10"/>
            <a:ext cx="3390899" cy="685799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672977" y="2135938"/>
            <a:ext cx="6247233" cy="353558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Now we will just load our data into a pandas dataframe: # load data</a:t>
            </a:r>
          </a:p>
        </p:txBody>
      </p:sp>
    </p:spTree>
    <p:extLst>
      <p:ext uri="{BB962C8B-B14F-4D97-AF65-F5344CB8AC3E}">
        <p14:creationId xmlns:p14="http://schemas.microsoft.com/office/powerpoint/2010/main" val="3128725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88A92C-0BD1-4D13-9480-9CA5056B1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50E0BE-0A13-43E4-9007-A06960852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1"/>
            <a:ext cx="6118275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50389" y="914881"/>
            <a:ext cx="5212188" cy="964407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Data Loading and Preprocessing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218040" y="2146570"/>
            <a:ext cx="5118965" cy="3754499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We will be doing this by grouping the data based two categories and calling the value_counts method which will display the number of samples for each category</a:t>
            </a:r>
          </a:p>
          <a:p>
            <a:pPr lvl="0"/>
            <a:r>
              <a:rPr lang="en-US" sz="2200" dirty="0"/>
              <a:t>We will also load a dataset containing email messages and their corresponding labels from a CSV file using Pandas</a:t>
            </a:r>
          </a:p>
          <a:p>
            <a:pPr lvl="0"/>
            <a:r>
              <a:rPr lang="en-US" sz="2200" dirty="0"/>
              <a:t>Following this, we will check the class distribution of the dataset to understand the imbalance between the two classes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5D2345-D45B-4533-EE55-50E6D15330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39" r="44733" b="6250"/>
          <a:stretch/>
        </p:blipFill>
        <p:spPr>
          <a:xfrm>
            <a:off x="7467600" y="10"/>
            <a:ext cx="47244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70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EE8294-4110-44EB-8577-6CA8DF797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45E44A-48F0-452E-94AB-C02C0355C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700" y="685800"/>
            <a:ext cx="74295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62500" y="942449"/>
            <a:ext cx="6096000" cy="9368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Model Creation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E75919-AE8A-A477-5540-19978D4496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56" r="33569" b="6250"/>
          <a:stretch/>
        </p:blipFill>
        <p:spPr>
          <a:xfrm>
            <a:off x="1" y="10"/>
            <a:ext cx="3390899" cy="685799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672977" y="2135938"/>
            <a:ext cx="6247233" cy="3535585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Load BERT-related preprocessing and encoder layers from TensorFlow Hub using specified URLs</a:t>
            </a:r>
          </a:p>
          <a:p>
            <a:pPr lvl="0"/>
            <a:r>
              <a:rPr lang="en-US" sz="2200" dirty="0"/>
              <a:t># downloading preprocessing files and model bert_preprocessor = hub.KerasLayer bert_encoder = hub.KerasLayer Having downloaded the bert model, we used Keras Functional API to build our model</a:t>
            </a:r>
          </a:p>
          <a:p>
            <a:pPr lvl="0"/>
            <a:r>
              <a:rPr lang="en-US" sz="2200" dirty="0"/>
              <a:t># Training using the Keras API preprocessed_text = bert_preprocessor embeed = bert_encoder dropout = tf.keras.layers</a:t>
            </a:r>
          </a:p>
        </p:txBody>
      </p:sp>
    </p:spTree>
    <p:extLst>
      <p:ext uri="{BB962C8B-B14F-4D97-AF65-F5344CB8AC3E}">
        <p14:creationId xmlns:p14="http://schemas.microsoft.com/office/powerpoint/2010/main" val="1717152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88A92C-0BD1-4D13-9480-9CA5056B1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50E0BE-0A13-43E4-9007-A06960852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1"/>
            <a:ext cx="6118275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50389" y="914881"/>
            <a:ext cx="5212188" cy="964407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Evaluation of the Model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218040" y="2146570"/>
            <a:ext cx="5118965" cy="3754499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This line evaluates the model's performance on the testing data and displays the evaluation metrics to get an estimate of how the model is performing</a:t>
            </a:r>
          </a:p>
          <a:p>
            <a:pPr lvl="0"/>
            <a:r>
              <a:rPr lang="en-US" sz="2200" dirty="0"/>
              <a:t># Evaluating performance The function below takes an email message as input and predicts whether it is spam or not using the trained model</a:t>
            </a:r>
          </a:p>
          <a:p>
            <a:pPr lvl="0"/>
            <a:r>
              <a:rPr lang="en-US" sz="2200" dirty="0"/>
              <a:t>The model's output is post-processed to assign a label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9BBD3A-65E4-83EF-6022-5D28830CA5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40" r="37744" b="-3"/>
          <a:stretch/>
        </p:blipFill>
        <p:spPr>
          <a:xfrm>
            <a:off x="7467600" y="10"/>
            <a:ext cx="47244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85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88A92C-0BD1-4D13-9480-9CA5056B1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50E0BE-0A13-43E4-9007-A06960852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1"/>
            <a:ext cx="6118275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50389" y="914881"/>
            <a:ext cx="5212188" cy="964407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User Interface with Gradio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218040" y="2146570"/>
            <a:ext cx="5118965" cy="375449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Gradio is used to create a web-based interface for the spam filter</a:t>
            </a:r>
          </a:p>
          <a:p>
            <a:pPr lvl="0"/>
            <a:r>
              <a:rPr lang="en-US" dirty="0"/>
              <a:t>Users can input email text, and the interface will display the predicted label</a:t>
            </a:r>
          </a:p>
          <a:p>
            <a:pPr lvl="0"/>
            <a:r>
              <a:rPr lang="en-US" dirty="0"/>
              <a:t># Define the interface demo = gr</a:t>
            </a:r>
          </a:p>
        </p:txBody>
      </p:sp>
      <p:pic>
        <p:nvPicPr>
          <p:cNvPr id="6" name="Picture 5" descr="Graph">
            <a:extLst>
              <a:ext uri="{FF2B5EF4-FFF2-40B4-BE49-F238E27FC236}">
                <a16:creationId xmlns:a16="http://schemas.microsoft.com/office/drawing/2014/main" id="{6026868B-BB6D-1A00-D1A3-81649B8DF9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17" r="29729" b="4"/>
          <a:stretch/>
        </p:blipFill>
        <p:spPr>
          <a:xfrm>
            <a:off x="7467600" y="10"/>
            <a:ext cx="47244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07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EE8294-4110-44EB-8577-6CA8DF797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45E44A-48F0-452E-94AB-C02C0355C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700" y="685800"/>
            <a:ext cx="74295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62500" y="942449"/>
            <a:ext cx="6096000" cy="9368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EVALUATION METRICS</a:t>
            </a:r>
          </a:p>
        </p:txBody>
      </p:sp>
      <p:pic>
        <p:nvPicPr>
          <p:cNvPr id="6" name="Picture 5" descr="Colourful envelopes">
            <a:extLst>
              <a:ext uri="{FF2B5EF4-FFF2-40B4-BE49-F238E27FC236}">
                <a16:creationId xmlns:a16="http://schemas.microsoft.com/office/drawing/2014/main" id="{61788304-4045-6BC1-0100-513085D1F5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20" r="37177" b="4"/>
          <a:stretch/>
        </p:blipFill>
        <p:spPr>
          <a:xfrm>
            <a:off x="1" y="10"/>
            <a:ext cx="3390899" cy="685799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672977" y="2135938"/>
            <a:ext cx="6247233" cy="353558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For this report, we had a dataset of 5, 572 emails, including 4825 legitimate emails and 747 phishing emails</a:t>
            </a:r>
          </a:p>
          <a:p>
            <a:pPr lvl="0"/>
            <a:r>
              <a:rPr lang="en-US" dirty="0"/>
              <a:t>Tests were carried out by inputting the data through the graphical interface</a:t>
            </a:r>
          </a:p>
        </p:txBody>
      </p:sp>
    </p:spTree>
    <p:extLst>
      <p:ext uri="{BB962C8B-B14F-4D97-AF65-F5344CB8AC3E}">
        <p14:creationId xmlns:p14="http://schemas.microsoft.com/office/powerpoint/2010/main" val="307621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amera lens close up">
            <a:extLst>
              <a:ext uri="{FF2B5EF4-FFF2-40B4-BE49-F238E27FC236}">
                <a16:creationId xmlns:a16="http://schemas.microsoft.com/office/drawing/2014/main" id="{08A5E783-6042-B981-BB55-163D34941F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05" r="-2" b="-2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37E9081-32E2-43C3-80C8-7F3854D9D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2000" cy="3429000"/>
          </a:xfrm>
          <a:prstGeom prst="rect">
            <a:avLst/>
          </a:prstGeom>
          <a:gradFill>
            <a:gsLst>
              <a:gs pos="47000">
                <a:srgbClr val="000000">
                  <a:alpha val="23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B5587-4A23-1E1A-60B6-FC7D27F42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126" y="5470358"/>
            <a:ext cx="9486900" cy="12815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2458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EE8294-4110-44EB-8577-6CA8DF797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45E44A-48F0-452E-94AB-C02C0355C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700" y="685800"/>
            <a:ext cx="74295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62500" y="942449"/>
            <a:ext cx="6096000" cy="9368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CHALLENGES</a:t>
            </a:r>
          </a:p>
        </p:txBody>
      </p:sp>
      <p:pic>
        <p:nvPicPr>
          <p:cNvPr id="6" name="Picture 5" descr="Person holding mouse">
            <a:extLst>
              <a:ext uri="{FF2B5EF4-FFF2-40B4-BE49-F238E27FC236}">
                <a16:creationId xmlns:a16="http://schemas.microsoft.com/office/drawing/2014/main" id="{A413AFA3-9FEC-E140-F4F7-72BDBF79BA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27" r="33817" b="-3"/>
          <a:stretch/>
        </p:blipFill>
        <p:spPr>
          <a:xfrm>
            <a:off x="1" y="10"/>
            <a:ext cx="3390899" cy="685799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672977" y="2135938"/>
            <a:ext cx="6247233" cy="3535585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700" dirty="0"/>
              <a:t>The team attempted to differentiate between spam and marketing emails which was a part of our scope of work, however, we were unable to find a suitable dataset as most spam/phishing emails are also considered marketing emails are considered as spam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It took some time to find an appropriate open-source LLM to fulfill all the functions of our email filtering system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Training the model was rather time-consuming because we wanted to reduce the number of false positives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Compiling and training the model using the history = model.fit command took a very long time to complete and impacted significantly impacted the time taken to finalize the system</a:t>
            </a:r>
          </a:p>
        </p:txBody>
      </p:sp>
    </p:spTree>
    <p:extLst>
      <p:ext uri="{BB962C8B-B14F-4D97-AF65-F5344CB8AC3E}">
        <p14:creationId xmlns:p14="http://schemas.microsoft.com/office/powerpoint/2010/main" val="29494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EE8294-4110-44EB-8577-6CA8DF797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45E44A-48F0-452E-94AB-C02C0355C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700" y="685800"/>
            <a:ext cx="74295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62500" y="942449"/>
            <a:ext cx="6096000" cy="9368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CONCLUSION</a:t>
            </a:r>
          </a:p>
        </p:txBody>
      </p:sp>
      <p:pic>
        <p:nvPicPr>
          <p:cNvPr id="6" name="Picture 5" descr="Person holding mouse">
            <a:extLst>
              <a:ext uri="{FF2B5EF4-FFF2-40B4-BE49-F238E27FC236}">
                <a16:creationId xmlns:a16="http://schemas.microsoft.com/office/drawing/2014/main" id="{B1A6B53F-E942-48C5-9D45-D52D54C16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27" r="33817" b="-3"/>
          <a:stretch/>
        </p:blipFill>
        <p:spPr>
          <a:xfrm>
            <a:off x="1" y="10"/>
            <a:ext cx="3390899" cy="685799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672977" y="2135938"/>
            <a:ext cx="6247233" cy="353558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By taking advantage of the capabilities of Artificial Intelligence, we have created a sophisticated defense mechanism that examines the tone and language of incoming emails</a:t>
            </a:r>
          </a:p>
          <a:p>
            <a:pPr lvl="0"/>
            <a:r>
              <a:rPr lang="en-US" dirty="0"/>
              <a:t>Through thorough training on a diverse range of email content, encompassing legitimate, spam, and phishing emails we were able to successfully identify and block phishing emails</a:t>
            </a:r>
          </a:p>
        </p:txBody>
      </p:sp>
    </p:spTree>
    <p:extLst>
      <p:ext uri="{BB962C8B-B14F-4D97-AF65-F5344CB8AC3E}">
        <p14:creationId xmlns:p14="http://schemas.microsoft.com/office/powerpoint/2010/main" val="3781422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EE8294-4110-44EB-8577-6CA8DF797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45E44A-48F0-452E-94AB-C02C0355C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700" y="685800"/>
            <a:ext cx="74295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3B5EB-2D6D-EEEB-A104-DAB7E97B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0" y="942449"/>
            <a:ext cx="6096000" cy="9368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REFERENCES</a:t>
            </a:r>
            <a:endParaRPr lang="en-CA"/>
          </a:p>
        </p:txBody>
      </p:sp>
      <p:pic>
        <p:nvPicPr>
          <p:cNvPr id="5" name="Picture 4" descr="World map made out of post-its">
            <a:extLst>
              <a:ext uri="{FF2B5EF4-FFF2-40B4-BE49-F238E27FC236}">
                <a16:creationId xmlns:a16="http://schemas.microsoft.com/office/drawing/2014/main" id="{D7C5A926-853E-64CA-42FC-B21A6FA12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99" r="30674" b="2"/>
          <a:stretch/>
        </p:blipFill>
        <p:spPr>
          <a:xfrm>
            <a:off x="1" y="10"/>
            <a:ext cx="3390899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322B2-DD54-2354-2E97-35E960F94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977" y="2135938"/>
            <a:ext cx="6247233" cy="353558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spcAft>
                <a:spcPts val="800"/>
              </a:spcAft>
            </a:pPr>
            <a:r>
              <a:rPr lang="en-CA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Horev, R. (2018). BERT Explained: State of the art language model for NLP. Medium. https://towardsdatascience.com/bert-explained-state-of-the-art-language-model-for-nlp-f8b21a9b6270</a:t>
            </a:r>
            <a:endParaRPr lang="en-CA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spcAft>
                <a:spcPts val="800"/>
              </a:spcAft>
            </a:pPr>
            <a:r>
              <a:rPr lang="en-CA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Hugging Face. (2001). Bert-base-uncased.  https://huggingface.co/bert-base-uncased</a:t>
            </a:r>
            <a:endParaRPr lang="en-CA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spcAft>
                <a:spcPts val="800"/>
              </a:spcAft>
            </a:pPr>
            <a:r>
              <a:rPr lang="en-CA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Lutkevich, B. (2020). BERT language model. Enterprise AI. https://www.techtarget.com/searchenterpriseai/definition/BERT-language-model</a:t>
            </a:r>
            <a:endParaRPr lang="en-CA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CA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Mfaisalqureshi. (2022). Email spam detection 98% accuracy. </a:t>
            </a:r>
            <a:r>
              <a:rPr lang="en-CA" sz="1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Kaggle</a:t>
            </a:r>
            <a:r>
              <a:rPr lang="en-CA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https://www.kaggle.com/code/mfaisalqureshi/email-spam-detection-98-accuracy/notebook</a:t>
            </a:r>
          </a:p>
          <a:p>
            <a:pPr marL="457200" indent="-457200">
              <a:lnSpc>
                <a:spcPct val="90000"/>
              </a:lnSpc>
              <a:spcAft>
                <a:spcPts val="800"/>
              </a:spcAft>
            </a:pPr>
            <a:r>
              <a:rPr lang="en-CA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Muller. B. 2022. BERT 101 - State Of The Art NLP Model Explained. https://huggingface.co/blog/bert-101</a:t>
            </a:r>
            <a:endParaRPr lang="en-CA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CA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Prateekjoshi. (n.d.). </a:t>
            </a:r>
            <a:r>
              <a:rPr lang="en-CA" sz="1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Fine-Tuning-BERT/Fine_Tuning_BERT_for_Spam_Classification.ipynb at master · prateekjoshi565/Fine-Tuning-BERT</a:t>
            </a:r>
            <a:r>
              <a:rPr lang="en-CA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GitHub. https://github.com/prateekjoshi565/Fine-Tuning-BERT/blob/master/Fine_Tuning_BERT_for_Spam_Classification.ipynb</a:t>
            </a:r>
          </a:p>
          <a:p>
            <a:pPr marL="457200" indent="-457200">
              <a:lnSpc>
                <a:spcPct val="90000"/>
              </a:lnSpc>
              <a:spcAft>
                <a:spcPts val="800"/>
              </a:spcAft>
            </a:pPr>
            <a:r>
              <a:rPr lang="en-CA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Rotaru, M. Kok, K. Textkernel. n.d. Seven Limitations of Large Language Models (LLMs) in recruitment technology. Textkernel. https://www.textkernel.com/technology/seven-limitations-of-large-language-models-in-recruitment-technology/#:~:text=A%20major%20limitation%20of%20LLMs,behave%20the%20way%20they%20do.</a:t>
            </a:r>
            <a:endParaRPr lang="en-CA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29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88A92C-0BD1-4D13-9480-9CA5056B1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50E0BE-0A13-43E4-9007-A06960852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1"/>
            <a:ext cx="6118275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50389" y="914881"/>
            <a:ext cx="5212188" cy="9644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Phishing Attacks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218040" y="2146570"/>
            <a:ext cx="5118965" cy="37544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900" dirty="0"/>
              <a:t>Phishing attacks are a significant cybersecurity threat, targeting users through deceptive emails and websites</a:t>
            </a:r>
          </a:p>
          <a:p>
            <a:pPr lvl="0">
              <a:lnSpc>
                <a:spcPct val="90000"/>
              </a:lnSpc>
            </a:pPr>
            <a:r>
              <a:rPr lang="en-US" sz="1900" dirty="0"/>
              <a:t> As Cybersecurity experts it is our role to counter these new approaches by taking advantage of automated tools such as Artificial Intelligence and ensuring the security and integrity of online interactions</a:t>
            </a:r>
          </a:p>
        </p:txBody>
      </p:sp>
      <p:pic>
        <p:nvPicPr>
          <p:cNvPr id="6" name="Picture 5" descr="3D spheres connected with a red line">
            <a:extLst>
              <a:ext uri="{FF2B5EF4-FFF2-40B4-BE49-F238E27FC236}">
                <a16:creationId xmlns:a16="http://schemas.microsoft.com/office/drawing/2014/main" id="{E4E44708-3800-DF8A-EA45-BA69E55AEE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09" r="23026" b="4"/>
          <a:stretch/>
        </p:blipFill>
        <p:spPr>
          <a:xfrm>
            <a:off x="7467600" y="10"/>
            <a:ext cx="47244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0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EE8294-4110-44EB-8577-6CA8DF797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45E44A-48F0-452E-94AB-C02C0355C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700" y="685800"/>
            <a:ext cx="74295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62500" y="942449"/>
            <a:ext cx="6096000" cy="9368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pic>
        <p:nvPicPr>
          <p:cNvPr id="6" name="Picture 5" descr="Person holding mouse">
            <a:extLst>
              <a:ext uri="{FF2B5EF4-FFF2-40B4-BE49-F238E27FC236}">
                <a16:creationId xmlns:a16="http://schemas.microsoft.com/office/drawing/2014/main" id="{BE321E9B-2A4E-42CF-3DA7-E0610607C1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27" r="33817" b="-3"/>
          <a:stretch/>
        </p:blipFill>
        <p:spPr>
          <a:xfrm>
            <a:off x="1" y="10"/>
            <a:ext cx="3390899" cy="685799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672977" y="2135938"/>
            <a:ext cx="6247233" cy="35355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The team has developed an AI-driven Anti-phishing detection system using the BERT large language model to successfully identify and filter malicious phishing emails based on the tone and language of the emails received.</a:t>
            </a:r>
          </a:p>
        </p:txBody>
      </p:sp>
    </p:spTree>
    <p:extLst>
      <p:ext uri="{BB962C8B-B14F-4D97-AF65-F5344CB8AC3E}">
        <p14:creationId xmlns:p14="http://schemas.microsoft.com/office/powerpoint/2010/main" val="326236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88A92C-0BD1-4D13-9480-9CA5056B1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50E0BE-0A13-43E4-9007-A06960852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1"/>
            <a:ext cx="6118275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50389" y="914881"/>
            <a:ext cx="5212188" cy="9644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LANGUAGE MODEL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218040" y="2146570"/>
            <a:ext cx="5118965" cy="3754499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500" dirty="0"/>
              <a:t>The model is free for use through the Hugging Face API which provides an open-source platform for natural language processing and foundation models</a:t>
            </a:r>
          </a:p>
          <a:p>
            <a:pPr lvl="0">
              <a:lnSpc>
                <a:spcPct val="90000"/>
              </a:lnSpc>
            </a:pPr>
            <a:r>
              <a:rPr lang="en-US" sz="1500" dirty="0"/>
              <a:t>BERT has a massive dataset of 3.3 billion words which contributes to BERT’s continued success</a:t>
            </a:r>
          </a:p>
          <a:p>
            <a:pPr lvl="0">
              <a:lnSpc>
                <a:spcPct val="90000"/>
              </a:lnSpc>
            </a:pPr>
            <a:r>
              <a:rPr lang="en-US" sz="1500" dirty="0"/>
              <a:t>BERT was specifically trained on Wikipedia and Google’s BooksCorpus</a:t>
            </a:r>
          </a:p>
          <a:p>
            <a:pPr lvl="0">
              <a:lnSpc>
                <a:spcPct val="90000"/>
              </a:lnSpc>
            </a:pPr>
            <a:r>
              <a:rPr lang="en-US" sz="1500" dirty="0"/>
              <a:t>BERT is pre-trained on two different, but related, Natural Language Processing tasks: Masked Language Modeling and Next Sentence Prediction</a:t>
            </a:r>
          </a:p>
          <a:p>
            <a:pPr lvl="0">
              <a:lnSpc>
                <a:spcPct val="90000"/>
              </a:lnSpc>
            </a:pPr>
            <a:r>
              <a:rPr lang="en-US" sz="1500" dirty="0"/>
              <a:t>BERT uses a bidirectional approach where the Transformer encoder reads the entire sequence of words at once, this converges slower than left-to-right approaches but outperforms left-to-right training after a small number of pre-training steps</a:t>
            </a:r>
          </a:p>
        </p:txBody>
      </p:sp>
      <p:pic>
        <p:nvPicPr>
          <p:cNvPr id="6" name="Picture 5" descr="Wooden hand holding pencil">
            <a:extLst>
              <a:ext uri="{FF2B5EF4-FFF2-40B4-BE49-F238E27FC236}">
                <a16:creationId xmlns:a16="http://schemas.microsoft.com/office/drawing/2014/main" id="{4C134518-59A3-17D7-B661-8DE3A8F0C8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10" r="37137" b="-10"/>
          <a:stretch/>
        </p:blipFill>
        <p:spPr>
          <a:xfrm>
            <a:off x="7467600" y="10"/>
            <a:ext cx="47244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8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LIMITATIONS AND ETHICAL CONSIDERATIONS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11BCC5AF-BFC7-E968-7318-01D213004C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22014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409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EE8294-4110-44EB-8577-6CA8DF797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45E44A-48F0-452E-94AB-C02C0355C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700" y="685800"/>
            <a:ext cx="74295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62500" y="942449"/>
            <a:ext cx="6096000" cy="936840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LIMITATIONS AND ETHICAL CONSIDERATIONS</a:t>
            </a:r>
          </a:p>
        </p:txBody>
      </p:sp>
      <p:pic>
        <p:nvPicPr>
          <p:cNvPr id="6" name="Picture 5" descr="Person holding mouse">
            <a:extLst>
              <a:ext uri="{FF2B5EF4-FFF2-40B4-BE49-F238E27FC236}">
                <a16:creationId xmlns:a16="http://schemas.microsoft.com/office/drawing/2014/main" id="{03DFA4FA-0300-4A6D-253D-580062745D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27" r="33817" b="-3"/>
          <a:stretch/>
        </p:blipFill>
        <p:spPr>
          <a:xfrm>
            <a:off x="1" y="10"/>
            <a:ext cx="3390899" cy="685799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672977" y="2135938"/>
            <a:ext cx="6247233" cy="353558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Data Privacy Concerns:   If used on personal data, there are privacy concerns regarding the potential exposure of sensitive information</a:t>
            </a:r>
          </a:p>
          <a:p>
            <a:pPr lvl="0"/>
            <a:r>
              <a:rPr lang="en-US" dirty="0"/>
              <a:t>The hallucinations can also cause some ethical concerns: BERT may generate outputs that are unexpected or unintended</a:t>
            </a:r>
          </a:p>
        </p:txBody>
      </p:sp>
    </p:spTree>
    <p:extLst>
      <p:ext uri="{BB962C8B-B14F-4D97-AF65-F5344CB8AC3E}">
        <p14:creationId xmlns:p14="http://schemas.microsoft.com/office/powerpoint/2010/main" val="47901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642132-805A-497E-9C84-8D6774339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E7F1DA-407F-41FD-AC0F-D9CAD1187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467600" y="1371599"/>
            <a:ext cx="3390900" cy="2360429"/>
          </a:xfrm>
        </p:spPr>
        <p:txBody>
          <a:bodyPr>
            <a:normAutofit/>
          </a:bodyPr>
          <a:lstStyle/>
          <a:p>
            <a:r>
              <a:rPr lang="en-US" sz="2300">
                <a:solidFill>
                  <a:schemeClr val="bg2"/>
                </a:solidFill>
              </a:rPr>
              <a:t>SOURCE CODE DOCUMENTATION</a:t>
            </a:r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BF083A4E-E626-AF2B-EC01-EF7893D0E4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40" r="19353" b="3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44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949742-730C-4F7B-88BE-E4E69F6D1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5C0732-01DA-4A7C-ABF5-56B3C5B0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1" y="685801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285978" y="959278"/>
            <a:ext cx="3714872" cy="992512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Load Libraries and Data</a:t>
            </a:r>
          </a:p>
        </p:txBody>
      </p:sp>
      <p:pic>
        <p:nvPicPr>
          <p:cNvPr id="6" name="Picture 5" descr="Electronic circuit board">
            <a:extLst>
              <a:ext uri="{FF2B5EF4-FFF2-40B4-BE49-F238E27FC236}">
                <a16:creationId xmlns:a16="http://schemas.microsoft.com/office/drawing/2014/main" id="{B00AA50F-33F8-2DDC-DBBB-3D07FD365E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63" r="1990" b="-3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378995" y="2135939"/>
            <a:ext cx="3572540" cy="354680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pip install transformers !</a:t>
            </a:r>
          </a:p>
          <a:p>
            <a:pPr lvl="0"/>
            <a:r>
              <a:rPr lang="en-US" dirty="0"/>
              <a:t>pip install -U tensorflow-text !</a:t>
            </a:r>
          </a:p>
          <a:p>
            <a:pPr lvl="0"/>
            <a:r>
              <a:rPr lang="en-US" dirty="0"/>
              <a:t>pip install transformers !</a:t>
            </a:r>
          </a:p>
        </p:txBody>
      </p:sp>
    </p:spTree>
    <p:extLst>
      <p:ext uri="{BB962C8B-B14F-4D97-AF65-F5344CB8AC3E}">
        <p14:creationId xmlns:p14="http://schemas.microsoft.com/office/powerpoint/2010/main" val="189166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88A92C-0BD1-4D13-9480-9CA5056B1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50E0BE-0A13-43E4-9007-A06960852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1"/>
            <a:ext cx="6118275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50389" y="914881"/>
            <a:ext cx="5212188" cy="9644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Load Dependencies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218040" y="2146570"/>
            <a:ext cx="5118965" cy="3754499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000" dirty="0"/>
              <a:t>Tensorflow_hub: This is where all TensorFlow pre-trained models are stored</a:t>
            </a:r>
          </a:p>
          <a:p>
            <a:pPr lvl="0">
              <a:lnSpc>
                <a:spcPct val="90000"/>
              </a:lnSpc>
            </a:pPr>
            <a:r>
              <a:rPr lang="en-US" sz="2000" dirty="0"/>
              <a:t>Tensorflow: This is used for model creation</a:t>
            </a:r>
          </a:p>
          <a:p>
            <a:pPr lvl="0">
              <a:lnSpc>
                <a:spcPct val="90000"/>
              </a:lnSpc>
            </a:pPr>
            <a:r>
              <a:rPr lang="en-US" sz="2000" dirty="0"/>
              <a:t>Pandas: This is used for data loading, manipulation, and wrangling</a:t>
            </a:r>
          </a:p>
          <a:p>
            <a:pPr lvl="0">
              <a:lnSpc>
                <a:spcPct val="90000"/>
              </a:lnSpc>
            </a:pPr>
            <a:r>
              <a:rPr lang="en-US" sz="2000" dirty="0"/>
              <a:t>Tensorflow_text: This library allows additional NLP text processing capabilities outside the scope of tensorflow</a:t>
            </a:r>
          </a:p>
          <a:p>
            <a:pPr lvl="0">
              <a:lnSpc>
                <a:spcPct val="90000"/>
              </a:lnSpc>
            </a:pPr>
            <a:r>
              <a:rPr lang="en-US" sz="2000" dirty="0"/>
              <a:t>Skelarn: This library is for doing data splitting</a:t>
            </a:r>
          </a:p>
          <a:p>
            <a:pPr lvl="0">
              <a:lnSpc>
                <a:spcPct val="90000"/>
              </a:lnSpc>
            </a:pPr>
            <a:r>
              <a:rPr lang="en-US" sz="2000" dirty="0"/>
              <a:t>Matplotlib: This is used for visualization support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DB2636-3BFE-2483-0070-A670B5149A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40" r="37744" b="-3"/>
          <a:stretch/>
        </p:blipFill>
        <p:spPr>
          <a:xfrm>
            <a:off x="7467600" y="10"/>
            <a:ext cx="47244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29793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_2SEEDS">
      <a:dk1>
        <a:srgbClr val="000000"/>
      </a:dk1>
      <a:lt1>
        <a:srgbClr val="FFFFFF"/>
      </a:lt1>
      <a:dk2>
        <a:srgbClr val="242B41"/>
      </a:dk2>
      <a:lt2>
        <a:srgbClr val="E8E7E2"/>
      </a:lt2>
      <a:accent1>
        <a:srgbClr val="7385C6"/>
      </a:accent1>
      <a:accent2>
        <a:srgbClr val="75A9C7"/>
      </a:accent2>
      <a:accent3>
        <a:srgbClr val="998CD0"/>
      </a:accent3>
      <a:accent4>
        <a:srgbClr val="C68373"/>
      </a:accent4>
      <a:accent5>
        <a:srgbClr val="BE9D69"/>
      </a:accent5>
      <a:accent6>
        <a:srgbClr val="A7A862"/>
      </a:accent6>
      <a:hlink>
        <a:srgbClr val="8F8256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1158</Words>
  <Application>Microsoft Office PowerPoint</Application>
  <PresentationFormat>Widescreen</PresentationFormat>
  <Paragraphs>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Gill Sans MT</vt:lpstr>
      <vt:lpstr>Goudy Old Style</vt:lpstr>
      <vt:lpstr>Times New Roman</vt:lpstr>
      <vt:lpstr>ClassicFrameVTI</vt:lpstr>
      <vt:lpstr>Designing an AI based Antiphishing Products USING BERT LLM</vt:lpstr>
      <vt:lpstr>Phishing Attacks</vt:lpstr>
      <vt:lpstr>INTRODUCTION</vt:lpstr>
      <vt:lpstr>LANGUAGE MODEL</vt:lpstr>
      <vt:lpstr>LIMITATIONS AND ETHICAL CONSIDERATIONS</vt:lpstr>
      <vt:lpstr>LIMITATIONS AND ETHICAL CONSIDERATIONS</vt:lpstr>
      <vt:lpstr>SOURCE CODE DOCUMENTATION</vt:lpstr>
      <vt:lpstr>Load Libraries and Data</vt:lpstr>
      <vt:lpstr>Load Dependencies</vt:lpstr>
      <vt:lpstr>Loading Data</vt:lpstr>
      <vt:lpstr>Data Loading and Preprocessing</vt:lpstr>
      <vt:lpstr>Model Creation</vt:lpstr>
      <vt:lpstr>Evaluation of the Model</vt:lpstr>
      <vt:lpstr>User Interface with Gradio</vt:lpstr>
      <vt:lpstr>EVALUATION METRICS</vt:lpstr>
      <vt:lpstr>DEMO</vt:lpstr>
      <vt:lpstr>CHALLENGES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Steffannie Egbuziem</cp:lastModifiedBy>
  <cp:revision>27</cp:revision>
  <dcterms:created xsi:type="dcterms:W3CDTF">2023-08-14T01:44:28Z</dcterms:created>
  <dcterms:modified xsi:type="dcterms:W3CDTF">2023-08-14T02:04:32Z</dcterms:modified>
</cp:coreProperties>
</file>