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5753-3E8C-4441-AC8E-4FE647A14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en-US" dirty="0"/>
              <a:t>Predicting the outcome of UFC fights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5C5C9-5024-47C0-A403-1BF70A6F6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518734"/>
            <a:ext cx="6831673" cy="523782"/>
          </a:xfrm>
        </p:spPr>
        <p:txBody>
          <a:bodyPr/>
          <a:lstStyle/>
          <a:p>
            <a:r>
              <a:rPr lang="en-US" dirty="0"/>
              <a:t>By: Taylor Moorman</a:t>
            </a:r>
          </a:p>
        </p:txBody>
      </p:sp>
    </p:spTree>
    <p:extLst>
      <p:ext uri="{BB962C8B-B14F-4D97-AF65-F5344CB8AC3E}">
        <p14:creationId xmlns:p14="http://schemas.microsoft.com/office/powerpoint/2010/main" val="76067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7847-7AFD-4917-B3E4-6D9F7A79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UFC?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E1F7-FD93-4B55-B582-3C2D9FB9C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Largest MMA Promotion in the world</a:t>
            </a:r>
          </a:p>
          <a:p>
            <a:r>
              <a:rPr lang="en-US" dirty="0"/>
              <a:t>Founded in 1993</a:t>
            </a:r>
          </a:p>
          <a:p>
            <a:r>
              <a:rPr lang="en-US" dirty="0"/>
              <a:t>On track to promote 43 events in 2019</a:t>
            </a:r>
          </a:p>
          <a:p>
            <a:r>
              <a:rPr lang="en-US" dirty="0"/>
              <a:t>Worth over 7 billion dollars</a:t>
            </a:r>
          </a:p>
          <a:p>
            <a:endParaRPr lang="en-US" dirty="0"/>
          </a:p>
        </p:txBody>
      </p:sp>
      <p:pic>
        <p:nvPicPr>
          <p:cNvPr id="1026" name="Picture 2" descr="Image result for ufc">
            <a:extLst>
              <a:ext uri="{FF2B5EF4-FFF2-40B4-BE49-F238E27FC236}">
                <a16:creationId xmlns:a16="http://schemas.microsoft.com/office/drawing/2014/main" id="{52426D6D-1374-4D55-81FE-3568BBEEF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981" y="289655"/>
            <a:ext cx="4717048" cy="243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fc">
            <a:extLst>
              <a:ext uri="{FF2B5EF4-FFF2-40B4-BE49-F238E27FC236}">
                <a16:creationId xmlns:a16="http://schemas.microsoft.com/office/drawing/2014/main" id="{EE346B50-8084-4D8F-A505-136A99598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209" y="3122421"/>
            <a:ext cx="5029616" cy="334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11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BCF9-50D3-4B91-8486-891095006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CD67-34F4-4954-A4AF-A716BD7CA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from Sherdog.com</a:t>
            </a:r>
          </a:p>
          <a:p>
            <a:pPr lvl="1"/>
            <a:r>
              <a:rPr lang="en-US" dirty="0"/>
              <a:t>Fights.xlsx</a:t>
            </a:r>
          </a:p>
          <a:p>
            <a:pPr lvl="1"/>
            <a:r>
              <a:rPr lang="en-US" dirty="0"/>
              <a:t>Fighter.xlsx</a:t>
            </a:r>
          </a:p>
          <a:p>
            <a:r>
              <a:rPr lang="en-US" dirty="0"/>
              <a:t>1 from </a:t>
            </a:r>
            <a:r>
              <a:rPr lang="en-US" dirty="0" err="1"/>
              <a:t>Fightmetric</a:t>
            </a:r>
            <a:endParaRPr lang="en-US" dirty="0"/>
          </a:p>
          <a:p>
            <a:pPr lvl="1"/>
            <a:r>
              <a:rPr lang="en-US" dirty="0"/>
              <a:t>Fightmetric.xlsx</a:t>
            </a:r>
          </a:p>
          <a:p>
            <a:r>
              <a:rPr lang="en-US" dirty="0"/>
              <a:t>Transformed, cleaned, joined together to create </a:t>
            </a:r>
            <a:r>
              <a:rPr lang="en-US" dirty="0" err="1"/>
              <a:t>finalset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78136-9B58-40A7-9DF5-3F5A2328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4786526"/>
            <a:ext cx="11487150" cy="15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36FF-5C74-4CA2-9964-18DA95BA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B7314-9B97-4849-8E2B-6B845F23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4513"/>
            <a:ext cx="4425518" cy="4162887"/>
          </a:xfrm>
        </p:spPr>
        <p:txBody>
          <a:bodyPr>
            <a:normAutofit/>
          </a:bodyPr>
          <a:lstStyle/>
          <a:p>
            <a:r>
              <a:rPr lang="en-US" dirty="0"/>
              <a:t>Can UFC fights be accurately predicted?</a:t>
            </a:r>
          </a:p>
          <a:p>
            <a:pPr lvl="1"/>
            <a:r>
              <a:rPr lang="en-US" dirty="0"/>
              <a:t>Beating Vegas Odds</a:t>
            </a:r>
          </a:p>
          <a:p>
            <a:r>
              <a:rPr lang="en-US" dirty="0"/>
              <a:t>What features are the most important in determining the outcome of UFC fights?</a:t>
            </a:r>
          </a:p>
          <a:p>
            <a:pPr lvl="1"/>
            <a:r>
              <a:rPr lang="en-US" dirty="0"/>
              <a:t>Height?</a:t>
            </a:r>
          </a:p>
          <a:p>
            <a:pPr lvl="1"/>
            <a:r>
              <a:rPr lang="en-US" dirty="0"/>
              <a:t>Weight?</a:t>
            </a:r>
          </a:p>
          <a:p>
            <a:pPr lvl="1"/>
            <a:r>
              <a:rPr lang="en-US" dirty="0"/>
              <a:t>Age?</a:t>
            </a:r>
          </a:p>
          <a:p>
            <a:pPr lvl="1"/>
            <a:r>
              <a:rPr lang="en-US" dirty="0"/>
              <a:t>Stance?</a:t>
            </a:r>
          </a:p>
          <a:p>
            <a:pPr lvl="1"/>
            <a:r>
              <a:rPr lang="en-US" dirty="0"/>
              <a:t>Nationality?</a:t>
            </a:r>
          </a:p>
        </p:txBody>
      </p:sp>
      <p:pic>
        <p:nvPicPr>
          <p:cNvPr id="2050" name="Picture 2" descr="Image result for predict">
            <a:extLst>
              <a:ext uri="{FF2B5EF4-FFF2-40B4-BE49-F238E27FC236}">
                <a16:creationId xmlns:a16="http://schemas.microsoft.com/office/drawing/2014/main" id="{7CF7AA7F-733F-422C-B5D0-D66248ED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95" y="3429000"/>
            <a:ext cx="6286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ondering">
            <a:extLst>
              <a:ext uri="{FF2B5EF4-FFF2-40B4-BE49-F238E27FC236}">
                <a16:creationId xmlns:a16="http://schemas.microsoft.com/office/drawing/2014/main" id="{8CB8547A-FB6B-4B16-956D-12ED1D2EE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573" y="581025"/>
            <a:ext cx="2640183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8987-B47D-4B36-8EDD-7700E730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3C9EF2-9AAD-4622-A8AF-20E44788C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2112" y="1428750"/>
            <a:ext cx="7489888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0C8628-6977-4877-81E2-063F852BD150}"/>
              </a:ext>
            </a:extLst>
          </p:cNvPr>
          <p:cNvSpPr txBox="1"/>
          <p:nvPr/>
        </p:nvSpPr>
        <p:spPr>
          <a:xfrm>
            <a:off x="1086497" y="1600200"/>
            <a:ext cx="33337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Reads and transforms dataset to create </a:t>
            </a:r>
            <a:r>
              <a:rPr lang="en-US" dirty="0" err="1"/>
              <a:t>finalset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Discretizes and created calculated columns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Trains and tests </a:t>
            </a:r>
            <a:r>
              <a:rPr lang="en-US" dirty="0" err="1"/>
              <a:t>RandomForest</a:t>
            </a:r>
            <a:r>
              <a:rPr lang="en-US" dirty="0"/>
              <a:t>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Determines Feature Importance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Creates Confusion Matrix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71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2E14-6708-4CEB-BA88-EFE7BC10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E435-CBA4-4E00-84D8-B4127C86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Confusion Matrix:  [[42 30]</a:t>
            </a:r>
          </a:p>
          <a:p>
            <a:pPr marL="0" indent="0">
              <a:buNone/>
            </a:pPr>
            <a:r>
              <a:rPr lang="en-US" dirty="0"/>
              <a:t> 	                [32 58]]</a:t>
            </a:r>
          </a:p>
          <a:p>
            <a:pPr marL="0" indent="0">
              <a:buNone/>
            </a:pPr>
            <a:r>
              <a:rPr lang="en-US" dirty="0"/>
              <a:t>Metrics:        precision    recall  f1-score   support</a:t>
            </a:r>
          </a:p>
          <a:p>
            <a:pPr marL="0" indent="0">
              <a:buNone/>
            </a:pPr>
            <a:r>
              <a:rPr lang="en-US" dirty="0"/>
              <a:t>          0            0.57        0.58      0.58        72</a:t>
            </a:r>
          </a:p>
          <a:p>
            <a:pPr marL="0" indent="0">
              <a:buNone/>
            </a:pPr>
            <a:r>
              <a:rPr lang="en-US" dirty="0"/>
              <a:t>          1            0.66        0.64      0.65        90</a:t>
            </a:r>
          </a:p>
          <a:p>
            <a:pPr marL="0" indent="0">
              <a:buNone/>
            </a:pPr>
            <a:r>
              <a:rPr lang="en-US" dirty="0"/>
              <a:t>avg / total       0.62        0.62      0.62       162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Model Accuracy: </a:t>
            </a:r>
            <a:r>
              <a:rPr lang="en-US" sz="3200" dirty="0">
                <a:solidFill>
                  <a:srgbClr val="FF0000"/>
                </a:solidFill>
              </a:rPr>
              <a:t>61.73%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79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2286-9BC9-4903-8BC5-F7E4C310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Findings: Feature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73731-56A8-4025-ACF6-5CD9C1537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9550" y="1847849"/>
            <a:ext cx="356235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Important Features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Referee</a:t>
            </a:r>
          </a:p>
          <a:p>
            <a:r>
              <a:rPr lang="en-US" dirty="0"/>
              <a:t>Significant Strikes Landed per Minute</a:t>
            </a:r>
          </a:p>
          <a:p>
            <a:r>
              <a:rPr lang="en-US" dirty="0"/>
              <a:t>Significant Strikes Absorbed per Minute</a:t>
            </a:r>
          </a:p>
          <a:p>
            <a:r>
              <a:rPr lang="en-US" dirty="0"/>
              <a:t>Wins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B642B0-4C9D-4B85-9BEC-88435836F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3" y="1847849"/>
            <a:ext cx="6769397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9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7532-7CE8-4F52-8ADC-1926A5F4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FFA58-7C4C-4927-96B3-F3F12367A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674" y="2286000"/>
            <a:ext cx="3667125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Important Features</a:t>
            </a:r>
          </a:p>
          <a:p>
            <a:r>
              <a:rPr lang="en-US" dirty="0"/>
              <a:t>Age</a:t>
            </a:r>
          </a:p>
          <a:p>
            <a:r>
              <a:rPr lang="en-US" dirty="0" err="1"/>
              <a:t>SLpM</a:t>
            </a:r>
            <a:endParaRPr lang="en-US" dirty="0"/>
          </a:p>
          <a:p>
            <a:r>
              <a:rPr lang="en-US" dirty="0" err="1"/>
              <a:t>SApM</a:t>
            </a:r>
            <a:endParaRPr lang="en-US" dirty="0"/>
          </a:p>
          <a:p>
            <a:r>
              <a:rPr lang="en-US" dirty="0"/>
              <a:t>Wins</a:t>
            </a:r>
          </a:p>
          <a:p>
            <a:r>
              <a:rPr lang="en-US" dirty="0"/>
              <a:t>TD Def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446CA0-98A9-4678-B830-009F2CBC2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171700"/>
            <a:ext cx="5843587" cy="47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79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AC14-6B5D-4A82-9DA4-77617291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3D600-4E20-498A-830E-F603C3FE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4443274" cy="3581400"/>
          </a:xfrm>
        </p:spPr>
        <p:txBody>
          <a:bodyPr/>
          <a:lstStyle/>
          <a:p>
            <a:r>
              <a:rPr lang="en-US" dirty="0"/>
              <a:t>Model Accuracy = KO</a:t>
            </a:r>
          </a:p>
          <a:p>
            <a:pPr marL="0" indent="0">
              <a:buNone/>
            </a:pPr>
            <a:r>
              <a:rPr lang="en-US" dirty="0"/>
              <a:t>BUT still beat Vegas odds</a:t>
            </a:r>
          </a:p>
          <a:p>
            <a:r>
              <a:rPr lang="en-US" dirty="0"/>
              <a:t>Possible to find important features that can help give insight</a:t>
            </a:r>
          </a:p>
          <a:p>
            <a:r>
              <a:rPr lang="en-US" dirty="0"/>
              <a:t>Can’t Quantify</a:t>
            </a:r>
          </a:p>
          <a:p>
            <a:pPr lvl="1"/>
            <a:r>
              <a:rPr lang="en-US" dirty="0"/>
              <a:t>Heart</a:t>
            </a:r>
          </a:p>
          <a:p>
            <a:pPr lvl="1"/>
            <a:r>
              <a:rPr lang="en-US" dirty="0"/>
              <a:t>Grit</a:t>
            </a:r>
          </a:p>
          <a:p>
            <a:pPr lvl="1"/>
            <a:r>
              <a:rPr lang="en-US" dirty="0"/>
              <a:t>Determination</a:t>
            </a:r>
          </a:p>
          <a:p>
            <a:pPr lvl="1"/>
            <a:r>
              <a:rPr lang="en-US" dirty="0"/>
              <a:t>Injuries</a:t>
            </a:r>
          </a:p>
        </p:txBody>
      </p:sp>
      <p:pic>
        <p:nvPicPr>
          <p:cNvPr id="5122" name="Picture 2" descr="Image result for ufc knockout">
            <a:extLst>
              <a:ext uri="{FF2B5EF4-FFF2-40B4-BE49-F238E27FC236}">
                <a16:creationId xmlns:a16="http://schemas.microsoft.com/office/drawing/2014/main" id="{E0BFE4AB-E3F2-48AD-9A33-ADE886908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980866"/>
            <a:ext cx="5153025" cy="34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ufc blood">
            <a:extLst>
              <a:ext uri="{FF2B5EF4-FFF2-40B4-BE49-F238E27FC236}">
                <a16:creationId xmlns:a16="http://schemas.microsoft.com/office/drawing/2014/main" id="{41F6DC8E-98D2-41D3-AE45-A707FB332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4610099"/>
            <a:ext cx="3524250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4424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27</TotalTime>
  <Words>193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Predicting the outcome of UFC fights</vt:lpstr>
      <vt:lpstr>What is the UFC?</vt:lpstr>
      <vt:lpstr>Data Sources</vt:lpstr>
      <vt:lpstr>Questions</vt:lpstr>
      <vt:lpstr>Program Overview</vt:lpstr>
      <vt:lpstr>Findings: Model</vt:lpstr>
      <vt:lpstr>Findings: Feature Importance</vt:lpstr>
      <vt:lpstr>Findings: 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outcome of UFC fights</dc:title>
  <dc:creator>Taylor Moorman</dc:creator>
  <cp:lastModifiedBy>Taylor Moorman</cp:lastModifiedBy>
  <cp:revision>3</cp:revision>
  <dcterms:created xsi:type="dcterms:W3CDTF">2019-06-07T22:43:29Z</dcterms:created>
  <dcterms:modified xsi:type="dcterms:W3CDTF">2019-06-07T23:10:47Z</dcterms:modified>
</cp:coreProperties>
</file>