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5" r:id="rId5"/>
    <p:sldId id="267" r:id="rId6"/>
    <p:sldId id="269" r:id="rId7"/>
    <p:sldId id="270" r:id="rId8"/>
    <p:sldId id="271" r:id="rId9"/>
    <p:sldId id="272" r:id="rId10"/>
    <p:sldId id="273" r:id="rId11"/>
    <p:sldId id="274" r:id="rId12"/>
    <p:sldId id="275" r:id="rId13"/>
  </p:sldIdLst>
  <p:sldSz cx="9144000" cy="6858000" type="screen4x3"/>
  <p:notesSz cx="6858000" cy="9144000"/>
  <p:custDataLst>
    <p:tags r:id="rId14"/>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73" autoAdjust="0"/>
    <p:restoredTop sz="94660"/>
  </p:normalViewPr>
  <p:slideViewPr>
    <p:cSldViewPr>
      <p:cViewPr varScale="1">
        <p:scale>
          <a:sx n="50" d="100"/>
          <a:sy n="50" d="100"/>
        </p:scale>
        <p:origin x="403" y="3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gs" Target="tags/tag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5.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343EB06-F2AF-47B2-8347-BF5836AE796E}" type="datetimeFigureOut">
              <a:rPr lang="en-US" smtClean="0"/>
              <a:t>2/21/2017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4C0E35-0A41-4E9D-BA2E-C388154CD8B4}"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343EB06-F2AF-47B2-8347-BF5836AE796E}" type="datetimeFigureOut">
              <a:rPr lang="en-US" smtClean="0"/>
              <a:t>2/21/2017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4C0E35-0A41-4E9D-BA2E-C388154CD8B4}"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343EB06-F2AF-47B2-8347-BF5836AE796E}" type="datetimeFigureOut">
              <a:rPr lang="en-US" smtClean="0"/>
              <a:t>2/21/2017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4C0E35-0A41-4E9D-BA2E-C388154CD8B4}"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343EB06-F2AF-47B2-8347-BF5836AE796E}" type="datetimeFigureOut">
              <a:rPr lang="en-US" smtClean="0"/>
              <a:t>2/21/2017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4C0E35-0A41-4E9D-BA2E-C388154CD8B4}"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343EB06-F2AF-47B2-8347-BF5836AE796E}" type="datetimeFigureOut">
              <a:rPr lang="en-US" smtClean="0"/>
              <a:t>2/21/2017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4C0E35-0A41-4E9D-BA2E-C388154CD8B4}"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343EB06-F2AF-47B2-8347-BF5836AE796E}" type="datetimeFigureOut">
              <a:rPr lang="en-US" smtClean="0"/>
              <a:t>2/21/2017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4C0E35-0A41-4E9D-BA2E-C388154CD8B4}"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343EB06-F2AF-47B2-8347-BF5836AE796E}" type="datetimeFigureOut">
              <a:rPr lang="en-US" smtClean="0"/>
              <a:t>2/21/2017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4C0E35-0A41-4E9D-BA2E-C388154CD8B4}"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343EB06-F2AF-47B2-8347-BF5836AE796E}" type="datetimeFigureOut">
              <a:rPr lang="en-US" smtClean="0"/>
              <a:t>2/21/2017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D4C0E35-0A41-4E9D-BA2E-C388154CD8B4}"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343EB06-F2AF-47B2-8347-BF5836AE796E}" type="datetimeFigureOut">
              <a:rPr lang="en-US" smtClean="0"/>
              <a:t>2/21/2017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D4C0E35-0A41-4E9D-BA2E-C388154CD8B4}"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43EB06-F2AF-47B2-8347-BF5836AE796E}" type="datetimeFigureOut">
              <a:rPr lang="en-US" smtClean="0"/>
              <a:t>2/21/2017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D4C0E35-0A41-4E9D-BA2E-C388154CD8B4}"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343EB06-F2AF-47B2-8347-BF5836AE796E}" type="datetimeFigureOut">
              <a:rPr lang="en-US" smtClean="0"/>
              <a:t>2/21/2017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4C0E35-0A41-4E9D-BA2E-C388154CD8B4}"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343EB06-F2AF-47B2-8347-BF5836AE796E}" type="datetimeFigureOut">
              <a:rPr lang="en-US" smtClean="0"/>
              <a:t>2/21/2017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4C0E35-0A41-4E9D-BA2E-C388154CD8B4}"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343EB06-F2AF-47B2-8347-BF5836AE796E}" type="datetimeFigureOut">
              <a:rPr lang="en-US" smtClean="0"/>
              <a:t>2/21/2017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4C0E35-0A41-4E9D-BA2E-C388154CD8B4}"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8" Type="http://schemas.openxmlformats.org/officeDocument/2006/relationships/oleObject" Target="../embeddings/oleObject9.bin"/><Relationship Id="rId3" Type="http://schemas.openxmlformats.org/officeDocument/2006/relationships/tags" Target="../tags/tag44.xml"/><Relationship Id="rId7" Type="http://schemas.openxmlformats.org/officeDocument/2006/relationships/slideLayout" Target="../slideLayouts/slideLayout12.xml"/><Relationship Id="rId2" Type="http://schemas.openxmlformats.org/officeDocument/2006/relationships/tags" Target="../tags/tag43.xml"/><Relationship Id="rId1" Type="http://schemas.openxmlformats.org/officeDocument/2006/relationships/vmlDrawing" Target="../drawings/vmlDrawing9.vml"/><Relationship Id="rId6" Type="http://schemas.openxmlformats.org/officeDocument/2006/relationships/tags" Target="../tags/tag47.xml"/><Relationship Id="rId11" Type="http://schemas.openxmlformats.org/officeDocument/2006/relationships/image" Target="../media/image3.png"/><Relationship Id="rId5" Type="http://schemas.openxmlformats.org/officeDocument/2006/relationships/tags" Target="../tags/tag46.xml"/><Relationship Id="rId10" Type="http://schemas.openxmlformats.org/officeDocument/2006/relationships/image" Target="../media/image14.jpeg"/><Relationship Id="rId4" Type="http://schemas.openxmlformats.org/officeDocument/2006/relationships/tags" Target="../tags/tag45.xml"/><Relationship Id="rId9" Type="http://schemas.openxmlformats.org/officeDocument/2006/relationships/image" Target="../media/image15.emf"/></Relationships>
</file>

<file path=ppt/slides/_rels/slide11.xml.rels><?xml version="1.0" encoding="UTF-8" standalone="yes"?>
<Relationships xmlns="http://schemas.openxmlformats.org/package/2006/relationships"><Relationship Id="rId8" Type="http://schemas.openxmlformats.org/officeDocument/2006/relationships/oleObject" Target="../embeddings/oleObject10.bin"/><Relationship Id="rId3" Type="http://schemas.openxmlformats.org/officeDocument/2006/relationships/tags" Target="../tags/tag49.xml"/><Relationship Id="rId7" Type="http://schemas.openxmlformats.org/officeDocument/2006/relationships/slideLayout" Target="../slideLayouts/slideLayout12.xml"/><Relationship Id="rId2" Type="http://schemas.openxmlformats.org/officeDocument/2006/relationships/tags" Target="../tags/tag48.xml"/><Relationship Id="rId1" Type="http://schemas.openxmlformats.org/officeDocument/2006/relationships/vmlDrawing" Target="../drawings/vmlDrawing10.vml"/><Relationship Id="rId6" Type="http://schemas.openxmlformats.org/officeDocument/2006/relationships/tags" Target="../tags/tag52.xml"/><Relationship Id="rId11" Type="http://schemas.openxmlformats.org/officeDocument/2006/relationships/image" Target="../media/image3.png"/><Relationship Id="rId5" Type="http://schemas.openxmlformats.org/officeDocument/2006/relationships/tags" Target="../tags/tag51.xml"/><Relationship Id="rId10" Type="http://schemas.openxmlformats.org/officeDocument/2006/relationships/image" Target="../media/image17.png"/><Relationship Id="rId4" Type="http://schemas.openxmlformats.org/officeDocument/2006/relationships/tags" Target="../tags/tag50.xml"/><Relationship Id="rId9" Type="http://schemas.openxmlformats.org/officeDocument/2006/relationships/image" Target="../media/image16.emf"/></Relationships>
</file>

<file path=ppt/slides/_rels/slide12.xml.rels><?xml version="1.0" encoding="UTF-8" standalone="yes"?>
<Relationships xmlns="http://schemas.openxmlformats.org/package/2006/relationships"><Relationship Id="rId8" Type="http://schemas.openxmlformats.org/officeDocument/2006/relationships/oleObject" Target="../embeddings/oleObject11.bin"/><Relationship Id="rId3" Type="http://schemas.openxmlformats.org/officeDocument/2006/relationships/tags" Target="../tags/tag54.xml"/><Relationship Id="rId7" Type="http://schemas.openxmlformats.org/officeDocument/2006/relationships/slideLayout" Target="../slideLayouts/slideLayout12.xml"/><Relationship Id="rId2" Type="http://schemas.openxmlformats.org/officeDocument/2006/relationships/tags" Target="../tags/tag53.xml"/><Relationship Id="rId1" Type="http://schemas.openxmlformats.org/officeDocument/2006/relationships/vmlDrawing" Target="../drawings/vmlDrawing11.vml"/><Relationship Id="rId6" Type="http://schemas.openxmlformats.org/officeDocument/2006/relationships/tags" Target="../tags/tag57.xml"/><Relationship Id="rId11" Type="http://schemas.openxmlformats.org/officeDocument/2006/relationships/image" Target="../media/image3.png"/><Relationship Id="rId5" Type="http://schemas.openxmlformats.org/officeDocument/2006/relationships/tags" Target="../tags/tag56.xml"/><Relationship Id="rId10" Type="http://schemas.openxmlformats.org/officeDocument/2006/relationships/image" Target="../media/image19.png"/><Relationship Id="rId4" Type="http://schemas.openxmlformats.org/officeDocument/2006/relationships/tags" Target="../tags/tag55.xml"/><Relationship Id="rId9" Type="http://schemas.openxmlformats.org/officeDocument/2006/relationships/image" Target="../media/image18.emf"/></Relationships>
</file>

<file path=ppt/slides/_rels/slide2.xml.rels><?xml version="1.0" encoding="UTF-8" standalone="yes"?>
<Relationships xmlns="http://schemas.openxmlformats.org/package/2006/relationships"><Relationship Id="rId8" Type="http://schemas.openxmlformats.org/officeDocument/2006/relationships/oleObject" Target="../embeddings/oleObject1.bin"/><Relationship Id="rId3" Type="http://schemas.openxmlformats.org/officeDocument/2006/relationships/tags" Target="../tags/tag4.xml"/><Relationship Id="rId7" Type="http://schemas.openxmlformats.org/officeDocument/2006/relationships/slideLayout" Target="../slideLayouts/slideLayout12.xml"/><Relationship Id="rId2" Type="http://schemas.openxmlformats.org/officeDocument/2006/relationships/tags" Target="../tags/tag3.xml"/><Relationship Id="rId1" Type="http://schemas.openxmlformats.org/officeDocument/2006/relationships/vmlDrawing" Target="../drawings/vmlDrawing1.vml"/><Relationship Id="rId6" Type="http://schemas.openxmlformats.org/officeDocument/2006/relationships/tags" Target="../tags/tag7.xml"/><Relationship Id="rId11" Type="http://schemas.openxmlformats.org/officeDocument/2006/relationships/image" Target="../media/image3.png"/><Relationship Id="rId5" Type="http://schemas.openxmlformats.org/officeDocument/2006/relationships/tags" Target="../tags/tag6.xml"/><Relationship Id="rId10" Type="http://schemas.openxmlformats.org/officeDocument/2006/relationships/image" Target="../media/image2.jpeg"/><Relationship Id="rId4" Type="http://schemas.openxmlformats.org/officeDocument/2006/relationships/tags" Target="../tags/tag5.xml"/><Relationship Id="rId9" Type="http://schemas.openxmlformats.org/officeDocument/2006/relationships/image" Target="../media/image1.emf"/></Relationships>
</file>

<file path=ppt/slides/_rels/slide3.xml.rels><?xml version="1.0" encoding="UTF-8" standalone="yes"?>
<Relationships xmlns="http://schemas.openxmlformats.org/package/2006/relationships"><Relationship Id="rId8" Type="http://schemas.openxmlformats.org/officeDocument/2006/relationships/oleObject" Target="../embeddings/oleObject2.bin"/><Relationship Id="rId3" Type="http://schemas.openxmlformats.org/officeDocument/2006/relationships/tags" Target="../tags/tag9.xml"/><Relationship Id="rId7" Type="http://schemas.openxmlformats.org/officeDocument/2006/relationships/slideLayout" Target="../slideLayouts/slideLayout12.xml"/><Relationship Id="rId2" Type="http://schemas.openxmlformats.org/officeDocument/2006/relationships/tags" Target="../tags/tag8.xml"/><Relationship Id="rId1" Type="http://schemas.openxmlformats.org/officeDocument/2006/relationships/vmlDrawing" Target="../drawings/vmlDrawing2.vml"/><Relationship Id="rId6" Type="http://schemas.openxmlformats.org/officeDocument/2006/relationships/tags" Target="../tags/tag12.xml"/><Relationship Id="rId11" Type="http://schemas.openxmlformats.org/officeDocument/2006/relationships/image" Target="../media/image3.png"/><Relationship Id="rId5" Type="http://schemas.openxmlformats.org/officeDocument/2006/relationships/tags" Target="../tags/tag11.xml"/><Relationship Id="rId10" Type="http://schemas.openxmlformats.org/officeDocument/2006/relationships/image" Target="../media/image5.jpeg"/><Relationship Id="rId4" Type="http://schemas.openxmlformats.org/officeDocument/2006/relationships/tags" Target="../tags/tag10.xml"/><Relationship Id="rId9" Type="http://schemas.openxmlformats.org/officeDocument/2006/relationships/image" Target="../media/image4.emf"/></Relationships>
</file>

<file path=ppt/slides/_rels/slide4.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tags" Target="../tags/tag14.xml"/><Relationship Id="rId7" Type="http://schemas.openxmlformats.org/officeDocument/2006/relationships/slideLayout" Target="../slideLayouts/slideLayout12.xml"/><Relationship Id="rId2" Type="http://schemas.openxmlformats.org/officeDocument/2006/relationships/tags" Target="../tags/tag13.xml"/><Relationship Id="rId1" Type="http://schemas.openxmlformats.org/officeDocument/2006/relationships/vmlDrawing" Target="../drawings/vmlDrawing3.vml"/><Relationship Id="rId6" Type="http://schemas.openxmlformats.org/officeDocument/2006/relationships/tags" Target="../tags/tag17.xml"/><Relationship Id="rId11" Type="http://schemas.openxmlformats.org/officeDocument/2006/relationships/image" Target="../media/image7.jpeg"/><Relationship Id="rId5" Type="http://schemas.openxmlformats.org/officeDocument/2006/relationships/tags" Target="../tags/tag16.xml"/><Relationship Id="rId10" Type="http://schemas.openxmlformats.org/officeDocument/2006/relationships/image" Target="../media/image3.png"/><Relationship Id="rId4" Type="http://schemas.openxmlformats.org/officeDocument/2006/relationships/tags" Target="../tags/tag15.xml"/><Relationship Id="rId9" Type="http://schemas.openxmlformats.org/officeDocument/2006/relationships/image" Target="../media/image6.emf"/></Relationships>
</file>

<file path=ppt/slides/_rels/slide5.xml.rels><?xml version="1.0" encoding="UTF-8" standalone="yes"?>
<Relationships xmlns="http://schemas.openxmlformats.org/package/2006/relationships"><Relationship Id="rId8" Type="http://schemas.openxmlformats.org/officeDocument/2006/relationships/oleObject" Target="../embeddings/oleObject4.bin"/><Relationship Id="rId3" Type="http://schemas.openxmlformats.org/officeDocument/2006/relationships/tags" Target="../tags/tag19.xml"/><Relationship Id="rId7" Type="http://schemas.openxmlformats.org/officeDocument/2006/relationships/slideLayout" Target="../slideLayouts/slideLayout12.xml"/><Relationship Id="rId2" Type="http://schemas.openxmlformats.org/officeDocument/2006/relationships/tags" Target="../tags/tag18.xml"/><Relationship Id="rId1" Type="http://schemas.openxmlformats.org/officeDocument/2006/relationships/vmlDrawing" Target="../drawings/vmlDrawing4.vml"/><Relationship Id="rId6" Type="http://schemas.openxmlformats.org/officeDocument/2006/relationships/tags" Target="../tags/tag22.xml"/><Relationship Id="rId11" Type="http://schemas.openxmlformats.org/officeDocument/2006/relationships/image" Target="../media/image3.png"/><Relationship Id="rId5" Type="http://schemas.openxmlformats.org/officeDocument/2006/relationships/tags" Target="../tags/tag21.xml"/><Relationship Id="rId10" Type="http://schemas.openxmlformats.org/officeDocument/2006/relationships/image" Target="../media/image9.jpeg"/><Relationship Id="rId4" Type="http://schemas.openxmlformats.org/officeDocument/2006/relationships/tags" Target="../tags/tag20.xml"/><Relationship Id="rId9" Type="http://schemas.openxmlformats.org/officeDocument/2006/relationships/image" Target="../media/image8.emf"/></Relationships>
</file>

<file path=ppt/slides/_rels/slide6.xml.rels><?xml version="1.0" encoding="UTF-8" standalone="yes"?>
<Relationships xmlns="http://schemas.openxmlformats.org/package/2006/relationships"><Relationship Id="rId8" Type="http://schemas.openxmlformats.org/officeDocument/2006/relationships/oleObject" Target="../embeddings/oleObject5.bin"/><Relationship Id="rId3" Type="http://schemas.openxmlformats.org/officeDocument/2006/relationships/tags" Target="../tags/tag24.xml"/><Relationship Id="rId7" Type="http://schemas.openxmlformats.org/officeDocument/2006/relationships/slideLayout" Target="../slideLayouts/slideLayout12.xml"/><Relationship Id="rId2" Type="http://schemas.openxmlformats.org/officeDocument/2006/relationships/tags" Target="../tags/tag23.xml"/><Relationship Id="rId1" Type="http://schemas.openxmlformats.org/officeDocument/2006/relationships/vmlDrawing" Target="../drawings/vmlDrawing5.vml"/><Relationship Id="rId6" Type="http://schemas.openxmlformats.org/officeDocument/2006/relationships/tags" Target="../tags/tag27.xml"/><Relationship Id="rId11" Type="http://schemas.openxmlformats.org/officeDocument/2006/relationships/image" Target="../media/image3.png"/><Relationship Id="rId5" Type="http://schemas.openxmlformats.org/officeDocument/2006/relationships/tags" Target="../tags/tag26.xml"/><Relationship Id="rId10" Type="http://schemas.openxmlformats.org/officeDocument/2006/relationships/image" Target="../media/image9.jpeg"/><Relationship Id="rId4" Type="http://schemas.openxmlformats.org/officeDocument/2006/relationships/tags" Target="../tags/tag25.xml"/><Relationship Id="rId9" Type="http://schemas.openxmlformats.org/officeDocument/2006/relationships/image" Target="../media/image10.emf"/></Relationships>
</file>

<file path=ppt/slides/_rels/slide7.xml.rels><?xml version="1.0" encoding="UTF-8" standalone="yes"?>
<Relationships xmlns="http://schemas.openxmlformats.org/package/2006/relationships"><Relationship Id="rId8" Type="http://schemas.openxmlformats.org/officeDocument/2006/relationships/oleObject" Target="../embeddings/oleObject6.bin"/><Relationship Id="rId3" Type="http://schemas.openxmlformats.org/officeDocument/2006/relationships/tags" Target="../tags/tag29.xml"/><Relationship Id="rId7" Type="http://schemas.openxmlformats.org/officeDocument/2006/relationships/slideLayout" Target="../slideLayouts/slideLayout12.xml"/><Relationship Id="rId2" Type="http://schemas.openxmlformats.org/officeDocument/2006/relationships/tags" Target="../tags/tag28.xml"/><Relationship Id="rId1" Type="http://schemas.openxmlformats.org/officeDocument/2006/relationships/vmlDrawing" Target="../drawings/vmlDrawing6.vml"/><Relationship Id="rId6" Type="http://schemas.openxmlformats.org/officeDocument/2006/relationships/tags" Target="../tags/tag32.xml"/><Relationship Id="rId11" Type="http://schemas.openxmlformats.org/officeDocument/2006/relationships/image" Target="../media/image3.png"/><Relationship Id="rId5" Type="http://schemas.openxmlformats.org/officeDocument/2006/relationships/tags" Target="../tags/tag31.xml"/><Relationship Id="rId10" Type="http://schemas.openxmlformats.org/officeDocument/2006/relationships/image" Target="../media/image9.jpeg"/><Relationship Id="rId4" Type="http://schemas.openxmlformats.org/officeDocument/2006/relationships/tags" Target="../tags/tag30.xml"/><Relationship Id="rId9" Type="http://schemas.openxmlformats.org/officeDocument/2006/relationships/image" Target="../media/image11.emf"/></Relationships>
</file>

<file path=ppt/slides/_rels/slide8.xml.rels><?xml version="1.0" encoding="UTF-8" standalone="yes"?>
<Relationships xmlns="http://schemas.openxmlformats.org/package/2006/relationships"><Relationship Id="rId8" Type="http://schemas.openxmlformats.org/officeDocument/2006/relationships/oleObject" Target="../embeddings/oleObject7.bin"/><Relationship Id="rId3" Type="http://schemas.openxmlformats.org/officeDocument/2006/relationships/tags" Target="../tags/tag34.xml"/><Relationship Id="rId7" Type="http://schemas.openxmlformats.org/officeDocument/2006/relationships/slideLayout" Target="../slideLayouts/slideLayout12.xml"/><Relationship Id="rId2" Type="http://schemas.openxmlformats.org/officeDocument/2006/relationships/tags" Target="../tags/tag33.xml"/><Relationship Id="rId1" Type="http://schemas.openxmlformats.org/officeDocument/2006/relationships/vmlDrawing" Target="../drawings/vmlDrawing7.vml"/><Relationship Id="rId6" Type="http://schemas.openxmlformats.org/officeDocument/2006/relationships/tags" Target="../tags/tag37.xml"/><Relationship Id="rId11" Type="http://schemas.openxmlformats.org/officeDocument/2006/relationships/image" Target="../media/image3.png"/><Relationship Id="rId5" Type="http://schemas.openxmlformats.org/officeDocument/2006/relationships/tags" Target="../tags/tag36.xml"/><Relationship Id="rId10" Type="http://schemas.openxmlformats.org/officeDocument/2006/relationships/image" Target="../media/image9.jpeg"/><Relationship Id="rId4" Type="http://schemas.openxmlformats.org/officeDocument/2006/relationships/tags" Target="../tags/tag35.xml"/><Relationship Id="rId9" Type="http://schemas.openxmlformats.org/officeDocument/2006/relationships/image" Target="../media/image12.emf"/></Relationships>
</file>

<file path=ppt/slides/_rels/slide9.xml.rels><?xml version="1.0" encoding="UTF-8" standalone="yes"?>
<Relationships xmlns="http://schemas.openxmlformats.org/package/2006/relationships"><Relationship Id="rId8" Type="http://schemas.openxmlformats.org/officeDocument/2006/relationships/oleObject" Target="../embeddings/oleObject8.bin"/><Relationship Id="rId3" Type="http://schemas.openxmlformats.org/officeDocument/2006/relationships/tags" Target="../tags/tag39.xml"/><Relationship Id="rId7" Type="http://schemas.openxmlformats.org/officeDocument/2006/relationships/slideLayout" Target="../slideLayouts/slideLayout12.xml"/><Relationship Id="rId2" Type="http://schemas.openxmlformats.org/officeDocument/2006/relationships/tags" Target="../tags/tag38.xml"/><Relationship Id="rId1" Type="http://schemas.openxmlformats.org/officeDocument/2006/relationships/vmlDrawing" Target="../drawings/vmlDrawing8.vml"/><Relationship Id="rId6" Type="http://schemas.openxmlformats.org/officeDocument/2006/relationships/tags" Target="../tags/tag42.xml"/><Relationship Id="rId11" Type="http://schemas.openxmlformats.org/officeDocument/2006/relationships/image" Target="../media/image3.png"/><Relationship Id="rId5" Type="http://schemas.openxmlformats.org/officeDocument/2006/relationships/tags" Target="../tags/tag41.xml"/><Relationship Id="rId10" Type="http://schemas.openxmlformats.org/officeDocument/2006/relationships/image" Target="../media/image14.jpeg"/><Relationship Id="rId4" Type="http://schemas.openxmlformats.org/officeDocument/2006/relationships/tags" Target="../tags/tag40.xml"/><Relationship Id="rId9" Type="http://schemas.openxmlformats.org/officeDocument/2006/relationships/image" Target="../media/image13.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Applications of Newton’s Law</a:t>
            </a:r>
            <a:br>
              <a:rPr lang="en-US" dirty="0" smtClean="0"/>
            </a:br>
            <a:r>
              <a:rPr lang="en-US" dirty="0" smtClean="0"/>
              <a:t>continued</a:t>
            </a:r>
            <a:endParaRPr lang="en-US" dirty="0"/>
          </a:p>
        </p:txBody>
      </p:sp>
      <p:sp>
        <p:nvSpPr>
          <p:cNvPr id="3" name="Subtitle 2"/>
          <p:cNvSpPr>
            <a:spLocks noGrp="1"/>
          </p:cNvSpPr>
          <p:nvPr>
            <p:ph type="subTitle" idx="1"/>
          </p:nvPr>
        </p:nvSpPr>
        <p:spPr/>
        <p:txBody>
          <a:bodyPr/>
          <a:lstStyle/>
          <a:p>
            <a:r>
              <a:rPr lang="en-US" dirty="0" smtClean="0"/>
              <a:t>(more on chapter 6)</a:t>
            </a:r>
            <a:endParaRPr lang="en-US" dirty="0"/>
          </a:p>
        </p:txBody>
      </p:sp>
    </p:spTree>
    <p:custDataLst>
      <p:tags r:id="rId1"/>
    </p:custData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PQuestion"/>
          <p:cNvSpPr>
            <a:spLocks noGrp="1"/>
          </p:cNvSpPr>
          <p:nvPr>
            <p:ph type="title"/>
          </p:nvPr>
        </p:nvSpPr>
        <p:spPr>
          <a:xfrm>
            <a:off x="3124200" y="274638"/>
            <a:ext cx="5562600" cy="1630362"/>
          </a:xfrm>
        </p:spPr>
        <p:txBody>
          <a:bodyPr>
            <a:noAutofit/>
          </a:bodyPr>
          <a:lstStyle/>
          <a:p>
            <a:r>
              <a:rPr lang="en-US" sz="2400" dirty="0" smtClean="0"/>
              <a:t>Consider the situation in the previous question. At which point can the car go the fastest before slipping?</a:t>
            </a:r>
            <a:endParaRPr lang="en-US" sz="2400" dirty="0"/>
          </a:p>
        </p:txBody>
      </p:sp>
      <p:sp>
        <p:nvSpPr>
          <p:cNvPr id="3" name="TPAnswers"/>
          <p:cNvSpPr>
            <a:spLocks noGrp="1"/>
          </p:cNvSpPr>
          <p:nvPr>
            <p:ph type="body" idx="1"/>
            <p:custDataLst>
              <p:tags r:id="rId3"/>
            </p:custDataLst>
          </p:nvPr>
        </p:nvSpPr>
        <p:spPr>
          <a:xfrm>
            <a:off x="457200" y="2895600"/>
            <a:ext cx="4114800" cy="3230563"/>
          </a:xfrm>
        </p:spPr>
        <p:txBody>
          <a:bodyPr>
            <a:normAutofit fontScale="92500"/>
          </a:bodyPr>
          <a:lstStyle/>
          <a:p>
            <a:pPr marL="514350" indent="-514350">
              <a:buFont typeface="Arial" pitchFamily="34" charset="0"/>
              <a:buAutoNum type="alphaUcPeriod"/>
            </a:pPr>
            <a:r>
              <a:rPr lang="en-US" dirty="0" smtClean="0"/>
              <a:t>A</a:t>
            </a:r>
          </a:p>
          <a:p>
            <a:pPr marL="514350" indent="-514350">
              <a:buFont typeface="Arial" pitchFamily="34" charset="0"/>
              <a:buAutoNum type="alphaUcPeriod"/>
            </a:pPr>
            <a:r>
              <a:rPr lang="en-US" dirty="0" smtClean="0"/>
              <a:t>B</a:t>
            </a:r>
          </a:p>
          <a:p>
            <a:pPr marL="514350" indent="-514350">
              <a:buFont typeface="Arial" pitchFamily="34" charset="0"/>
              <a:buAutoNum type="alphaUcPeriod"/>
            </a:pPr>
            <a:r>
              <a:rPr lang="en-US" dirty="0" smtClean="0"/>
              <a:t>C</a:t>
            </a:r>
          </a:p>
          <a:p>
            <a:pPr marL="514350" indent="-514350">
              <a:buFont typeface="Arial" pitchFamily="34" charset="0"/>
              <a:buAutoNum type="alphaUcPeriod"/>
            </a:pPr>
            <a:r>
              <a:rPr lang="en-US" dirty="0" smtClean="0"/>
              <a:t>The maximum possible speed is the same everywhere</a:t>
            </a:r>
            <a:endParaRPr lang="en-US" dirty="0"/>
          </a:p>
        </p:txBody>
      </p:sp>
      <p:graphicFrame>
        <p:nvGraphicFramePr>
          <p:cNvPr id="4" name="TPChart"/>
          <p:cNvGraphicFramePr>
            <a:graphicFrameLocks noChangeAspect="1"/>
          </p:cNvGraphicFramePr>
          <p:nvPr>
            <p:custDataLst>
              <p:tags r:id="rId4"/>
            </p:custDataLst>
            <p:extLst>
              <p:ext uri="{D42A27DB-BD31-4B8C-83A1-F6EECF244321}">
                <p14:modId xmlns:p14="http://schemas.microsoft.com/office/powerpoint/2010/main" val="1934528928"/>
              </p:ext>
            </p:extLst>
          </p:nvPr>
        </p:nvGraphicFramePr>
        <p:xfrm>
          <a:off x="4464975" y="1600200"/>
          <a:ext cx="4572000" cy="5143500"/>
        </p:xfrm>
        <a:graphic>
          <a:graphicData uri="http://schemas.openxmlformats.org/presentationml/2006/ole">
            <mc:AlternateContent xmlns:mc="http://schemas.openxmlformats.org/markup-compatibility/2006">
              <mc:Choice xmlns:v="urn:schemas-microsoft-com:vml" Requires="v">
                <p:oleObj spid="_x0000_s16398" name="Chart" r:id="rId8" imgW="4571946" imgH="5143608" progId="MSGraph.Chart.8">
                  <p:embed followColorScheme="full"/>
                </p:oleObj>
              </mc:Choice>
              <mc:Fallback>
                <p:oleObj name="Chart" r:id="rId8" imgW="4571946" imgH="5143608" progId="MSGraph.Chart.8">
                  <p:embed followColorScheme="full"/>
                  <p:pic>
                    <p:nvPicPr>
                      <p:cNvPr id="0" name=""/>
                      <p:cNvPicPr/>
                      <p:nvPr/>
                    </p:nvPicPr>
                    <p:blipFill>
                      <a:blip r:embed="rId9"/>
                      <a:stretch>
                        <a:fillRect/>
                      </a:stretch>
                    </p:blipFill>
                    <p:spPr>
                      <a:xfrm>
                        <a:off x="4464975" y="1600200"/>
                        <a:ext cx="4572000" cy="5143500"/>
                      </a:xfrm>
                      <a:prstGeom prst="rect">
                        <a:avLst/>
                      </a:prstGeom>
                    </p:spPr>
                  </p:pic>
                </p:oleObj>
              </mc:Fallback>
            </mc:AlternateContent>
          </a:graphicData>
        </a:graphic>
      </p:graphicFrame>
      <p:pic>
        <p:nvPicPr>
          <p:cNvPr id="8" name="Picture 7" descr="no title provided"/>
          <p:cNvPicPr/>
          <p:nvPr/>
        </p:nvPicPr>
        <p:blipFill>
          <a:blip r:embed="rId10">
            <a:extLst>
              <a:ext uri="{28A0092B-C50C-407E-A947-70E740481C1C}">
                <a14:useLocalDpi xmlns:a14="http://schemas.microsoft.com/office/drawing/2010/main" val="0"/>
              </a:ext>
            </a:extLst>
          </a:blip>
          <a:srcRect/>
          <a:stretch>
            <a:fillRect/>
          </a:stretch>
        </p:blipFill>
        <p:spPr bwMode="auto">
          <a:xfrm>
            <a:off x="76200" y="178118"/>
            <a:ext cx="3048000" cy="2479040"/>
          </a:xfrm>
          <a:prstGeom prst="rect">
            <a:avLst/>
          </a:prstGeom>
          <a:noFill/>
          <a:ln>
            <a:noFill/>
          </a:ln>
        </p:spPr>
      </p:pic>
      <p:sp>
        <p:nvSpPr>
          <p:cNvPr id="10" name="CAI1"/>
          <p:cNvSpPr/>
          <p:nvPr>
            <p:custDataLst>
              <p:tags r:id="rId5"/>
            </p:custDataLst>
          </p:nvPr>
        </p:nvSpPr>
        <p:spPr>
          <a:xfrm rot="10800000">
            <a:off x="101600" y="4095326"/>
            <a:ext cx="444500" cy="444500"/>
          </a:xfrm>
          <a:custGeom>
            <a:avLst/>
            <a:gdLst/>
            <a:ahLst/>
            <a:cxnLst/>
            <a:rect l="0" t="0" r="0" b="0"/>
            <a:pathLst>
              <a:path w="1524001" h="1752601">
                <a:moveTo>
                  <a:pt x="1295400" y="1066800"/>
                </a:moveTo>
                <a:lnTo>
                  <a:pt x="1524000" y="533400"/>
                </a:lnTo>
                <a:lnTo>
                  <a:pt x="914400" y="0"/>
                </a:lnTo>
                <a:lnTo>
                  <a:pt x="0" y="1447800"/>
                </a:lnTo>
                <a:lnTo>
                  <a:pt x="0" y="1752600"/>
                </a:lnTo>
                <a:lnTo>
                  <a:pt x="990600" y="533400"/>
                </a:lnTo>
                <a:close/>
              </a:path>
            </a:pathLst>
          </a:custGeom>
          <a:solidFill>
            <a:srgbClr val="00C800"/>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TPGrid"/>
          <p:cNvGrpSpPr/>
          <p:nvPr>
            <p:custDataLst>
              <p:tags r:id="rId6"/>
            </p:custDataLst>
          </p:nvPr>
        </p:nvGrpSpPr>
        <p:grpSpPr>
          <a:xfrm>
            <a:off x="8194675" y="4711700"/>
            <a:ext cx="949325" cy="876300"/>
            <a:chOff x="-1397000" y="-1270000"/>
            <a:chExt cx="949325" cy="876300"/>
          </a:xfrm>
        </p:grpSpPr>
        <p:pic>
          <p:nvPicPr>
            <p:cNvPr id="11" name="gridPicture"/>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270000" y="-1270000"/>
              <a:ext cx="695325" cy="876300"/>
            </a:xfrm>
            <a:prstGeom prst="rect">
              <a:avLst/>
            </a:prstGeom>
          </p:spPr>
        </p:pic>
        <p:sp>
          <p:nvSpPr>
            <p:cNvPr id="12" name="gridText"/>
            <p:cNvSpPr txBox="1"/>
            <p:nvPr/>
          </p:nvSpPr>
          <p:spPr>
            <a:xfrm>
              <a:off x="-1397000" y="-774700"/>
              <a:ext cx="949325" cy="254000"/>
            </a:xfrm>
            <a:prstGeom prst="rect">
              <a:avLst/>
            </a:prstGeom>
            <a:noFill/>
          </p:spPr>
          <p:txBody>
            <a:bodyPr vert="horz" wrap="none" rtlCol="0">
              <a:noAutofit/>
            </a:bodyPr>
            <a:lstStyle/>
            <a:p>
              <a:pPr algn="ctr"/>
              <a:r>
                <a:rPr lang="en-US" sz="800" smtClean="0"/>
                <a:t>Table</a:t>
              </a:r>
              <a:endParaRPr lang="en-US" sz="800"/>
            </a:p>
          </p:txBody>
        </p:sp>
      </p:grpSp>
    </p:spTree>
    <p:custDataLst>
      <p:tags r:id="rId2"/>
    </p:custDataLst>
    <p:extLst>
      <p:ext uri="{BB962C8B-B14F-4D97-AF65-F5344CB8AC3E}">
        <p14:creationId xmlns:p14="http://schemas.microsoft.com/office/powerpoint/2010/main" val="3303749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ppt_x"/>
                                          </p:val>
                                        </p:tav>
                                        <p:tav tm="100000">
                                          <p:val>
                                            <p:strVal val="#ppt_x"/>
                                          </p:val>
                                        </p:tav>
                                      </p:tavLst>
                                    </p:anim>
                                    <p:anim calcmode="lin" valueType="num">
                                      <p:cBhvr additive="base">
                                        <p:cTn id="1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OleChart spid="4" grpId="0"/>
      <p:bldP spid="10"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PQuestion"/>
          <p:cNvSpPr>
            <a:spLocks noGrp="1"/>
          </p:cNvSpPr>
          <p:nvPr>
            <p:ph type="title"/>
          </p:nvPr>
        </p:nvSpPr>
        <p:spPr>
          <a:xfrm>
            <a:off x="3657600" y="274638"/>
            <a:ext cx="5029200" cy="1693862"/>
          </a:xfrm>
        </p:spPr>
        <p:txBody>
          <a:bodyPr>
            <a:normAutofit/>
          </a:bodyPr>
          <a:lstStyle/>
          <a:p>
            <a:r>
              <a:rPr lang="en-US" sz="2000" dirty="0" smtClean="0"/>
              <a:t>Draw a force diagram for the car at the moment it is at the top of the small rise in the road. </a:t>
            </a:r>
            <a:br>
              <a:rPr lang="en-US" sz="2000" dirty="0" smtClean="0"/>
            </a:br>
            <a:r>
              <a:rPr lang="en-US" sz="2000" dirty="0" smtClean="0"/>
              <a:t>What is the centripetal force on the car equal to at this moment?</a:t>
            </a:r>
            <a:endParaRPr lang="en-US" sz="2000" dirty="0"/>
          </a:p>
        </p:txBody>
      </p:sp>
      <p:sp>
        <p:nvSpPr>
          <p:cNvPr id="3" name="TPAnswers"/>
          <p:cNvSpPr>
            <a:spLocks noGrp="1"/>
          </p:cNvSpPr>
          <p:nvPr>
            <p:ph type="body" idx="1"/>
            <p:custDataLst>
              <p:tags r:id="rId3"/>
            </p:custDataLst>
          </p:nvPr>
        </p:nvSpPr>
        <p:spPr>
          <a:xfrm>
            <a:off x="457200" y="3124200"/>
            <a:ext cx="4114800" cy="3001963"/>
          </a:xfrm>
        </p:spPr>
        <p:txBody>
          <a:bodyPr/>
          <a:lstStyle/>
          <a:p>
            <a:pPr marL="514350" indent="-514350">
              <a:buFont typeface="Arial" pitchFamily="34" charset="0"/>
              <a:buAutoNum type="alphaUcPeriod"/>
            </a:pPr>
            <a:r>
              <a:rPr lang="en-US" dirty="0" smtClean="0"/>
              <a:t>N</a:t>
            </a:r>
          </a:p>
          <a:p>
            <a:pPr marL="514350" indent="-514350">
              <a:buFont typeface="Arial" pitchFamily="34" charset="0"/>
              <a:buAutoNum type="alphaUcPeriod"/>
            </a:pPr>
            <a:r>
              <a:rPr lang="en-US" dirty="0" smtClean="0"/>
              <a:t>mg</a:t>
            </a:r>
          </a:p>
          <a:p>
            <a:pPr marL="514350" indent="-514350">
              <a:buFont typeface="Arial" pitchFamily="34" charset="0"/>
              <a:buAutoNum type="alphaUcPeriod"/>
            </a:pPr>
            <a:r>
              <a:rPr lang="en-US" dirty="0" smtClean="0"/>
              <a:t>N-mg</a:t>
            </a:r>
          </a:p>
          <a:p>
            <a:pPr marL="514350" indent="-514350">
              <a:buFont typeface="Arial" pitchFamily="34" charset="0"/>
              <a:buAutoNum type="alphaUcPeriod"/>
            </a:pPr>
            <a:r>
              <a:rPr lang="en-US" dirty="0" smtClean="0"/>
              <a:t>mg-N</a:t>
            </a:r>
          </a:p>
          <a:p>
            <a:pPr marL="514350" indent="-514350">
              <a:buFont typeface="Arial" pitchFamily="34" charset="0"/>
              <a:buAutoNum type="alphaUcPeriod"/>
            </a:pPr>
            <a:r>
              <a:rPr lang="en-US" dirty="0" err="1" smtClean="0"/>
              <a:t>N+mg</a:t>
            </a:r>
            <a:endParaRPr lang="en-US" dirty="0"/>
          </a:p>
        </p:txBody>
      </p:sp>
      <p:graphicFrame>
        <p:nvGraphicFramePr>
          <p:cNvPr id="4" name="TPChart"/>
          <p:cNvGraphicFramePr>
            <a:graphicFrameLocks noChangeAspect="1"/>
          </p:cNvGraphicFramePr>
          <p:nvPr>
            <p:custDataLst>
              <p:tags r:id="rId4"/>
            </p:custDataLst>
            <p:extLst>
              <p:ext uri="{D42A27DB-BD31-4B8C-83A1-F6EECF244321}">
                <p14:modId xmlns:p14="http://schemas.microsoft.com/office/powerpoint/2010/main" val="1860922661"/>
              </p:ext>
            </p:extLst>
          </p:nvPr>
        </p:nvGraphicFramePr>
        <p:xfrm>
          <a:off x="4450179" y="1600200"/>
          <a:ext cx="4572000" cy="5143500"/>
        </p:xfrm>
        <a:graphic>
          <a:graphicData uri="http://schemas.openxmlformats.org/presentationml/2006/ole">
            <mc:AlternateContent xmlns:mc="http://schemas.openxmlformats.org/markup-compatibility/2006">
              <mc:Choice xmlns:v="urn:schemas-microsoft-com:vml" Requires="v">
                <p:oleObj spid="_x0000_s17422" name="Chart" r:id="rId8" imgW="4571946" imgH="5143608" progId="MSGraph.Chart.8">
                  <p:embed followColorScheme="full"/>
                </p:oleObj>
              </mc:Choice>
              <mc:Fallback>
                <p:oleObj name="Chart" r:id="rId8" imgW="4571946" imgH="5143608" progId="MSGraph.Chart.8">
                  <p:embed followColorScheme="full"/>
                  <p:pic>
                    <p:nvPicPr>
                      <p:cNvPr id="0" name=""/>
                      <p:cNvPicPr/>
                      <p:nvPr/>
                    </p:nvPicPr>
                    <p:blipFill>
                      <a:blip r:embed="rId9"/>
                      <a:stretch>
                        <a:fillRect/>
                      </a:stretch>
                    </p:blipFill>
                    <p:spPr>
                      <a:xfrm>
                        <a:off x="4450179" y="1600200"/>
                        <a:ext cx="4572000" cy="5143500"/>
                      </a:xfrm>
                      <a:prstGeom prst="rect">
                        <a:avLst/>
                      </a:prstGeom>
                    </p:spPr>
                  </p:pic>
                </p:oleObj>
              </mc:Fallback>
            </mc:AlternateContent>
          </a:graphicData>
        </a:graphic>
      </p:graphicFrame>
      <p:pic>
        <p:nvPicPr>
          <p:cNvPr id="17410" name="Picture 2" descr="no title provided"/>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23169" y="457200"/>
            <a:ext cx="3009900" cy="1685926"/>
          </a:xfrm>
          <a:prstGeom prst="rect">
            <a:avLst/>
          </a:prstGeom>
          <a:noFill/>
          <a:extLst>
            <a:ext uri="{909E8E84-426E-40DD-AFC4-6F175D3DCCD1}">
              <a14:hiddenFill xmlns:a14="http://schemas.microsoft.com/office/drawing/2010/main">
                <a:solidFill>
                  <a:srgbClr val="FFFFFF"/>
                </a:solidFill>
              </a14:hiddenFill>
            </a:ext>
          </a:extLst>
        </p:spPr>
      </p:pic>
      <p:grpSp>
        <p:nvGrpSpPr>
          <p:cNvPr id="10" name="TPGrid"/>
          <p:cNvGrpSpPr/>
          <p:nvPr>
            <p:custDataLst>
              <p:tags r:id="rId5"/>
            </p:custDataLst>
          </p:nvPr>
        </p:nvGrpSpPr>
        <p:grpSpPr>
          <a:xfrm>
            <a:off x="8194675" y="4711700"/>
            <a:ext cx="949325" cy="876300"/>
            <a:chOff x="-1397000" y="-1270000"/>
            <a:chExt cx="949325" cy="876300"/>
          </a:xfrm>
        </p:grpSpPr>
        <p:pic>
          <p:nvPicPr>
            <p:cNvPr id="8" name="gridPicture"/>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270000" y="-1270000"/>
              <a:ext cx="695325" cy="876300"/>
            </a:xfrm>
            <a:prstGeom prst="rect">
              <a:avLst/>
            </a:prstGeom>
          </p:spPr>
        </p:pic>
        <p:sp>
          <p:nvSpPr>
            <p:cNvPr id="9" name="gridText"/>
            <p:cNvSpPr txBox="1"/>
            <p:nvPr/>
          </p:nvSpPr>
          <p:spPr>
            <a:xfrm>
              <a:off x="-1397000" y="-774700"/>
              <a:ext cx="949325" cy="254000"/>
            </a:xfrm>
            <a:prstGeom prst="rect">
              <a:avLst/>
            </a:prstGeom>
            <a:noFill/>
          </p:spPr>
          <p:txBody>
            <a:bodyPr vert="horz" wrap="none" rtlCol="0">
              <a:noAutofit/>
            </a:bodyPr>
            <a:lstStyle/>
            <a:p>
              <a:pPr algn="ctr"/>
              <a:r>
                <a:rPr lang="en-US" sz="800" smtClean="0"/>
                <a:t>Table</a:t>
              </a:r>
              <a:endParaRPr lang="en-US" sz="800"/>
            </a:p>
          </p:txBody>
        </p:sp>
      </p:grpSp>
      <p:sp>
        <p:nvSpPr>
          <p:cNvPr id="11" name="CAI1"/>
          <p:cNvSpPr/>
          <p:nvPr>
            <p:custDataLst>
              <p:tags r:id="rId6"/>
            </p:custDataLst>
          </p:nvPr>
        </p:nvSpPr>
        <p:spPr>
          <a:xfrm rot="10800000">
            <a:off x="81280" y="4984666"/>
            <a:ext cx="469900" cy="469900"/>
          </a:xfrm>
          <a:custGeom>
            <a:avLst/>
            <a:gdLst/>
            <a:ahLst/>
            <a:cxnLst/>
            <a:rect l="0" t="0" r="0" b="0"/>
            <a:pathLst>
              <a:path w="1524001" h="1752601">
                <a:moveTo>
                  <a:pt x="1295400" y="1066800"/>
                </a:moveTo>
                <a:lnTo>
                  <a:pt x="1524000" y="533400"/>
                </a:lnTo>
                <a:lnTo>
                  <a:pt x="914400" y="0"/>
                </a:lnTo>
                <a:lnTo>
                  <a:pt x="0" y="1447800"/>
                </a:lnTo>
                <a:lnTo>
                  <a:pt x="0" y="1752600"/>
                </a:lnTo>
                <a:lnTo>
                  <a:pt x="990600" y="533400"/>
                </a:lnTo>
                <a:close/>
              </a:path>
            </a:pathLst>
          </a:custGeom>
          <a:solidFill>
            <a:srgbClr val="00C800"/>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2"/>
    </p:custDataLst>
    <p:extLst>
      <p:ext uri="{BB962C8B-B14F-4D97-AF65-F5344CB8AC3E}">
        <p14:creationId xmlns:p14="http://schemas.microsoft.com/office/powerpoint/2010/main" val="3917221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ppt_x"/>
                                          </p:val>
                                        </p:tav>
                                        <p:tav tm="100000">
                                          <p:val>
                                            <p:strVal val="#ppt_x"/>
                                          </p:val>
                                        </p:tav>
                                      </p:tavLst>
                                    </p:anim>
                                    <p:anim calcmode="lin" valueType="num">
                                      <p:cBhvr additive="base">
                                        <p:cTn id="1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OleChart spid="4" grpId="0"/>
      <p:bldP spid="11"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PQuestion"/>
          <p:cNvSpPr>
            <a:spLocks noGrp="1"/>
          </p:cNvSpPr>
          <p:nvPr>
            <p:ph type="title"/>
          </p:nvPr>
        </p:nvSpPr>
        <p:spPr>
          <a:xfrm>
            <a:off x="2057400" y="274638"/>
            <a:ext cx="6629400" cy="1782762"/>
          </a:xfrm>
        </p:spPr>
        <p:txBody>
          <a:bodyPr>
            <a:noAutofit/>
          </a:bodyPr>
          <a:lstStyle/>
          <a:p>
            <a:r>
              <a:rPr lang="en-US" sz="2400" dirty="0" smtClean="0"/>
              <a:t>The mass of the crate shown is m. Assume the masses of the chains, rope, and pulleys are negligible. Find the magnitude of the force, F, needed to raise the crate at a constant speed. </a:t>
            </a:r>
            <a:endParaRPr lang="en-US" sz="2400" dirty="0"/>
          </a:p>
        </p:txBody>
      </p:sp>
      <p:sp>
        <p:nvSpPr>
          <p:cNvPr id="3" name="TPAnswers"/>
          <p:cNvSpPr>
            <a:spLocks noGrp="1"/>
          </p:cNvSpPr>
          <p:nvPr>
            <p:ph type="body" idx="1"/>
            <p:custDataLst>
              <p:tags r:id="rId3"/>
            </p:custDataLst>
          </p:nvPr>
        </p:nvSpPr>
        <p:spPr>
          <a:xfrm>
            <a:off x="457200" y="3048000"/>
            <a:ext cx="4114800" cy="3078163"/>
          </a:xfrm>
        </p:spPr>
        <p:txBody>
          <a:bodyPr/>
          <a:lstStyle/>
          <a:p>
            <a:pPr marL="514350" indent="-514350">
              <a:buFont typeface="Arial" pitchFamily="34" charset="0"/>
              <a:buAutoNum type="alphaUcPeriod"/>
            </a:pPr>
            <a:r>
              <a:rPr lang="en-US" dirty="0" smtClean="0"/>
              <a:t>F = mg</a:t>
            </a:r>
          </a:p>
          <a:p>
            <a:pPr marL="514350" indent="-514350">
              <a:buFont typeface="Arial" pitchFamily="34" charset="0"/>
              <a:buAutoNum type="alphaUcPeriod"/>
            </a:pPr>
            <a:r>
              <a:rPr lang="en-US" dirty="0" smtClean="0"/>
              <a:t>F = 2(mg)</a:t>
            </a:r>
          </a:p>
          <a:p>
            <a:pPr marL="514350" indent="-514350">
              <a:buFont typeface="Arial" pitchFamily="34" charset="0"/>
              <a:buAutoNum type="alphaUcPeriod"/>
            </a:pPr>
            <a:r>
              <a:rPr lang="en-US" dirty="0" smtClean="0"/>
              <a:t>F = (mg)/2</a:t>
            </a:r>
          </a:p>
          <a:p>
            <a:pPr marL="514350" indent="-514350">
              <a:buFont typeface="Arial" pitchFamily="34" charset="0"/>
              <a:buAutoNum type="alphaUcPeriod"/>
            </a:pPr>
            <a:r>
              <a:rPr lang="en-US" dirty="0" smtClean="0"/>
              <a:t>F = 3(mg)</a:t>
            </a:r>
          </a:p>
          <a:p>
            <a:pPr marL="514350" indent="-514350">
              <a:buFont typeface="Arial" pitchFamily="34" charset="0"/>
              <a:buAutoNum type="alphaUcPeriod"/>
            </a:pPr>
            <a:r>
              <a:rPr lang="en-US" dirty="0" smtClean="0"/>
              <a:t>F = (mg)/3</a:t>
            </a:r>
          </a:p>
        </p:txBody>
      </p:sp>
      <p:graphicFrame>
        <p:nvGraphicFramePr>
          <p:cNvPr id="4" name="TPChart"/>
          <p:cNvGraphicFramePr>
            <a:graphicFrameLocks noChangeAspect="1"/>
          </p:cNvGraphicFramePr>
          <p:nvPr>
            <p:custDataLst>
              <p:tags r:id="rId4"/>
            </p:custDataLst>
            <p:extLst>
              <p:ext uri="{D42A27DB-BD31-4B8C-83A1-F6EECF244321}">
                <p14:modId xmlns:p14="http://schemas.microsoft.com/office/powerpoint/2010/main" val="3669655094"/>
              </p:ext>
            </p:extLst>
          </p:nvPr>
        </p:nvGraphicFramePr>
        <p:xfrm>
          <a:off x="4445000" y="1600200"/>
          <a:ext cx="4572000" cy="5143500"/>
        </p:xfrm>
        <a:graphic>
          <a:graphicData uri="http://schemas.openxmlformats.org/presentationml/2006/ole">
            <mc:AlternateContent xmlns:mc="http://schemas.openxmlformats.org/markup-compatibility/2006">
              <mc:Choice xmlns:v="urn:schemas-microsoft-com:vml" Requires="v">
                <p:oleObj spid="_x0000_s18441" name="Chart" r:id="rId8" imgW="4571946" imgH="5143608" progId="MSGraph.Chart.8">
                  <p:embed followColorScheme="full"/>
                </p:oleObj>
              </mc:Choice>
              <mc:Fallback>
                <p:oleObj name="Chart" r:id="rId8" imgW="4571946" imgH="5143608" progId="MSGraph.Chart.8">
                  <p:embed followColorScheme="full"/>
                  <p:pic>
                    <p:nvPicPr>
                      <p:cNvPr id="0" name=""/>
                      <p:cNvPicPr/>
                      <p:nvPr/>
                    </p:nvPicPr>
                    <p:blipFill>
                      <a:blip r:embed="rId9"/>
                      <a:stretch>
                        <a:fillRect/>
                      </a:stretch>
                    </p:blipFill>
                    <p:spPr>
                      <a:xfrm>
                        <a:off x="4445000" y="1600200"/>
                        <a:ext cx="4572000" cy="5143500"/>
                      </a:xfrm>
                      <a:prstGeom prst="rect">
                        <a:avLst/>
                      </a:prstGeom>
                    </p:spPr>
                  </p:pic>
                </p:oleObj>
              </mc:Fallback>
            </mc:AlternateContent>
          </a:graphicData>
        </a:graphic>
      </p:graphicFrame>
      <p:pic>
        <p:nvPicPr>
          <p:cNvPr id="18434" name="Picture 2" descr="no title provided"/>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09600" y="609600"/>
            <a:ext cx="1114425" cy="2333626"/>
          </a:xfrm>
          <a:prstGeom prst="rect">
            <a:avLst/>
          </a:prstGeom>
          <a:noFill/>
          <a:extLst>
            <a:ext uri="{909E8E84-426E-40DD-AFC4-6F175D3DCCD1}">
              <a14:hiddenFill xmlns:a14="http://schemas.microsoft.com/office/drawing/2010/main">
                <a:solidFill>
                  <a:srgbClr val="FFFFFF"/>
                </a:solidFill>
              </a14:hiddenFill>
            </a:ext>
          </a:extLst>
        </p:spPr>
      </p:pic>
      <p:grpSp>
        <p:nvGrpSpPr>
          <p:cNvPr id="10" name="TPGrid"/>
          <p:cNvGrpSpPr/>
          <p:nvPr>
            <p:custDataLst>
              <p:tags r:id="rId5"/>
            </p:custDataLst>
          </p:nvPr>
        </p:nvGrpSpPr>
        <p:grpSpPr>
          <a:xfrm>
            <a:off x="8194675" y="4711700"/>
            <a:ext cx="949325" cy="876300"/>
            <a:chOff x="-1397000" y="-1270000"/>
            <a:chExt cx="949325" cy="876300"/>
          </a:xfrm>
        </p:grpSpPr>
        <p:pic>
          <p:nvPicPr>
            <p:cNvPr id="8" name="gridPicture"/>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270000" y="-1270000"/>
              <a:ext cx="695325" cy="876300"/>
            </a:xfrm>
            <a:prstGeom prst="rect">
              <a:avLst/>
            </a:prstGeom>
          </p:spPr>
        </p:pic>
        <p:sp>
          <p:nvSpPr>
            <p:cNvPr id="9" name="gridText"/>
            <p:cNvSpPr txBox="1"/>
            <p:nvPr/>
          </p:nvSpPr>
          <p:spPr>
            <a:xfrm>
              <a:off x="-1397000" y="-774700"/>
              <a:ext cx="949325" cy="254000"/>
            </a:xfrm>
            <a:prstGeom prst="rect">
              <a:avLst/>
            </a:prstGeom>
            <a:noFill/>
          </p:spPr>
          <p:txBody>
            <a:bodyPr vert="horz" wrap="none" rtlCol="0">
              <a:noAutofit/>
            </a:bodyPr>
            <a:lstStyle/>
            <a:p>
              <a:pPr algn="ctr"/>
              <a:r>
                <a:rPr lang="en-US" sz="800" smtClean="0"/>
                <a:t>Table</a:t>
              </a:r>
              <a:endParaRPr lang="en-US" sz="800"/>
            </a:p>
          </p:txBody>
        </p:sp>
      </p:grpSp>
      <p:sp>
        <p:nvSpPr>
          <p:cNvPr id="11" name="CAI1"/>
          <p:cNvSpPr/>
          <p:nvPr>
            <p:custDataLst>
              <p:tags r:id="rId6"/>
            </p:custDataLst>
          </p:nvPr>
        </p:nvSpPr>
        <p:spPr>
          <a:xfrm rot="10800000">
            <a:off x="81280" y="4323249"/>
            <a:ext cx="469900" cy="469900"/>
          </a:xfrm>
          <a:custGeom>
            <a:avLst/>
            <a:gdLst/>
            <a:ahLst/>
            <a:cxnLst/>
            <a:rect l="0" t="0" r="0" b="0"/>
            <a:pathLst>
              <a:path w="1524001" h="1752601">
                <a:moveTo>
                  <a:pt x="1295400" y="1066800"/>
                </a:moveTo>
                <a:lnTo>
                  <a:pt x="1524000" y="533400"/>
                </a:lnTo>
                <a:lnTo>
                  <a:pt x="914400" y="0"/>
                </a:lnTo>
                <a:lnTo>
                  <a:pt x="0" y="1447800"/>
                </a:lnTo>
                <a:lnTo>
                  <a:pt x="0" y="1752600"/>
                </a:lnTo>
                <a:lnTo>
                  <a:pt x="990600" y="533400"/>
                </a:lnTo>
                <a:close/>
              </a:path>
            </a:pathLst>
          </a:custGeom>
          <a:solidFill>
            <a:srgbClr val="00C800"/>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2"/>
    </p:custDataLst>
    <p:extLst>
      <p:ext uri="{BB962C8B-B14F-4D97-AF65-F5344CB8AC3E}">
        <p14:creationId xmlns:p14="http://schemas.microsoft.com/office/powerpoint/2010/main" val="36155529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ppt_x"/>
                                          </p:val>
                                        </p:tav>
                                        <p:tav tm="100000">
                                          <p:val>
                                            <p:strVal val="#ppt_x"/>
                                          </p:val>
                                        </p:tav>
                                      </p:tavLst>
                                    </p:anim>
                                    <p:anim calcmode="lin" valueType="num">
                                      <p:cBhvr additive="base">
                                        <p:cTn id="1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OleChart spid="4" grpId="0"/>
      <p:bldP spid="11"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PQuestion"/>
          <p:cNvSpPr>
            <a:spLocks noGrp="1"/>
          </p:cNvSpPr>
          <p:nvPr>
            <p:ph type="title"/>
          </p:nvPr>
        </p:nvSpPr>
        <p:spPr>
          <a:xfrm>
            <a:off x="4114800" y="679382"/>
            <a:ext cx="4419600" cy="1477963"/>
          </a:xfrm>
        </p:spPr>
        <p:txBody>
          <a:bodyPr>
            <a:noAutofit/>
          </a:bodyPr>
          <a:lstStyle/>
          <a:p>
            <a:r>
              <a:rPr lang="en-US" sz="2400" dirty="0" smtClean="0"/>
              <a:t>The crate is at rest on the incline. What is true of the force of static friction on the crate?</a:t>
            </a:r>
            <a:endParaRPr lang="en-US" sz="2400" dirty="0"/>
          </a:p>
        </p:txBody>
      </p:sp>
      <p:graphicFrame>
        <p:nvGraphicFramePr>
          <p:cNvPr id="4" name="TPChart"/>
          <p:cNvGraphicFramePr>
            <a:graphicFrameLocks noChangeAspect="1"/>
          </p:cNvGraphicFramePr>
          <p:nvPr>
            <p:custDataLst>
              <p:tags r:id="rId3"/>
            </p:custDataLst>
            <p:extLst>
              <p:ext uri="{D42A27DB-BD31-4B8C-83A1-F6EECF244321}">
                <p14:modId xmlns:p14="http://schemas.microsoft.com/office/powerpoint/2010/main" val="536681249"/>
              </p:ext>
            </p:extLst>
          </p:nvPr>
        </p:nvGraphicFramePr>
        <p:xfrm>
          <a:off x="4419600" y="1693136"/>
          <a:ext cx="4572000" cy="5143500"/>
        </p:xfrm>
        <a:graphic>
          <a:graphicData uri="http://schemas.openxmlformats.org/presentationml/2006/ole">
            <mc:AlternateContent xmlns:mc="http://schemas.openxmlformats.org/markup-compatibility/2006">
              <mc:Choice xmlns:v="urn:schemas-microsoft-com:vml" Requires="v">
                <p:oleObj spid="_x0000_s1075" name="Chart" r:id="rId8" imgW="4571946" imgH="5143608" progId="MSGraph.Chart.8">
                  <p:embed followColorScheme="full"/>
                </p:oleObj>
              </mc:Choice>
              <mc:Fallback>
                <p:oleObj name="Chart" r:id="rId8" imgW="4571946" imgH="5143608" progId="MSGraph.Chart.8">
                  <p:embed followColorScheme="full"/>
                  <p:pic>
                    <p:nvPicPr>
                      <p:cNvPr id="0" name="TPChart"/>
                      <p:cNvPicPr>
                        <a:picLocks noChangeAspect="1" noChangeArrowheads="1"/>
                      </p:cNvPicPr>
                      <p:nvPr/>
                    </p:nvPicPr>
                    <p:blipFill>
                      <a:blip r:embed="rId9"/>
                      <a:srcRect/>
                      <a:stretch>
                        <a:fillRect/>
                      </a:stretch>
                    </p:blipFill>
                    <p:spPr bwMode="auto">
                      <a:xfrm>
                        <a:off x="4419600" y="1693136"/>
                        <a:ext cx="4572000" cy="5143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TPAnswers"/>
          <p:cNvSpPr>
            <a:spLocks noGrp="1"/>
          </p:cNvSpPr>
          <p:nvPr>
            <p:ph type="body" idx="1"/>
            <p:custDataLst>
              <p:tags r:id="rId4"/>
            </p:custDataLst>
          </p:nvPr>
        </p:nvSpPr>
        <p:spPr>
          <a:xfrm>
            <a:off x="457200" y="2667000"/>
            <a:ext cx="4114800" cy="3962400"/>
          </a:xfrm>
        </p:spPr>
        <p:txBody>
          <a:bodyPr>
            <a:noAutofit/>
          </a:bodyPr>
          <a:lstStyle/>
          <a:p>
            <a:pPr marL="514350" indent="-514350">
              <a:buFont typeface="Arial" pitchFamily="34" charset="0"/>
              <a:buAutoNum type="arabicPeriod"/>
            </a:pPr>
            <a:r>
              <a:rPr lang="en-US" sz="2400" dirty="0" smtClean="0"/>
              <a:t>There is none, since the crate isn’t moving.</a:t>
            </a:r>
          </a:p>
          <a:p>
            <a:pPr marL="514350" indent="-514350">
              <a:buFont typeface="Arial" pitchFamily="34" charset="0"/>
              <a:buAutoNum type="arabicPeriod"/>
            </a:pPr>
            <a:r>
              <a:rPr lang="en-US" sz="2400" dirty="0" smtClean="0"/>
              <a:t>Its direction is up the incline.</a:t>
            </a:r>
          </a:p>
          <a:p>
            <a:pPr marL="514350" indent="-514350">
              <a:buFont typeface="Arial" pitchFamily="34" charset="0"/>
              <a:buAutoNum type="arabicPeriod"/>
            </a:pPr>
            <a:r>
              <a:rPr lang="en-US" sz="2400" dirty="0" smtClean="0"/>
              <a:t>Its direction is down the incline.</a:t>
            </a:r>
          </a:p>
          <a:p>
            <a:pPr marL="514350" indent="-514350">
              <a:buFont typeface="Arial" pitchFamily="34" charset="0"/>
              <a:buAutoNum type="arabicPeriod"/>
            </a:pPr>
            <a:r>
              <a:rPr lang="en-US" sz="2400" dirty="0" smtClean="0"/>
              <a:t>You can’t tell if there is static friction or not.</a:t>
            </a:r>
          </a:p>
        </p:txBody>
      </p:sp>
      <p:pic>
        <p:nvPicPr>
          <p:cNvPr id="1050" name="Picture 26" descr="no title provided"/>
          <p:cNvPicPr>
            <a:picLocks noChangeAspect="1" noChangeArrowheads="1"/>
          </p:cNvPicPr>
          <p:nvPr/>
        </p:nvPicPr>
        <p:blipFill rotWithShape="1">
          <a:blip r:embed="rId10">
            <a:extLst>
              <a:ext uri="{28A0092B-C50C-407E-A947-70E740481C1C}">
                <a14:useLocalDpi xmlns:a14="http://schemas.microsoft.com/office/drawing/2010/main" val="0"/>
              </a:ext>
            </a:extLst>
          </a:blip>
          <a:srcRect t="23077" b="21538"/>
          <a:stretch/>
        </p:blipFill>
        <p:spPr bwMode="auto">
          <a:xfrm>
            <a:off x="312419" y="838200"/>
            <a:ext cx="3048000" cy="1371600"/>
          </a:xfrm>
          <a:prstGeom prst="rect">
            <a:avLst/>
          </a:prstGeom>
          <a:noFill/>
          <a:extLst>
            <a:ext uri="{909E8E84-426E-40DD-AFC4-6F175D3DCCD1}">
              <a14:hiddenFill xmlns:a14="http://schemas.microsoft.com/office/drawing/2010/main">
                <a:solidFill>
                  <a:srgbClr val="FFFFFF"/>
                </a:solidFill>
              </a14:hiddenFill>
            </a:ext>
          </a:extLst>
        </p:spPr>
      </p:pic>
      <p:sp>
        <p:nvSpPr>
          <p:cNvPr id="8" name="CAI1"/>
          <p:cNvSpPr/>
          <p:nvPr>
            <p:custDataLst>
              <p:tags r:id="rId5"/>
            </p:custDataLst>
          </p:nvPr>
        </p:nvSpPr>
        <p:spPr>
          <a:xfrm rot="10800000">
            <a:off x="101600" y="3592407"/>
            <a:ext cx="444500" cy="444500"/>
          </a:xfrm>
          <a:custGeom>
            <a:avLst/>
            <a:gdLst/>
            <a:ahLst/>
            <a:cxnLst/>
            <a:rect l="0" t="0" r="0" b="0"/>
            <a:pathLst>
              <a:path w="1524001" h="1752601">
                <a:moveTo>
                  <a:pt x="1295400" y="1066800"/>
                </a:moveTo>
                <a:lnTo>
                  <a:pt x="1524000" y="533400"/>
                </a:lnTo>
                <a:lnTo>
                  <a:pt x="914400" y="0"/>
                </a:lnTo>
                <a:lnTo>
                  <a:pt x="0" y="1447800"/>
                </a:lnTo>
                <a:lnTo>
                  <a:pt x="0" y="1752600"/>
                </a:lnTo>
                <a:lnTo>
                  <a:pt x="990600" y="533400"/>
                </a:lnTo>
                <a:close/>
              </a:path>
            </a:pathLst>
          </a:custGeom>
          <a:solidFill>
            <a:srgbClr val="00C800"/>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TPGrid"/>
          <p:cNvGrpSpPr/>
          <p:nvPr>
            <p:custDataLst>
              <p:tags r:id="rId6"/>
            </p:custDataLst>
          </p:nvPr>
        </p:nvGrpSpPr>
        <p:grpSpPr>
          <a:xfrm>
            <a:off x="8194675" y="4711700"/>
            <a:ext cx="949325" cy="876300"/>
            <a:chOff x="-1397000" y="-1270000"/>
            <a:chExt cx="949325" cy="876300"/>
          </a:xfrm>
        </p:grpSpPr>
        <p:pic>
          <p:nvPicPr>
            <p:cNvPr id="12" name="gridPicture"/>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270000" y="-1270000"/>
              <a:ext cx="695325" cy="876300"/>
            </a:xfrm>
            <a:prstGeom prst="rect">
              <a:avLst/>
            </a:prstGeom>
          </p:spPr>
        </p:pic>
        <p:sp>
          <p:nvSpPr>
            <p:cNvPr id="13" name="gridText"/>
            <p:cNvSpPr txBox="1"/>
            <p:nvPr/>
          </p:nvSpPr>
          <p:spPr>
            <a:xfrm>
              <a:off x="-1397000" y="-774700"/>
              <a:ext cx="949325" cy="254000"/>
            </a:xfrm>
            <a:prstGeom prst="rect">
              <a:avLst/>
            </a:prstGeom>
            <a:noFill/>
          </p:spPr>
          <p:txBody>
            <a:bodyPr vert="horz" wrap="none" rtlCol="0">
              <a:noAutofit/>
            </a:bodyPr>
            <a:lstStyle/>
            <a:p>
              <a:pPr algn="ctr"/>
              <a:r>
                <a:rPr lang="en-US" sz="800" smtClean="0"/>
                <a:t>Table</a:t>
              </a:r>
              <a:endParaRPr lang="en-US" sz="800"/>
            </a:p>
          </p:txBody>
        </p:sp>
      </p:gr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repeatDur="0" restart="never"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ppt_x"/>
                                          </p:val>
                                        </p:tav>
                                        <p:tav tm="100000">
                                          <p:val>
                                            <p:strVal val="#ppt_x"/>
                                          </p:val>
                                        </p:tav>
                                      </p:tavLst>
                                    </p:anim>
                                    <p:anim calcmode="lin" valueType="num">
                                      <p:cBhvr additive="base">
                                        <p:cTn id="1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OleChart spid="4" grpId="0"/>
      <p:bldP spid="8"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PQuestion"/>
          <p:cNvSpPr>
            <a:spLocks noGrp="1"/>
          </p:cNvSpPr>
          <p:nvPr>
            <p:ph type="title"/>
          </p:nvPr>
        </p:nvSpPr>
        <p:spPr>
          <a:xfrm>
            <a:off x="3009900" y="241301"/>
            <a:ext cx="5676900" cy="2159000"/>
          </a:xfrm>
        </p:spPr>
        <p:txBody>
          <a:bodyPr>
            <a:normAutofit fontScale="90000"/>
          </a:bodyPr>
          <a:lstStyle/>
          <a:p>
            <a:r>
              <a:rPr lang="en-US" sz="2400" dirty="0" smtClean="0"/>
              <a:t>Suppose the connected blocks </a:t>
            </a:r>
            <a:r>
              <a:rPr lang="en-US" sz="2400" dirty="0"/>
              <a:t>are moving at a constant speed (B down and A to the right.) </a:t>
            </a:r>
            <a:r>
              <a:rPr lang="en-US" sz="2400" dirty="0" smtClean="0"/>
              <a:t>There </a:t>
            </a:r>
            <a:r>
              <a:rPr lang="en-US" sz="2400" dirty="0"/>
              <a:t>is friction between the table and block A</a:t>
            </a:r>
            <a:r>
              <a:rPr lang="en-US" sz="2400" dirty="0" smtClean="0"/>
              <a:t>. Draw force diagrams for both blocks. Next, </a:t>
            </a:r>
            <a:r>
              <a:rPr lang="en-US" sz="2400" dirty="0"/>
              <a:t>c</a:t>
            </a:r>
            <a:r>
              <a:rPr lang="en-US" sz="2400" dirty="0" smtClean="0"/>
              <a:t>ompare the magnitudes of the forces of tension (T) and friction (f) on block A.</a:t>
            </a:r>
            <a:endParaRPr lang="en-US" sz="2400" dirty="0"/>
          </a:p>
        </p:txBody>
      </p:sp>
      <p:graphicFrame>
        <p:nvGraphicFramePr>
          <p:cNvPr id="4" name="TPChart"/>
          <p:cNvGraphicFramePr>
            <a:graphicFrameLocks noChangeAspect="1"/>
          </p:cNvGraphicFramePr>
          <p:nvPr>
            <p:custDataLst>
              <p:tags r:id="rId3"/>
            </p:custDataLst>
            <p:extLst>
              <p:ext uri="{D42A27DB-BD31-4B8C-83A1-F6EECF244321}">
                <p14:modId xmlns:p14="http://schemas.microsoft.com/office/powerpoint/2010/main" val="3145875588"/>
              </p:ext>
            </p:extLst>
          </p:nvPr>
        </p:nvGraphicFramePr>
        <p:xfrm>
          <a:off x="3921711" y="1497737"/>
          <a:ext cx="4572000" cy="5143500"/>
        </p:xfrm>
        <a:graphic>
          <a:graphicData uri="http://schemas.openxmlformats.org/presentationml/2006/ole">
            <mc:AlternateContent xmlns:mc="http://schemas.openxmlformats.org/markup-compatibility/2006">
              <mc:Choice xmlns:v="urn:schemas-microsoft-com:vml" Requires="v">
                <p:oleObj spid="_x0000_s2100" name="Chart" r:id="rId8" imgW="4571946" imgH="5143608" progId="MSGraph.Chart.8">
                  <p:embed followColorScheme="full"/>
                </p:oleObj>
              </mc:Choice>
              <mc:Fallback>
                <p:oleObj name="Chart" r:id="rId8" imgW="4571946" imgH="5143608" progId="MSGraph.Chart.8">
                  <p:embed followColorScheme="full"/>
                  <p:pic>
                    <p:nvPicPr>
                      <p:cNvPr id="0" name="TPChart"/>
                      <p:cNvPicPr>
                        <a:picLocks noChangeAspect="1" noChangeArrowheads="1"/>
                      </p:cNvPicPr>
                      <p:nvPr/>
                    </p:nvPicPr>
                    <p:blipFill>
                      <a:blip r:embed="rId9"/>
                      <a:srcRect/>
                      <a:stretch>
                        <a:fillRect/>
                      </a:stretch>
                    </p:blipFill>
                    <p:spPr bwMode="auto">
                      <a:xfrm>
                        <a:off x="3921711" y="1497737"/>
                        <a:ext cx="4572000" cy="5143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TPAnswers"/>
          <p:cNvSpPr>
            <a:spLocks noGrp="1"/>
          </p:cNvSpPr>
          <p:nvPr>
            <p:ph type="body" idx="1"/>
            <p:custDataLst>
              <p:tags r:id="rId4"/>
            </p:custDataLst>
          </p:nvPr>
        </p:nvSpPr>
        <p:spPr>
          <a:xfrm>
            <a:off x="457200" y="2743200"/>
            <a:ext cx="2893011" cy="3505200"/>
          </a:xfrm>
        </p:spPr>
        <p:txBody>
          <a:bodyPr>
            <a:noAutofit/>
          </a:bodyPr>
          <a:lstStyle/>
          <a:p>
            <a:pPr marL="514350" indent="-514350">
              <a:buFont typeface="Arial" pitchFamily="34" charset="0"/>
              <a:buAutoNum type="arabicPeriod"/>
            </a:pPr>
            <a:r>
              <a:rPr lang="en-US" dirty="0" smtClean="0"/>
              <a:t>T &gt; f</a:t>
            </a:r>
          </a:p>
          <a:p>
            <a:pPr marL="514350" indent="-514350">
              <a:buFont typeface="Arial" pitchFamily="34" charset="0"/>
              <a:buAutoNum type="arabicPeriod"/>
            </a:pPr>
            <a:r>
              <a:rPr lang="en-US" dirty="0" smtClean="0"/>
              <a:t>T &lt; f</a:t>
            </a:r>
          </a:p>
          <a:p>
            <a:pPr marL="514350" indent="-514350">
              <a:buFont typeface="Arial" pitchFamily="34" charset="0"/>
              <a:buAutoNum type="arabicPeriod"/>
            </a:pPr>
            <a:r>
              <a:rPr lang="en-US" dirty="0" smtClean="0"/>
              <a:t>T = f</a:t>
            </a:r>
          </a:p>
          <a:p>
            <a:pPr marL="514350" indent="-514350">
              <a:buFont typeface="Arial" pitchFamily="34" charset="0"/>
              <a:buAutoNum type="arabicPeriod"/>
            </a:pPr>
            <a:r>
              <a:rPr lang="en-US" dirty="0" smtClean="0"/>
              <a:t>You need the speed to be able to tell</a:t>
            </a:r>
          </a:p>
        </p:txBody>
      </p:sp>
      <p:pic>
        <p:nvPicPr>
          <p:cNvPr id="2076" name="Picture 28" descr="no title provided"/>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52400" y="914400"/>
            <a:ext cx="2857500" cy="1143001"/>
          </a:xfrm>
          <a:prstGeom prst="rect">
            <a:avLst/>
          </a:prstGeom>
          <a:noFill/>
          <a:extLst>
            <a:ext uri="{909E8E84-426E-40DD-AFC4-6F175D3DCCD1}">
              <a14:hiddenFill xmlns:a14="http://schemas.microsoft.com/office/drawing/2010/main">
                <a:solidFill>
                  <a:srgbClr val="FFFFFF"/>
                </a:solidFill>
              </a14:hiddenFill>
            </a:ext>
          </a:extLst>
        </p:spPr>
      </p:pic>
      <p:sp>
        <p:nvSpPr>
          <p:cNvPr id="9" name="CAI1"/>
          <p:cNvSpPr/>
          <p:nvPr>
            <p:custDataLst>
              <p:tags r:id="rId5"/>
            </p:custDataLst>
          </p:nvPr>
        </p:nvSpPr>
        <p:spPr>
          <a:xfrm rot="10800000">
            <a:off x="81280" y="4018449"/>
            <a:ext cx="469900" cy="469900"/>
          </a:xfrm>
          <a:custGeom>
            <a:avLst/>
            <a:gdLst/>
            <a:ahLst/>
            <a:cxnLst/>
            <a:rect l="0" t="0" r="0" b="0"/>
            <a:pathLst>
              <a:path w="1524001" h="1752601">
                <a:moveTo>
                  <a:pt x="1295400" y="1066800"/>
                </a:moveTo>
                <a:lnTo>
                  <a:pt x="1524000" y="533400"/>
                </a:lnTo>
                <a:lnTo>
                  <a:pt x="914400" y="0"/>
                </a:lnTo>
                <a:lnTo>
                  <a:pt x="0" y="1447800"/>
                </a:lnTo>
                <a:lnTo>
                  <a:pt x="0" y="1752600"/>
                </a:lnTo>
                <a:lnTo>
                  <a:pt x="990600" y="533400"/>
                </a:lnTo>
                <a:close/>
              </a:path>
            </a:pathLst>
          </a:custGeom>
          <a:solidFill>
            <a:srgbClr val="00C800"/>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TPGrid"/>
          <p:cNvGrpSpPr/>
          <p:nvPr>
            <p:custDataLst>
              <p:tags r:id="rId6"/>
            </p:custDataLst>
          </p:nvPr>
        </p:nvGrpSpPr>
        <p:grpSpPr>
          <a:xfrm>
            <a:off x="8194675" y="4711700"/>
            <a:ext cx="949325" cy="876300"/>
            <a:chOff x="-1397000" y="-1270000"/>
            <a:chExt cx="949325" cy="876300"/>
          </a:xfrm>
        </p:grpSpPr>
        <p:pic>
          <p:nvPicPr>
            <p:cNvPr id="6" name="gridPicture"/>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270000" y="-1270000"/>
              <a:ext cx="695325" cy="876300"/>
            </a:xfrm>
            <a:prstGeom prst="rect">
              <a:avLst/>
            </a:prstGeom>
          </p:spPr>
        </p:pic>
        <p:sp>
          <p:nvSpPr>
            <p:cNvPr id="10" name="gridText"/>
            <p:cNvSpPr txBox="1"/>
            <p:nvPr/>
          </p:nvSpPr>
          <p:spPr>
            <a:xfrm>
              <a:off x="-1397000" y="-774700"/>
              <a:ext cx="949325" cy="254000"/>
            </a:xfrm>
            <a:prstGeom prst="rect">
              <a:avLst/>
            </a:prstGeom>
            <a:noFill/>
          </p:spPr>
          <p:txBody>
            <a:bodyPr vert="horz" wrap="none" rtlCol="0">
              <a:noAutofit/>
            </a:bodyPr>
            <a:lstStyle/>
            <a:p>
              <a:pPr algn="ctr"/>
              <a:r>
                <a:rPr lang="en-US" sz="800" smtClean="0"/>
                <a:t>Table</a:t>
              </a:r>
              <a:endParaRPr lang="en-US" sz="800"/>
            </a:p>
          </p:txBody>
        </p:sp>
      </p:gr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repeatDur="0" restart="never"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OleChart spid="4" grpId="0"/>
      <p:bldP spid="9"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PQuestion"/>
          <p:cNvSpPr>
            <a:spLocks noGrp="1"/>
          </p:cNvSpPr>
          <p:nvPr>
            <p:ph type="title"/>
          </p:nvPr>
        </p:nvSpPr>
        <p:spPr>
          <a:xfrm>
            <a:off x="3352800" y="381000"/>
            <a:ext cx="5410200" cy="1447800"/>
          </a:xfrm>
        </p:spPr>
        <p:txBody>
          <a:bodyPr>
            <a:noAutofit/>
          </a:bodyPr>
          <a:lstStyle/>
          <a:p>
            <a:r>
              <a:rPr lang="en-US" sz="2400" dirty="0" smtClean="0"/>
              <a:t>Which of the following equals the magnitude of the force of friction on the crate? (Hint – draw a force diagram and apply Newton’s 2</a:t>
            </a:r>
            <a:r>
              <a:rPr lang="en-US" sz="2400" baseline="30000" dirty="0" smtClean="0"/>
              <a:t>nd</a:t>
            </a:r>
            <a:r>
              <a:rPr lang="en-US" sz="2400" dirty="0" smtClean="0"/>
              <a:t> law in the y direction.)</a:t>
            </a:r>
            <a:endParaRPr lang="en-US" sz="2400" dirty="0"/>
          </a:p>
        </p:txBody>
      </p:sp>
      <p:graphicFrame>
        <p:nvGraphicFramePr>
          <p:cNvPr id="4" name="TPChart"/>
          <p:cNvGraphicFramePr>
            <a:graphicFrameLocks noChangeAspect="1"/>
          </p:cNvGraphicFramePr>
          <p:nvPr>
            <p:custDataLst>
              <p:tags r:id="rId3"/>
            </p:custDataLst>
            <p:extLst>
              <p:ext uri="{D42A27DB-BD31-4B8C-83A1-F6EECF244321}">
                <p14:modId xmlns:p14="http://schemas.microsoft.com/office/powerpoint/2010/main" val="2449525575"/>
              </p:ext>
            </p:extLst>
          </p:nvPr>
        </p:nvGraphicFramePr>
        <p:xfrm>
          <a:off x="4469414" y="2286000"/>
          <a:ext cx="4572000" cy="4560534"/>
        </p:xfrm>
        <a:graphic>
          <a:graphicData uri="http://schemas.openxmlformats.org/presentationml/2006/ole">
            <mc:AlternateContent xmlns:mc="http://schemas.openxmlformats.org/markup-compatibility/2006">
              <mc:Choice xmlns:v="urn:schemas-microsoft-com:vml" Requires="v">
                <p:oleObj spid="_x0000_s9267" name="Chart" r:id="rId8" imgW="4571946" imgH="5143608" progId="MSGraph.Chart.8">
                  <p:embed followColorScheme="full"/>
                </p:oleObj>
              </mc:Choice>
              <mc:Fallback>
                <p:oleObj name="Chart" r:id="rId8" imgW="4571946" imgH="5143608" progId="MSGraph.Chart.8">
                  <p:embed followColorScheme="full"/>
                  <p:pic>
                    <p:nvPicPr>
                      <p:cNvPr id="0" name="TPChart"/>
                      <p:cNvPicPr>
                        <a:picLocks noChangeAspect="1" noChangeArrowheads="1"/>
                      </p:cNvPicPr>
                      <p:nvPr/>
                    </p:nvPicPr>
                    <p:blipFill>
                      <a:blip r:embed="rId9"/>
                      <a:srcRect/>
                      <a:stretch>
                        <a:fillRect/>
                      </a:stretch>
                    </p:blipFill>
                    <p:spPr bwMode="auto">
                      <a:xfrm>
                        <a:off x="4469414" y="2286000"/>
                        <a:ext cx="4572000" cy="4560534"/>
                      </a:xfrm>
                      <a:prstGeom prst="rect">
                        <a:avLst/>
                      </a:prstGeom>
                      <a:noFill/>
                      <a:extLst/>
                    </p:spPr>
                  </p:pic>
                </p:oleObj>
              </mc:Fallback>
            </mc:AlternateContent>
          </a:graphicData>
        </a:graphic>
      </p:graphicFrame>
      <p:sp>
        <p:nvSpPr>
          <p:cNvPr id="3" name="TPAnswers"/>
          <p:cNvSpPr>
            <a:spLocks noGrp="1"/>
          </p:cNvSpPr>
          <p:nvPr>
            <p:ph type="body" idx="1"/>
            <p:custDataLst>
              <p:tags r:id="rId4"/>
            </p:custDataLst>
          </p:nvPr>
        </p:nvSpPr>
        <p:spPr>
          <a:xfrm>
            <a:off x="515620" y="3048000"/>
            <a:ext cx="3929380" cy="3124200"/>
          </a:xfrm>
        </p:spPr>
        <p:txBody>
          <a:bodyPr>
            <a:noAutofit/>
          </a:bodyPr>
          <a:lstStyle/>
          <a:p>
            <a:pPr marL="514350" indent="-514350">
              <a:buFont typeface="Arial" pitchFamily="34" charset="0"/>
              <a:buAutoNum type="arabicPeriod"/>
            </a:pPr>
            <a:r>
              <a:rPr lang="en-US" dirty="0" smtClean="0"/>
              <a:t>f = </a:t>
            </a:r>
            <a:r>
              <a:rPr lang="el-GR" dirty="0" smtClean="0"/>
              <a:t>μ</a:t>
            </a:r>
            <a:r>
              <a:rPr lang="en-US" dirty="0" smtClean="0"/>
              <a:t>mg</a:t>
            </a:r>
          </a:p>
          <a:p>
            <a:pPr marL="514350" indent="-514350">
              <a:buFont typeface="Arial" pitchFamily="34" charset="0"/>
              <a:buAutoNum type="arabicPeriod"/>
            </a:pPr>
            <a:r>
              <a:rPr lang="en-US" dirty="0"/>
              <a:t>f = </a:t>
            </a:r>
            <a:r>
              <a:rPr lang="el-GR" dirty="0" smtClean="0"/>
              <a:t>μ</a:t>
            </a:r>
            <a:r>
              <a:rPr lang="en-US" dirty="0" smtClean="0"/>
              <a:t>(mg + Fsin21°)</a:t>
            </a:r>
            <a:endParaRPr lang="en-US" dirty="0"/>
          </a:p>
          <a:p>
            <a:pPr marL="514350" indent="-514350">
              <a:buFont typeface="Arial" pitchFamily="34" charset="0"/>
              <a:buAutoNum type="arabicPeriod"/>
            </a:pPr>
            <a:r>
              <a:rPr lang="en-US" dirty="0"/>
              <a:t>f = </a:t>
            </a:r>
            <a:r>
              <a:rPr lang="el-GR" dirty="0"/>
              <a:t>μ</a:t>
            </a:r>
            <a:r>
              <a:rPr lang="en-US" dirty="0" smtClean="0"/>
              <a:t>(mg – Fsin21°)</a:t>
            </a:r>
          </a:p>
          <a:p>
            <a:pPr marL="514350" indent="-514350">
              <a:buFont typeface="Arial" pitchFamily="34" charset="0"/>
              <a:buAutoNum type="arabicPeriod"/>
            </a:pPr>
            <a:r>
              <a:rPr lang="en-US" dirty="0"/>
              <a:t>f = </a:t>
            </a:r>
            <a:r>
              <a:rPr lang="el-GR" dirty="0"/>
              <a:t>μ</a:t>
            </a:r>
            <a:r>
              <a:rPr lang="en-US" dirty="0" smtClean="0"/>
              <a:t>(mg + Fcos21</a:t>
            </a:r>
            <a:r>
              <a:rPr lang="en-US" dirty="0"/>
              <a:t>°)</a:t>
            </a:r>
          </a:p>
          <a:p>
            <a:pPr marL="514350" indent="-514350">
              <a:buFont typeface="Arial" pitchFamily="34" charset="0"/>
              <a:buAutoNum type="arabicPeriod"/>
            </a:pPr>
            <a:r>
              <a:rPr lang="en-US" dirty="0"/>
              <a:t>f = </a:t>
            </a:r>
            <a:r>
              <a:rPr lang="el-GR" dirty="0"/>
              <a:t>μ</a:t>
            </a:r>
            <a:r>
              <a:rPr lang="en-US" dirty="0" smtClean="0"/>
              <a:t>(mg – Fcos21°)</a:t>
            </a:r>
            <a:endParaRPr lang="en-US" dirty="0"/>
          </a:p>
        </p:txBody>
      </p:sp>
      <p:grpSp>
        <p:nvGrpSpPr>
          <p:cNvPr id="8" name="TPGrid"/>
          <p:cNvGrpSpPr/>
          <p:nvPr>
            <p:custDataLst>
              <p:tags r:id="rId5"/>
            </p:custDataLst>
          </p:nvPr>
        </p:nvGrpSpPr>
        <p:grpSpPr>
          <a:xfrm>
            <a:off x="8194675" y="4711700"/>
            <a:ext cx="949325" cy="876300"/>
            <a:chOff x="-1397000" y="-1270000"/>
            <a:chExt cx="949325" cy="876300"/>
          </a:xfrm>
        </p:grpSpPr>
        <p:pic>
          <p:nvPicPr>
            <p:cNvPr id="5" name="gridPicture"/>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270000" y="-1270000"/>
              <a:ext cx="695325" cy="876300"/>
            </a:xfrm>
            <a:prstGeom prst="rect">
              <a:avLst/>
            </a:prstGeom>
          </p:spPr>
        </p:pic>
        <p:sp>
          <p:nvSpPr>
            <p:cNvPr id="7" name="gridText"/>
            <p:cNvSpPr txBox="1"/>
            <p:nvPr/>
          </p:nvSpPr>
          <p:spPr>
            <a:xfrm>
              <a:off x="-1397000" y="-774700"/>
              <a:ext cx="949325" cy="254000"/>
            </a:xfrm>
            <a:prstGeom prst="rect">
              <a:avLst/>
            </a:prstGeom>
            <a:noFill/>
          </p:spPr>
          <p:txBody>
            <a:bodyPr vert="horz" wrap="none" rtlCol="0">
              <a:noAutofit/>
            </a:bodyPr>
            <a:lstStyle/>
            <a:p>
              <a:pPr algn="ctr"/>
              <a:r>
                <a:rPr lang="en-US" sz="800" smtClean="0"/>
                <a:t>Table</a:t>
              </a:r>
              <a:endParaRPr lang="en-US" sz="800"/>
            </a:p>
          </p:txBody>
        </p:sp>
      </p:grpSp>
      <p:pic>
        <p:nvPicPr>
          <p:cNvPr id="9246" name="Picture 30" descr="no title provided"/>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04800" y="228600"/>
            <a:ext cx="3048000" cy="2476501"/>
          </a:xfrm>
          <a:prstGeom prst="rect">
            <a:avLst/>
          </a:prstGeom>
          <a:noFill/>
          <a:extLst>
            <a:ext uri="{909E8E84-426E-40DD-AFC4-6F175D3DCCD1}">
              <a14:hiddenFill xmlns:a14="http://schemas.microsoft.com/office/drawing/2010/main">
                <a:solidFill>
                  <a:srgbClr val="FFFFFF"/>
                </a:solidFill>
              </a14:hiddenFill>
            </a:ext>
          </a:extLst>
        </p:spPr>
      </p:pic>
      <p:sp>
        <p:nvSpPr>
          <p:cNvPr id="9" name="CAI1"/>
          <p:cNvSpPr/>
          <p:nvPr>
            <p:custDataLst>
              <p:tags r:id="rId6"/>
            </p:custDataLst>
          </p:nvPr>
        </p:nvSpPr>
        <p:spPr>
          <a:xfrm rot="10800000">
            <a:off x="139700" y="3738033"/>
            <a:ext cx="469900" cy="469900"/>
          </a:xfrm>
          <a:custGeom>
            <a:avLst/>
            <a:gdLst/>
            <a:ahLst/>
            <a:cxnLst/>
            <a:rect l="0" t="0" r="0" b="0"/>
            <a:pathLst>
              <a:path w="1524001" h="1752601">
                <a:moveTo>
                  <a:pt x="1295400" y="1066800"/>
                </a:moveTo>
                <a:lnTo>
                  <a:pt x="1524000" y="533400"/>
                </a:lnTo>
                <a:lnTo>
                  <a:pt x="914400" y="0"/>
                </a:lnTo>
                <a:lnTo>
                  <a:pt x="0" y="1447800"/>
                </a:lnTo>
                <a:lnTo>
                  <a:pt x="0" y="1752600"/>
                </a:lnTo>
                <a:lnTo>
                  <a:pt x="990600" y="533400"/>
                </a:lnTo>
                <a:close/>
              </a:path>
            </a:pathLst>
          </a:custGeom>
          <a:solidFill>
            <a:srgbClr val="00C800"/>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OleChart spid="4" grpId="0"/>
      <p:bldP spid="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PQuestion"/>
          <p:cNvSpPr>
            <a:spLocks noGrp="1"/>
          </p:cNvSpPr>
          <p:nvPr>
            <p:ph type="title"/>
          </p:nvPr>
        </p:nvSpPr>
        <p:spPr>
          <a:xfrm>
            <a:off x="3549588" y="366581"/>
            <a:ext cx="5562600" cy="1554163"/>
          </a:xfrm>
        </p:spPr>
        <p:txBody>
          <a:bodyPr>
            <a:normAutofit/>
          </a:bodyPr>
          <a:lstStyle/>
          <a:p>
            <a:r>
              <a:rPr lang="en-US" sz="2000" dirty="0"/>
              <a:t>A puck attached to a string </a:t>
            </a:r>
            <a:r>
              <a:rPr lang="en-US" sz="2000" dirty="0" smtClean="0"/>
              <a:t>is moving in a circle at a constant speed on a level air hockey table. Consider the puck before the string breaks. </a:t>
            </a:r>
            <a:r>
              <a:rPr lang="en-US" sz="2000" b="1" dirty="0" smtClean="0"/>
              <a:t>What force is providing </a:t>
            </a:r>
            <a:r>
              <a:rPr lang="en-US" sz="2000" dirty="0" smtClean="0"/>
              <a:t>the centripetal force on the puck?</a:t>
            </a:r>
            <a:endParaRPr lang="en-US" sz="2000" dirty="0"/>
          </a:p>
        </p:txBody>
      </p:sp>
      <p:graphicFrame>
        <p:nvGraphicFramePr>
          <p:cNvPr id="4" name="TPChart"/>
          <p:cNvGraphicFramePr>
            <a:graphicFrameLocks noChangeAspect="1"/>
          </p:cNvGraphicFramePr>
          <p:nvPr>
            <p:custDataLst>
              <p:tags r:id="rId3"/>
            </p:custDataLst>
            <p:extLst>
              <p:ext uri="{D42A27DB-BD31-4B8C-83A1-F6EECF244321}">
                <p14:modId xmlns:p14="http://schemas.microsoft.com/office/powerpoint/2010/main" val="3584414307"/>
              </p:ext>
            </p:extLst>
          </p:nvPr>
        </p:nvGraphicFramePr>
        <p:xfrm>
          <a:off x="4508500" y="1981200"/>
          <a:ext cx="4572000" cy="4820836"/>
        </p:xfrm>
        <a:graphic>
          <a:graphicData uri="http://schemas.openxmlformats.org/presentationml/2006/ole">
            <mc:AlternateContent xmlns:mc="http://schemas.openxmlformats.org/markup-compatibility/2006">
              <mc:Choice xmlns:v="urn:schemas-microsoft-com:vml" Requires="v">
                <p:oleObj spid="_x0000_s10289" name="Chart" r:id="rId8" imgW="4571946" imgH="5143608" progId="MSGraph.Chart.8">
                  <p:embed followColorScheme="full"/>
                </p:oleObj>
              </mc:Choice>
              <mc:Fallback>
                <p:oleObj name="Chart" r:id="rId8" imgW="4571946" imgH="5143608" progId="MSGraph.Chart.8">
                  <p:embed followColorScheme="full"/>
                  <p:pic>
                    <p:nvPicPr>
                      <p:cNvPr id="0" name="TPChart"/>
                      <p:cNvPicPr>
                        <a:picLocks noChangeAspect="1" noChangeArrowheads="1"/>
                      </p:cNvPicPr>
                      <p:nvPr/>
                    </p:nvPicPr>
                    <p:blipFill>
                      <a:blip r:embed="rId9"/>
                      <a:srcRect/>
                      <a:stretch>
                        <a:fillRect/>
                      </a:stretch>
                    </p:blipFill>
                    <p:spPr bwMode="auto">
                      <a:xfrm>
                        <a:off x="4508500" y="1981200"/>
                        <a:ext cx="4572000" cy="4820836"/>
                      </a:xfrm>
                      <a:prstGeom prst="rect">
                        <a:avLst/>
                      </a:prstGeom>
                      <a:noFill/>
                      <a:extLst/>
                    </p:spPr>
                  </p:pic>
                </p:oleObj>
              </mc:Fallback>
            </mc:AlternateContent>
          </a:graphicData>
        </a:graphic>
      </p:graphicFrame>
      <p:sp>
        <p:nvSpPr>
          <p:cNvPr id="3" name="TPAnswers"/>
          <p:cNvSpPr>
            <a:spLocks noGrp="1"/>
          </p:cNvSpPr>
          <p:nvPr>
            <p:ph type="body" idx="1"/>
            <p:custDataLst>
              <p:tags r:id="rId4"/>
            </p:custDataLst>
          </p:nvPr>
        </p:nvSpPr>
        <p:spPr>
          <a:xfrm>
            <a:off x="370507" y="2895600"/>
            <a:ext cx="4343400" cy="2051664"/>
          </a:xfrm>
        </p:spPr>
        <p:txBody>
          <a:bodyPr>
            <a:noAutofit/>
          </a:bodyPr>
          <a:lstStyle/>
          <a:p>
            <a:pPr marL="514350" indent="-514350">
              <a:buFont typeface="Arial" pitchFamily="34" charset="0"/>
              <a:buAutoNum type="arabicPeriod"/>
            </a:pPr>
            <a:r>
              <a:rPr lang="en-US" sz="2400" dirty="0" smtClean="0"/>
              <a:t>Normal force</a:t>
            </a:r>
          </a:p>
          <a:p>
            <a:pPr marL="514350" indent="-514350">
              <a:buFont typeface="Arial" pitchFamily="34" charset="0"/>
              <a:buAutoNum type="arabicPeriod"/>
            </a:pPr>
            <a:r>
              <a:rPr lang="en-US" sz="2400" dirty="0" smtClean="0"/>
              <a:t>Weight (force of gravity on the puck)</a:t>
            </a:r>
          </a:p>
          <a:p>
            <a:pPr marL="514350" indent="-514350">
              <a:buFont typeface="Arial" pitchFamily="34" charset="0"/>
              <a:buAutoNum type="arabicPeriod"/>
            </a:pPr>
            <a:r>
              <a:rPr lang="en-US" sz="2400" dirty="0" smtClean="0"/>
              <a:t>Tension</a:t>
            </a:r>
          </a:p>
          <a:p>
            <a:pPr marL="514350" indent="-514350">
              <a:buFont typeface="Arial" pitchFamily="34" charset="0"/>
              <a:buAutoNum type="arabicPeriod"/>
            </a:pPr>
            <a:r>
              <a:rPr lang="en-US" sz="2400" dirty="0" smtClean="0"/>
              <a:t>Applied force</a:t>
            </a:r>
          </a:p>
        </p:txBody>
      </p:sp>
      <p:pic>
        <p:nvPicPr>
          <p:cNvPr id="10" name="Picture 9" descr="no title provided"/>
          <p:cNvPicPr/>
          <p:nvPr/>
        </p:nvPicPr>
        <p:blipFill>
          <a:blip r:embed="rId10">
            <a:extLst>
              <a:ext uri="{28A0092B-C50C-407E-A947-70E740481C1C}">
                <a14:useLocalDpi xmlns:a14="http://schemas.microsoft.com/office/drawing/2010/main" val="0"/>
              </a:ext>
            </a:extLst>
          </a:blip>
          <a:srcRect/>
          <a:stretch>
            <a:fillRect/>
          </a:stretch>
        </p:blipFill>
        <p:spPr bwMode="auto">
          <a:xfrm>
            <a:off x="228600" y="274637"/>
            <a:ext cx="3048000" cy="2479040"/>
          </a:xfrm>
          <a:prstGeom prst="rect">
            <a:avLst/>
          </a:prstGeom>
          <a:noFill/>
          <a:ln>
            <a:noFill/>
          </a:ln>
        </p:spPr>
      </p:pic>
      <p:grpSp>
        <p:nvGrpSpPr>
          <p:cNvPr id="13" name="TPGrid"/>
          <p:cNvGrpSpPr/>
          <p:nvPr>
            <p:custDataLst>
              <p:tags r:id="rId5"/>
            </p:custDataLst>
          </p:nvPr>
        </p:nvGrpSpPr>
        <p:grpSpPr>
          <a:xfrm>
            <a:off x="8194675" y="4711700"/>
            <a:ext cx="949325" cy="876300"/>
            <a:chOff x="-1397000" y="-1270000"/>
            <a:chExt cx="949325" cy="876300"/>
          </a:xfrm>
        </p:grpSpPr>
        <p:pic>
          <p:nvPicPr>
            <p:cNvPr id="11" name="gridPicture"/>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270000" y="-1270000"/>
              <a:ext cx="695325" cy="876300"/>
            </a:xfrm>
            <a:prstGeom prst="rect">
              <a:avLst/>
            </a:prstGeom>
          </p:spPr>
        </p:pic>
        <p:sp>
          <p:nvSpPr>
            <p:cNvPr id="12" name="gridText"/>
            <p:cNvSpPr txBox="1"/>
            <p:nvPr/>
          </p:nvSpPr>
          <p:spPr>
            <a:xfrm>
              <a:off x="-1397000" y="-774700"/>
              <a:ext cx="949325" cy="254000"/>
            </a:xfrm>
            <a:prstGeom prst="rect">
              <a:avLst/>
            </a:prstGeom>
            <a:noFill/>
          </p:spPr>
          <p:txBody>
            <a:bodyPr vert="horz" wrap="none" rtlCol="0">
              <a:noAutofit/>
            </a:bodyPr>
            <a:lstStyle/>
            <a:p>
              <a:pPr algn="ctr"/>
              <a:r>
                <a:rPr lang="en-US" sz="800" smtClean="0"/>
                <a:t>Table</a:t>
              </a:r>
              <a:endParaRPr lang="en-US" sz="800"/>
            </a:p>
          </p:txBody>
        </p:sp>
      </p:grpSp>
      <p:sp>
        <p:nvSpPr>
          <p:cNvPr id="14" name="CAI1"/>
          <p:cNvSpPr/>
          <p:nvPr>
            <p:custDataLst>
              <p:tags r:id="rId6"/>
            </p:custDataLst>
          </p:nvPr>
        </p:nvSpPr>
        <p:spPr>
          <a:xfrm rot="10800000">
            <a:off x="86027" y="4230286"/>
            <a:ext cx="355600" cy="355600"/>
          </a:xfrm>
          <a:custGeom>
            <a:avLst/>
            <a:gdLst/>
            <a:ahLst/>
            <a:cxnLst/>
            <a:rect l="0" t="0" r="0" b="0"/>
            <a:pathLst>
              <a:path w="1524001" h="1752601">
                <a:moveTo>
                  <a:pt x="1295400" y="1066800"/>
                </a:moveTo>
                <a:lnTo>
                  <a:pt x="1524000" y="533400"/>
                </a:lnTo>
                <a:lnTo>
                  <a:pt x="914400" y="0"/>
                </a:lnTo>
                <a:lnTo>
                  <a:pt x="0" y="1447800"/>
                </a:lnTo>
                <a:lnTo>
                  <a:pt x="0" y="1752600"/>
                </a:lnTo>
                <a:lnTo>
                  <a:pt x="990600" y="533400"/>
                </a:lnTo>
                <a:close/>
              </a:path>
            </a:pathLst>
          </a:custGeom>
          <a:solidFill>
            <a:srgbClr val="00C800"/>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anim calcmode="lin" valueType="num">
                                      <p:cBhvr additive="base">
                                        <p:cTn id="11" dur="500" fill="hold"/>
                                        <p:tgtEl>
                                          <p:spTgt spid="14"/>
                                        </p:tgtEl>
                                        <p:attrNameLst>
                                          <p:attrName>ppt_x</p:attrName>
                                        </p:attrNameLst>
                                      </p:cBhvr>
                                      <p:tavLst>
                                        <p:tav tm="0">
                                          <p:val>
                                            <p:strVal val="#ppt_x"/>
                                          </p:val>
                                        </p:tav>
                                        <p:tav tm="100000">
                                          <p:val>
                                            <p:strVal val="#ppt_x"/>
                                          </p:val>
                                        </p:tav>
                                      </p:tavLst>
                                    </p:anim>
                                    <p:anim calcmode="lin" valueType="num">
                                      <p:cBhvr additive="base">
                                        <p:cTn id="12"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OleChart spid="4" grpId="0"/>
      <p:bldP spid="1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PQuestion"/>
          <p:cNvSpPr>
            <a:spLocks noGrp="1"/>
          </p:cNvSpPr>
          <p:nvPr>
            <p:ph type="title"/>
          </p:nvPr>
        </p:nvSpPr>
        <p:spPr>
          <a:xfrm>
            <a:off x="3309151" y="282944"/>
            <a:ext cx="5562600" cy="1554163"/>
          </a:xfrm>
        </p:spPr>
        <p:txBody>
          <a:bodyPr>
            <a:normAutofit/>
          </a:bodyPr>
          <a:lstStyle/>
          <a:p>
            <a:r>
              <a:rPr lang="en-US" sz="2000" dirty="0"/>
              <a:t>A puck attached to a string is moving in a circle at a constant speed on a level air hockey table. Consider the puck before the string breaks. What </a:t>
            </a:r>
            <a:r>
              <a:rPr lang="en-US" sz="2000" dirty="0" smtClean="0"/>
              <a:t>is the </a:t>
            </a:r>
            <a:r>
              <a:rPr lang="en-US" sz="2000" b="1" dirty="0" smtClean="0"/>
              <a:t>direction of the centripetal force </a:t>
            </a:r>
            <a:r>
              <a:rPr lang="en-US" sz="2000" dirty="0" smtClean="0"/>
              <a:t>on the puck?</a:t>
            </a:r>
            <a:endParaRPr lang="en-US" sz="2000" dirty="0"/>
          </a:p>
        </p:txBody>
      </p:sp>
      <p:graphicFrame>
        <p:nvGraphicFramePr>
          <p:cNvPr id="4" name="TPChart"/>
          <p:cNvGraphicFramePr>
            <a:graphicFrameLocks noChangeAspect="1"/>
          </p:cNvGraphicFramePr>
          <p:nvPr>
            <p:custDataLst>
              <p:tags r:id="rId3"/>
            </p:custDataLst>
            <p:extLst>
              <p:ext uri="{D42A27DB-BD31-4B8C-83A1-F6EECF244321}">
                <p14:modId xmlns:p14="http://schemas.microsoft.com/office/powerpoint/2010/main" val="372527647"/>
              </p:ext>
            </p:extLst>
          </p:nvPr>
        </p:nvGraphicFramePr>
        <p:xfrm>
          <a:off x="4508500" y="1651000"/>
          <a:ext cx="4572000" cy="5143500"/>
        </p:xfrm>
        <a:graphic>
          <a:graphicData uri="http://schemas.openxmlformats.org/presentationml/2006/ole">
            <mc:AlternateContent xmlns:mc="http://schemas.openxmlformats.org/markup-compatibility/2006">
              <mc:Choice xmlns:v="urn:schemas-microsoft-com:vml" Requires="v">
                <p:oleObj spid="_x0000_s12306" name="Chart" r:id="rId8" imgW="4571946" imgH="5143608" progId="MSGraph.Chart.8">
                  <p:embed followColorScheme="full"/>
                </p:oleObj>
              </mc:Choice>
              <mc:Fallback>
                <p:oleObj name="Chart" r:id="rId8" imgW="4571946" imgH="5143608" progId="MSGraph.Chart.8">
                  <p:embed followColorScheme="full"/>
                  <p:pic>
                    <p:nvPicPr>
                      <p:cNvPr id="0" name=""/>
                      <p:cNvPicPr>
                        <a:picLocks noChangeAspect="1" noChangeArrowheads="1"/>
                      </p:cNvPicPr>
                      <p:nvPr/>
                    </p:nvPicPr>
                    <p:blipFill>
                      <a:blip r:embed="rId9"/>
                      <a:srcRect/>
                      <a:stretch>
                        <a:fillRect/>
                      </a:stretch>
                    </p:blipFill>
                    <p:spPr bwMode="auto">
                      <a:xfrm>
                        <a:off x="4508500" y="1651000"/>
                        <a:ext cx="4572000" cy="5143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TPAnswers"/>
          <p:cNvSpPr>
            <a:spLocks noGrp="1"/>
          </p:cNvSpPr>
          <p:nvPr>
            <p:ph type="body" idx="1"/>
            <p:custDataLst>
              <p:tags r:id="rId4"/>
            </p:custDataLst>
          </p:nvPr>
        </p:nvSpPr>
        <p:spPr>
          <a:xfrm>
            <a:off x="370507" y="2895600"/>
            <a:ext cx="4343400" cy="3657600"/>
          </a:xfrm>
        </p:spPr>
        <p:txBody>
          <a:bodyPr>
            <a:noAutofit/>
          </a:bodyPr>
          <a:lstStyle/>
          <a:p>
            <a:pPr marL="514350" indent="-514350">
              <a:buFont typeface="Arial" pitchFamily="34" charset="0"/>
              <a:buAutoNum type="arabicPeriod"/>
            </a:pPr>
            <a:r>
              <a:rPr lang="en-US" sz="2400" dirty="0" smtClean="0"/>
              <a:t>In towards the center of the circle</a:t>
            </a:r>
          </a:p>
          <a:p>
            <a:pPr marL="514350" indent="-514350">
              <a:buFont typeface="Arial" pitchFamily="34" charset="0"/>
              <a:buAutoNum type="arabicPeriod"/>
            </a:pPr>
            <a:r>
              <a:rPr lang="en-US" sz="2400" dirty="0" smtClean="0"/>
              <a:t>Out directly away from the center of the circle</a:t>
            </a:r>
          </a:p>
          <a:p>
            <a:pPr marL="514350" indent="-514350">
              <a:buFont typeface="Arial" pitchFamily="34" charset="0"/>
              <a:buAutoNum type="arabicPeriod"/>
            </a:pPr>
            <a:r>
              <a:rPr lang="en-US" sz="2400" dirty="0" smtClean="0"/>
              <a:t>Tangent to the circle in the direction the puck is moving</a:t>
            </a:r>
          </a:p>
          <a:p>
            <a:pPr marL="514350" indent="-514350">
              <a:buFont typeface="Arial" pitchFamily="34" charset="0"/>
              <a:buAutoNum type="arabicPeriod"/>
            </a:pPr>
            <a:r>
              <a:rPr lang="en-US" sz="2400" dirty="0" smtClean="0"/>
              <a:t>Tangent to the circle opposite the direction the puck is moving</a:t>
            </a:r>
          </a:p>
        </p:txBody>
      </p:sp>
      <p:pic>
        <p:nvPicPr>
          <p:cNvPr id="10" name="Picture 9" descr="no title provided"/>
          <p:cNvPicPr/>
          <p:nvPr/>
        </p:nvPicPr>
        <p:blipFill>
          <a:blip r:embed="rId10">
            <a:extLst>
              <a:ext uri="{28A0092B-C50C-407E-A947-70E740481C1C}">
                <a14:useLocalDpi xmlns:a14="http://schemas.microsoft.com/office/drawing/2010/main" val="0"/>
              </a:ext>
            </a:extLst>
          </a:blip>
          <a:srcRect/>
          <a:stretch>
            <a:fillRect/>
          </a:stretch>
        </p:blipFill>
        <p:spPr bwMode="auto">
          <a:xfrm>
            <a:off x="228600" y="274637"/>
            <a:ext cx="3048000" cy="2479040"/>
          </a:xfrm>
          <a:prstGeom prst="rect">
            <a:avLst/>
          </a:prstGeom>
          <a:noFill/>
          <a:ln>
            <a:noFill/>
          </a:ln>
        </p:spPr>
      </p:pic>
      <p:grpSp>
        <p:nvGrpSpPr>
          <p:cNvPr id="13" name="TPGrid"/>
          <p:cNvGrpSpPr/>
          <p:nvPr>
            <p:custDataLst>
              <p:tags r:id="rId5"/>
            </p:custDataLst>
          </p:nvPr>
        </p:nvGrpSpPr>
        <p:grpSpPr>
          <a:xfrm>
            <a:off x="8194675" y="4711700"/>
            <a:ext cx="949325" cy="876300"/>
            <a:chOff x="-1397000" y="-1270000"/>
            <a:chExt cx="949325" cy="876300"/>
          </a:xfrm>
        </p:grpSpPr>
        <p:pic>
          <p:nvPicPr>
            <p:cNvPr id="11" name="gridPicture"/>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270000" y="-1270000"/>
              <a:ext cx="695325" cy="876300"/>
            </a:xfrm>
            <a:prstGeom prst="rect">
              <a:avLst/>
            </a:prstGeom>
          </p:spPr>
        </p:pic>
        <p:sp>
          <p:nvSpPr>
            <p:cNvPr id="12" name="gridText"/>
            <p:cNvSpPr txBox="1"/>
            <p:nvPr/>
          </p:nvSpPr>
          <p:spPr>
            <a:xfrm>
              <a:off x="-1397000" y="-774700"/>
              <a:ext cx="949325" cy="254000"/>
            </a:xfrm>
            <a:prstGeom prst="rect">
              <a:avLst/>
            </a:prstGeom>
            <a:noFill/>
          </p:spPr>
          <p:txBody>
            <a:bodyPr vert="horz" wrap="none" rtlCol="0">
              <a:noAutofit/>
            </a:bodyPr>
            <a:lstStyle/>
            <a:p>
              <a:pPr algn="ctr"/>
              <a:r>
                <a:rPr lang="en-US" sz="800" smtClean="0"/>
                <a:t>Table</a:t>
              </a:r>
              <a:endParaRPr lang="en-US" sz="800"/>
            </a:p>
          </p:txBody>
        </p:sp>
      </p:grpSp>
      <p:sp>
        <p:nvSpPr>
          <p:cNvPr id="5" name="CAI1"/>
          <p:cNvSpPr/>
          <p:nvPr>
            <p:custDataLst>
              <p:tags r:id="rId6"/>
            </p:custDataLst>
          </p:nvPr>
        </p:nvSpPr>
        <p:spPr>
          <a:xfrm rot="10800000">
            <a:off x="75867" y="2941320"/>
            <a:ext cx="368300" cy="368300"/>
          </a:xfrm>
          <a:custGeom>
            <a:avLst/>
            <a:gdLst/>
            <a:ahLst/>
            <a:cxnLst/>
            <a:rect l="0" t="0" r="0" b="0"/>
            <a:pathLst>
              <a:path w="1524001" h="1752601">
                <a:moveTo>
                  <a:pt x="1295400" y="1066800"/>
                </a:moveTo>
                <a:lnTo>
                  <a:pt x="1524000" y="533400"/>
                </a:lnTo>
                <a:lnTo>
                  <a:pt x="914400" y="0"/>
                </a:lnTo>
                <a:lnTo>
                  <a:pt x="0" y="1447800"/>
                </a:lnTo>
                <a:lnTo>
                  <a:pt x="0" y="1752600"/>
                </a:lnTo>
                <a:lnTo>
                  <a:pt x="990600" y="533400"/>
                </a:lnTo>
                <a:close/>
              </a:path>
            </a:pathLst>
          </a:custGeom>
          <a:solidFill>
            <a:srgbClr val="00C800"/>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2"/>
    </p:custDataLst>
    <p:extLst>
      <p:ext uri="{BB962C8B-B14F-4D97-AF65-F5344CB8AC3E}">
        <p14:creationId xmlns:p14="http://schemas.microsoft.com/office/powerpoint/2010/main" val="34972727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OleChart spid="4" grpId="0"/>
      <p:bldP spid="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PQuestion"/>
          <p:cNvSpPr>
            <a:spLocks noGrp="1"/>
          </p:cNvSpPr>
          <p:nvPr>
            <p:ph type="title"/>
          </p:nvPr>
        </p:nvSpPr>
        <p:spPr>
          <a:xfrm>
            <a:off x="3309151" y="282944"/>
            <a:ext cx="5562600" cy="1554163"/>
          </a:xfrm>
        </p:spPr>
        <p:txBody>
          <a:bodyPr>
            <a:normAutofit fontScale="90000"/>
          </a:bodyPr>
          <a:lstStyle/>
          <a:p>
            <a:r>
              <a:rPr lang="en-US" sz="2000" dirty="0"/>
              <a:t>A puck attached to a string is moving in a circle at a constant speed on a level air hockey table. Consider the puck before the string breaks. </a:t>
            </a:r>
            <a:r>
              <a:rPr lang="en-US" sz="2000" dirty="0" smtClean="0"/>
              <a:t>What is the </a:t>
            </a:r>
            <a:r>
              <a:rPr lang="en-US" sz="2000" b="1" dirty="0" smtClean="0"/>
              <a:t>direction of the centripetal acceleration </a:t>
            </a:r>
            <a:r>
              <a:rPr lang="en-US" sz="2000" dirty="0" smtClean="0"/>
              <a:t>on the puck?</a:t>
            </a:r>
            <a:endParaRPr lang="en-US" sz="2000" dirty="0"/>
          </a:p>
        </p:txBody>
      </p:sp>
      <p:graphicFrame>
        <p:nvGraphicFramePr>
          <p:cNvPr id="4" name="TPChart"/>
          <p:cNvGraphicFramePr>
            <a:graphicFrameLocks noChangeAspect="1"/>
          </p:cNvGraphicFramePr>
          <p:nvPr>
            <p:custDataLst>
              <p:tags r:id="rId3"/>
            </p:custDataLst>
            <p:extLst>
              <p:ext uri="{D42A27DB-BD31-4B8C-83A1-F6EECF244321}">
                <p14:modId xmlns:p14="http://schemas.microsoft.com/office/powerpoint/2010/main" val="33857992"/>
              </p:ext>
            </p:extLst>
          </p:nvPr>
        </p:nvGraphicFramePr>
        <p:xfrm>
          <a:off x="4508500" y="1651000"/>
          <a:ext cx="4572000" cy="5143500"/>
        </p:xfrm>
        <a:graphic>
          <a:graphicData uri="http://schemas.openxmlformats.org/presentationml/2006/ole">
            <mc:AlternateContent xmlns:mc="http://schemas.openxmlformats.org/markup-compatibility/2006">
              <mc:Choice xmlns:v="urn:schemas-microsoft-com:vml" Requires="v">
                <p:oleObj spid="_x0000_s13329" name="Chart" r:id="rId8" imgW="4571946" imgH="5143608" progId="MSGraph.Chart.8">
                  <p:embed followColorScheme="full"/>
                </p:oleObj>
              </mc:Choice>
              <mc:Fallback>
                <p:oleObj name="Chart" r:id="rId8" imgW="4571946" imgH="5143608" progId="MSGraph.Chart.8">
                  <p:embed followColorScheme="full"/>
                  <p:pic>
                    <p:nvPicPr>
                      <p:cNvPr id="0" name=""/>
                      <p:cNvPicPr>
                        <a:picLocks noChangeAspect="1" noChangeArrowheads="1"/>
                      </p:cNvPicPr>
                      <p:nvPr/>
                    </p:nvPicPr>
                    <p:blipFill>
                      <a:blip r:embed="rId9"/>
                      <a:srcRect/>
                      <a:stretch>
                        <a:fillRect/>
                      </a:stretch>
                    </p:blipFill>
                    <p:spPr bwMode="auto">
                      <a:xfrm>
                        <a:off x="4508500" y="1651000"/>
                        <a:ext cx="4572000" cy="5143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TPAnswers"/>
          <p:cNvSpPr>
            <a:spLocks noGrp="1"/>
          </p:cNvSpPr>
          <p:nvPr>
            <p:ph type="body" idx="1"/>
            <p:custDataLst>
              <p:tags r:id="rId4"/>
            </p:custDataLst>
          </p:nvPr>
        </p:nvSpPr>
        <p:spPr>
          <a:xfrm>
            <a:off x="370507" y="2895600"/>
            <a:ext cx="4343400" cy="3657600"/>
          </a:xfrm>
        </p:spPr>
        <p:txBody>
          <a:bodyPr>
            <a:noAutofit/>
          </a:bodyPr>
          <a:lstStyle/>
          <a:p>
            <a:pPr marL="514350" indent="-514350">
              <a:buFont typeface="Arial" pitchFamily="34" charset="0"/>
              <a:buAutoNum type="arabicPeriod"/>
            </a:pPr>
            <a:r>
              <a:rPr lang="en-US" sz="2000" dirty="0" smtClean="0"/>
              <a:t>In towards the center of the circle</a:t>
            </a:r>
          </a:p>
          <a:p>
            <a:pPr marL="514350" indent="-514350">
              <a:buFont typeface="Arial" pitchFamily="34" charset="0"/>
              <a:buAutoNum type="arabicPeriod"/>
            </a:pPr>
            <a:r>
              <a:rPr lang="en-US" sz="2000" dirty="0" smtClean="0"/>
              <a:t>Out directly away from the center of the circle</a:t>
            </a:r>
          </a:p>
          <a:p>
            <a:pPr marL="514350" indent="-514350">
              <a:buFont typeface="Arial" pitchFamily="34" charset="0"/>
              <a:buAutoNum type="arabicPeriod"/>
            </a:pPr>
            <a:r>
              <a:rPr lang="en-US" sz="2000" dirty="0" smtClean="0"/>
              <a:t>Tangent to the circle in the direction the puck is moving</a:t>
            </a:r>
          </a:p>
          <a:p>
            <a:pPr marL="514350" indent="-514350">
              <a:buFont typeface="Arial" pitchFamily="34" charset="0"/>
              <a:buAutoNum type="arabicPeriod"/>
            </a:pPr>
            <a:r>
              <a:rPr lang="en-US" sz="2000" dirty="0" smtClean="0"/>
              <a:t>Tangent to the circle opposite the direction the puck is moving</a:t>
            </a:r>
          </a:p>
          <a:p>
            <a:pPr marL="514350" indent="-514350">
              <a:buFont typeface="Arial" pitchFamily="34" charset="0"/>
              <a:buAutoNum type="arabicPeriod"/>
            </a:pPr>
            <a:r>
              <a:rPr lang="en-US" sz="2000" dirty="0" smtClean="0"/>
              <a:t>None – there is no acceleration because the puck is moving at a constant speed</a:t>
            </a:r>
          </a:p>
        </p:txBody>
      </p:sp>
      <p:pic>
        <p:nvPicPr>
          <p:cNvPr id="10" name="Picture 9" descr="no title provided"/>
          <p:cNvPicPr/>
          <p:nvPr/>
        </p:nvPicPr>
        <p:blipFill>
          <a:blip r:embed="rId10">
            <a:extLst>
              <a:ext uri="{28A0092B-C50C-407E-A947-70E740481C1C}">
                <a14:useLocalDpi xmlns:a14="http://schemas.microsoft.com/office/drawing/2010/main" val="0"/>
              </a:ext>
            </a:extLst>
          </a:blip>
          <a:srcRect/>
          <a:stretch>
            <a:fillRect/>
          </a:stretch>
        </p:blipFill>
        <p:spPr bwMode="auto">
          <a:xfrm>
            <a:off x="228600" y="274637"/>
            <a:ext cx="3048000" cy="2479040"/>
          </a:xfrm>
          <a:prstGeom prst="rect">
            <a:avLst/>
          </a:prstGeom>
          <a:noFill/>
          <a:ln>
            <a:noFill/>
          </a:ln>
        </p:spPr>
      </p:pic>
      <p:grpSp>
        <p:nvGrpSpPr>
          <p:cNvPr id="13" name="TPGrid"/>
          <p:cNvGrpSpPr/>
          <p:nvPr>
            <p:custDataLst>
              <p:tags r:id="rId5"/>
            </p:custDataLst>
          </p:nvPr>
        </p:nvGrpSpPr>
        <p:grpSpPr>
          <a:xfrm>
            <a:off x="8194675" y="4711700"/>
            <a:ext cx="949325" cy="876300"/>
            <a:chOff x="-1397000" y="-1270000"/>
            <a:chExt cx="949325" cy="876300"/>
          </a:xfrm>
        </p:grpSpPr>
        <p:pic>
          <p:nvPicPr>
            <p:cNvPr id="11" name="gridPicture"/>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270000" y="-1270000"/>
              <a:ext cx="695325" cy="876300"/>
            </a:xfrm>
            <a:prstGeom prst="rect">
              <a:avLst/>
            </a:prstGeom>
          </p:spPr>
        </p:pic>
        <p:sp>
          <p:nvSpPr>
            <p:cNvPr id="12" name="gridText"/>
            <p:cNvSpPr txBox="1"/>
            <p:nvPr/>
          </p:nvSpPr>
          <p:spPr>
            <a:xfrm>
              <a:off x="-1397000" y="-774700"/>
              <a:ext cx="949325" cy="254000"/>
            </a:xfrm>
            <a:prstGeom prst="rect">
              <a:avLst/>
            </a:prstGeom>
            <a:noFill/>
          </p:spPr>
          <p:txBody>
            <a:bodyPr vert="horz" wrap="none" rtlCol="0">
              <a:noAutofit/>
            </a:bodyPr>
            <a:lstStyle/>
            <a:p>
              <a:pPr algn="ctr"/>
              <a:r>
                <a:rPr lang="en-US" sz="800" smtClean="0"/>
                <a:t>Table</a:t>
              </a:r>
              <a:endParaRPr lang="en-US" sz="800"/>
            </a:p>
          </p:txBody>
        </p:sp>
      </p:grpSp>
      <p:sp>
        <p:nvSpPr>
          <p:cNvPr id="6" name="CAI1"/>
          <p:cNvSpPr/>
          <p:nvPr>
            <p:custDataLst>
              <p:tags r:id="rId6"/>
            </p:custDataLst>
          </p:nvPr>
        </p:nvSpPr>
        <p:spPr>
          <a:xfrm rot="10800000">
            <a:off x="177467" y="2941320"/>
            <a:ext cx="241300" cy="241300"/>
          </a:xfrm>
          <a:custGeom>
            <a:avLst/>
            <a:gdLst/>
            <a:ahLst/>
            <a:cxnLst/>
            <a:rect l="0" t="0" r="0" b="0"/>
            <a:pathLst>
              <a:path w="1524001" h="1752601">
                <a:moveTo>
                  <a:pt x="1295400" y="1066800"/>
                </a:moveTo>
                <a:lnTo>
                  <a:pt x="1524000" y="533400"/>
                </a:lnTo>
                <a:lnTo>
                  <a:pt x="914400" y="0"/>
                </a:lnTo>
                <a:lnTo>
                  <a:pt x="0" y="1447800"/>
                </a:lnTo>
                <a:lnTo>
                  <a:pt x="0" y="1752600"/>
                </a:lnTo>
                <a:lnTo>
                  <a:pt x="990600" y="533400"/>
                </a:lnTo>
                <a:close/>
              </a:path>
            </a:pathLst>
          </a:custGeom>
          <a:solidFill>
            <a:srgbClr val="00C800"/>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2"/>
    </p:custDataLst>
    <p:extLst>
      <p:ext uri="{BB962C8B-B14F-4D97-AF65-F5344CB8AC3E}">
        <p14:creationId xmlns:p14="http://schemas.microsoft.com/office/powerpoint/2010/main" val="41386717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OleChart spid="4" grpId="0"/>
      <p:bldP spid="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PQuestion"/>
          <p:cNvSpPr>
            <a:spLocks noGrp="1"/>
          </p:cNvSpPr>
          <p:nvPr>
            <p:ph type="title"/>
          </p:nvPr>
        </p:nvSpPr>
        <p:spPr>
          <a:xfrm>
            <a:off x="3309151" y="282944"/>
            <a:ext cx="5562600" cy="1554163"/>
          </a:xfrm>
        </p:spPr>
        <p:txBody>
          <a:bodyPr>
            <a:normAutofit/>
          </a:bodyPr>
          <a:lstStyle/>
          <a:p>
            <a:r>
              <a:rPr lang="en-US" sz="2000" dirty="0"/>
              <a:t>A puck attached to a string is moving in a circle at a constant speed on a level air hockey table. </a:t>
            </a:r>
            <a:r>
              <a:rPr lang="en-US" sz="2000" dirty="0" smtClean="0"/>
              <a:t>Now consider the moment the string breaks, as shown. Which letter indicates the path the puck will follow? </a:t>
            </a:r>
            <a:endParaRPr lang="en-US" sz="2000" dirty="0"/>
          </a:p>
        </p:txBody>
      </p:sp>
      <p:graphicFrame>
        <p:nvGraphicFramePr>
          <p:cNvPr id="4" name="TPChart"/>
          <p:cNvGraphicFramePr>
            <a:graphicFrameLocks noChangeAspect="1"/>
          </p:cNvGraphicFramePr>
          <p:nvPr>
            <p:custDataLst>
              <p:tags r:id="rId3"/>
            </p:custDataLst>
            <p:extLst>
              <p:ext uri="{D42A27DB-BD31-4B8C-83A1-F6EECF244321}">
                <p14:modId xmlns:p14="http://schemas.microsoft.com/office/powerpoint/2010/main" val="4210784963"/>
              </p:ext>
            </p:extLst>
          </p:nvPr>
        </p:nvGraphicFramePr>
        <p:xfrm>
          <a:off x="4508500" y="1651000"/>
          <a:ext cx="4572000" cy="5143500"/>
        </p:xfrm>
        <a:graphic>
          <a:graphicData uri="http://schemas.openxmlformats.org/presentationml/2006/ole">
            <mc:AlternateContent xmlns:mc="http://schemas.openxmlformats.org/markup-compatibility/2006">
              <mc:Choice xmlns:v="urn:schemas-microsoft-com:vml" Requires="v">
                <p:oleObj spid="_x0000_s14352" name="Chart" r:id="rId8" imgW="4571946" imgH="5143608" progId="MSGraph.Chart.8">
                  <p:embed followColorScheme="full"/>
                </p:oleObj>
              </mc:Choice>
              <mc:Fallback>
                <p:oleObj name="Chart" r:id="rId8" imgW="4571946" imgH="5143608" progId="MSGraph.Chart.8">
                  <p:embed followColorScheme="full"/>
                  <p:pic>
                    <p:nvPicPr>
                      <p:cNvPr id="0" name=""/>
                      <p:cNvPicPr>
                        <a:picLocks noChangeAspect="1" noChangeArrowheads="1"/>
                      </p:cNvPicPr>
                      <p:nvPr/>
                    </p:nvPicPr>
                    <p:blipFill>
                      <a:blip r:embed="rId9"/>
                      <a:srcRect/>
                      <a:stretch>
                        <a:fillRect/>
                      </a:stretch>
                    </p:blipFill>
                    <p:spPr bwMode="auto">
                      <a:xfrm>
                        <a:off x="4508500" y="1651000"/>
                        <a:ext cx="4572000" cy="5143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TPAnswers"/>
          <p:cNvSpPr>
            <a:spLocks noGrp="1"/>
          </p:cNvSpPr>
          <p:nvPr>
            <p:ph type="body" idx="1"/>
            <p:custDataLst>
              <p:tags r:id="rId4"/>
            </p:custDataLst>
          </p:nvPr>
        </p:nvSpPr>
        <p:spPr>
          <a:xfrm>
            <a:off x="370507" y="2895600"/>
            <a:ext cx="4343400" cy="3657600"/>
          </a:xfrm>
        </p:spPr>
        <p:txBody>
          <a:bodyPr>
            <a:noAutofit/>
          </a:bodyPr>
          <a:lstStyle/>
          <a:p>
            <a:pPr marL="514350" indent="-514350">
              <a:buFont typeface="Arial" pitchFamily="34" charset="0"/>
              <a:buAutoNum type="arabicPeriod"/>
            </a:pPr>
            <a:r>
              <a:rPr lang="en-US" sz="2000" dirty="0" smtClean="0"/>
              <a:t>A</a:t>
            </a:r>
          </a:p>
          <a:p>
            <a:pPr marL="514350" indent="-514350">
              <a:buFont typeface="Arial" pitchFamily="34" charset="0"/>
              <a:buAutoNum type="arabicPeriod"/>
            </a:pPr>
            <a:r>
              <a:rPr lang="en-US" sz="2000" dirty="0" smtClean="0"/>
              <a:t>B</a:t>
            </a:r>
          </a:p>
          <a:p>
            <a:pPr marL="514350" indent="-514350">
              <a:buFont typeface="Arial" pitchFamily="34" charset="0"/>
              <a:buAutoNum type="arabicPeriod"/>
            </a:pPr>
            <a:r>
              <a:rPr lang="en-US" sz="2000" dirty="0" smtClean="0"/>
              <a:t>C</a:t>
            </a:r>
          </a:p>
          <a:p>
            <a:pPr marL="514350" indent="-514350">
              <a:buFont typeface="Arial" pitchFamily="34" charset="0"/>
              <a:buAutoNum type="arabicPeriod"/>
            </a:pPr>
            <a:r>
              <a:rPr lang="en-US" sz="2000" dirty="0"/>
              <a:t>D</a:t>
            </a:r>
            <a:endParaRPr lang="en-US" sz="2000" dirty="0" smtClean="0"/>
          </a:p>
        </p:txBody>
      </p:sp>
      <p:pic>
        <p:nvPicPr>
          <p:cNvPr id="10" name="Picture 9" descr="no title provided"/>
          <p:cNvPicPr/>
          <p:nvPr/>
        </p:nvPicPr>
        <p:blipFill>
          <a:blip r:embed="rId10">
            <a:extLst>
              <a:ext uri="{28A0092B-C50C-407E-A947-70E740481C1C}">
                <a14:useLocalDpi xmlns:a14="http://schemas.microsoft.com/office/drawing/2010/main" val="0"/>
              </a:ext>
            </a:extLst>
          </a:blip>
          <a:srcRect/>
          <a:stretch>
            <a:fillRect/>
          </a:stretch>
        </p:blipFill>
        <p:spPr bwMode="auto">
          <a:xfrm>
            <a:off x="228600" y="274637"/>
            <a:ext cx="3048000" cy="2479040"/>
          </a:xfrm>
          <a:prstGeom prst="rect">
            <a:avLst/>
          </a:prstGeom>
          <a:noFill/>
          <a:ln>
            <a:noFill/>
          </a:ln>
        </p:spPr>
      </p:pic>
      <p:grpSp>
        <p:nvGrpSpPr>
          <p:cNvPr id="13" name="TPGrid"/>
          <p:cNvGrpSpPr/>
          <p:nvPr>
            <p:custDataLst>
              <p:tags r:id="rId5"/>
            </p:custDataLst>
          </p:nvPr>
        </p:nvGrpSpPr>
        <p:grpSpPr>
          <a:xfrm>
            <a:off x="8194675" y="4711700"/>
            <a:ext cx="949325" cy="876300"/>
            <a:chOff x="-1397000" y="-1270000"/>
            <a:chExt cx="949325" cy="876300"/>
          </a:xfrm>
        </p:grpSpPr>
        <p:pic>
          <p:nvPicPr>
            <p:cNvPr id="11" name="gridPicture"/>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270000" y="-1270000"/>
              <a:ext cx="695325" cy="876300"/>
            </a:xfrm>
            <a:prstGeom prst="rect">
              <a:avLst/>
            </a:prstGeom>
          </p:spPr>
        </p:pic>
        <p:sp>
          <p:nvSpPr>
            <p:cNvPr id="12" name="gridText"/>
            <p:cNvSpPr txBox="1"/>
            <p:nvPr/>
          </p:nvSpPr>
          <p:spPr>
            <a:xfrm>
              <a:off x="-1397000" y="-774700"/>
              <a:ext cx="949325" cy="254000"/>
            </a:xfrm>
            <a:prstGeom prst="rect">
              <a:avLst/>
            </a:prstGeom>
            <a:noFill/>
          </p:spPr>
          <p:txBody>
            <a:bodyPr vert="horz" wrap="none" rtlCol="0">
              <a:noAutofit/>
            </a:bodyPr>
            <a:lstStyle/>
            <a:p>
              <a:pPr algn="ctr"/>
              <a:r>
                <a:rPr lang="en-US" sz="800" smtClean="0"/>
                <a:t>Table</a:t>
              </a:r>
              <a:endParaRPr lang="en-US" sz="800"/>
            </a:p>
          </p:txBody>
        </p:sp>
      </p:grpSp>
      <p:sp>
        <p:nvSpPr>
          <p:cNvPr id="5" name="CAI1"/>
          <p:cNvSpPr/>
          <p:nvPr>
            <p:custDataLst>
              <p:tags r:id="rId6"/>
            </p:custDataLst>
          </p:nvPr>
        </p:nvSpPr>
        <p:spPr>
          <a:xfrm rot="10800000">
            <a:off x="136827" y="3343487"/>
            <a:ext cx="292100" cy="292100"/>
          </a:xfrm>
          <a:custGeom>
            <a:avLst/>
            <a:gdLst/>
            <a:ahLst/>
            <a:cxnLst/>
            <a:rect l="0" t="0" r="0" b="0"/>
            <a:pathLst>
              <a:path w="1524001" h="1752601">
                <a:moveTo>
                  <a:pt x="1295400" y="1066800"/>
                </a:moveTo>
                <a:lnTo>
                  <a:pt x="1524000" y="533400"/>
                </a:lnTo>
                <a:lnTo>
                  <a:pt x="914400" y="0"/>
                </a:lnTo>
                <a:lnTo>
                  <a:pt x="0" y="1447800"/>
                </a:lnTo>
                <a:lnTo>
                  <a:pt x="0" y="1752600"/>
                </a:lnTo>
                <a:lnTo>
                  <a:pt x="990600" y="533400"/>
                </a:lnTo>
                <a:close/>
              </a:path>
            </a:pathLst>
          </a:custGeom>
          <a:solidFill>
            <a:srgbClr val="00C800"/>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2"/>
    </p:custDataLst>
    <p:extLst>
      <p:ext uri="{BB962C8B-B14F-4D97-AF65-F5344CB8AC3E}">
        <p14:creationId xmlns:p14="http://schemas.microsoft.com/office/powerpoint/2010/main" val="12141223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OleChart spid="4" grpId="0"/>
      <p:bldP spid="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PQuestion"/>
          <p:cNvSpPr>
            <a:spLocks noGrp="1"/>
          </p:cNvSpPr>
          <p:nvPr>
            <p:ph type="title"/>
          </p:nvPr>
        </p:nvSpPr>
        <p:spPr>
          <a:xfrm>
            <a:off x="3124200" y="274638"/>
            <a:ext cx="5562600" cy="1630362"/>
          </a:xfrm>
        </p:spPr>
        <p:txBody>
          <a:bodyPr>
            <a:noAutofit/>
          </a:bodyPr>
          <a:lstStyle/>
          <a:p>
            <a:r>
              <a:rPr lang="en-US" sz="2400" dirty="0" smtClean="0"/>
              <a:t>A car is moving around the oval track. Assuming that the track is level (not banked,) what provides the centripetal force? </a:t>
            </a:r>
            <a:endParaRPr lang="en-US" sz="2400" dirty="0"/>
          </a:p>
        </p:txBody>
      </p:sp>
      <p:sp>
        <p:nvSpPr>
          <p:cNvPr id="3" name="TPAnswers"/>
          <p:cNvSpPr>
            <a:spLocks noGrp="1"/>
          </p:cNvSpPr>
          <p:nvPr>
            <p:ph type="body" idx="1"/>
            <p:custDataLst>
              <p:tags r:id="rId3"/>
            </p:custDataLst>
          </p:nvPr>
        </p:nvSpPr>
        <p:spPr>
          <a:xfrm>
            <a:off x="457200" y="2895600"/>
            <a:ext cx="4114800" cy="3230563"/>
          </a:xfrm>
        </p:spPr>
        <p:txBody>
          <a:bodyPr>
            <a:normAutofit lnSpcReduction="10000"/>
          </a:bodyPr>
          <a:lstStyle/>
          <a:p>
            <a:pPr marL="514350" indent="-514350">
              <a:buFont typeface="Arial" pitchFamily="34" charset="0"/>
              <a:buAutoNum type="alphaUcPeriod"/>
            </a:pPr>
            <a:r>
              <a:rPr lang="en-US" dirty="0" smtClean="0"/>
              <a:t>Weight (force of gravity on car)</a:t>
            </a:r>
          </a:p>
          <a:p>
            <a:pPr marL="514350" indent="-514350">
              <a:buFont typeface="Arial" pitchFamily="34" charset="0"/>
              <a:buAutoNum type="alphaUcPeriod"/>
            </a:pPr>
            <a:r>
              <a:rPr lang="en-US" dirty="0" smtClean="0"/>
              <a:t>Friction</a:t>
            </a:r>
          </a:p>
          <a:p>
            <a:pPr marL="514350" indent="-514350">
              <a:buFont typeface="Arial" pitchFamily="34" charset="0"/>
              <a:buAutoNum type="alphaUcPeriod"/>
            </a:pPr>
            <a:r>
              <a:rPr lang="en-US" dirty="0" smtClean="0"/>
              <a:t>Normal force</a:t>
            </a:r>
          </a:p>
          <a:p>
            <a:pPr marL="514350" indent="-514350">
              <a:buFont typeface="Arial" pitchFamily="34" charset="0"/>
              <a:buAutoNum type="alphaUcPeriod"/>
            </a:pPr>
            <a:r>
              <a:rPr lang="en-US" dirty="0" smtClean="0"/>
              <a:t>A combination of these</a:t>
            </a:r>
            <a:endParaRPr lang="en-US" dirty="0"/>
          </a:p>
        </p:txBody>
      </p:sp>
      <p:graphicFrame>
        <p:nvGraphicFramePr>
          <p:cNvPr id="4" name="TPChart"/>
          <p:cNvGraphicFramePr>
            <a:graphicFrameLocks noChangeAspect="1"/>
          </p:cNvGraphicFramePr>
          <p:nvPr>
            <p:custDataLst>
              <p:tags r:id="rId4"/>
            </p:custDataLst>
            <p:extLst>
              <p:ext uri="{D42A27DB-BD31-4B8C-83A1-F6EECF244321}">
                <p14:modId xmlns:p14="http://schemas.microsoft.com/office/powerpoint/2010/main" val="859672724"/>
              </p:ext>
            </p:extLst>
          </p:nvPr>
        </p:nvGraphicFramePr>
        <p:xfrm>
          <a:off x="4495800" y="1607227"/>
          <a:ext cx="4572000" cy="5143500"/>
        </p:xfrm>
        <a:graphic>
          <a:graphicData uri="http://schemas.openxmlformats.org/presentationml/2006/ole">
            <mc:AlternateContent xmlns:mc="http://schemas.openxmlformats.org/markup-compatibility/2006">
              <mc:Choice xmlns:v="urn:schemas-microsoft-com:vml" Requires="v">
                <p:oleObj spid="_x0000_s15375" name="Chart" r:id="rId8" imgW="4571946" imgH="5143608" progId="MSGraph.Chart.8">
                  <p:embed followColorScheme="full"/>
                </p:oleObj>
              </mc:Choice>
              <mc:Fallback>
                <p:oleObj name="Chart" r:id="rId8" imgW="4571946" imgH="5143608" progId="MSGraph.Chart.8">
                  <p:embed followColorScheme="full"/>
                  <p:pic>
                    <p:nvPicPr>
                      <p:cNvPr id="0" name=""/>
                      <p:cNvPicPr/>
                      <p:nvPr/>
                    </p:nvPicPr>
                    <p:blipFill>
                      <a:blip r:embed="rId9"/>
                      <a:stretch>
                        <a:fillRect/>
                      </a:stretch>
                    </p:blipFill>
                    <p:spPr>
                      <a:xfrm>
                        <a:off x="4495800" y="1607227"/>
                        <a:ext cx="4572000" cy="5143500"/>
                      </a:xfrm>
                      <a:prstGeom prst="rect">
                        <a:avLst/>
                      </a:prstGeom>
                    </p:spPr>
                  </p:pic>
                </p:oleObj>
              </mc:Fallback>
            </mc:AlternateContent>
          </a:graphicData>
        </a:graphic>
      </p:graphicFrame>
      <p:pic>
        <p:nvPicPr>
          <p:cNvPr id="8" name="Picture 7" descr="no title provided"/>
          <p:cNvPicPr/>
          <p:nvPr/>
        </p:nvPicPr>
        <p:blipFill>
          <a:blip r:embed="rId10">
            <a:extLst>
              <a:ext uri="{28A0092B-C50C-407E-A947-70E740481C1C}">
                <a14:useLocalDpi xmlns:a14="http://schemas.microsoft.com/office/drawing/2010/main" val="0"/>
              </a:ext>
            </a:extLst>
          </a:blip>
          <a:srcRect/>
          <a:stretch>
            <a:fillRect/>
          </a:stretch>
        </p:blipFill>
        <p:spPr bwMode="auto">
          <a:xfrm>
            <a:off x="76200" y="178118"/>
            <a:ext cx="3048000" cy="2479040"/>
          </a:xfrm>
          <a:prstGeom prst="rect">
            <a:avLst/>
          </a:prstGeom>
          <a:noFill/>
          <a:ln>
            <a:noFill/>
          </a:ln>
        </p:spPr>
      </p:pic>
      <p:sp>
        <p:nvSpPr>
          <p:cNvPr id="9" name="CAI1"/>
          <p:cNvSpPr/>
          <p:nvPr>
            <p:custDataLst>
              <p:tags r:id="rId5"/>
            </p:custDataLst>
          </p:nvPr>
        </p:nvSpPr>
        <p:spPr>
          <a:xfrm rot="10800000">
            <a:off x="111760" y="3963077"/>
            <a:ext cx="431800" cy="431800"/>
          </a:xfrm>
          <a:custGeom>
            <a:avLst/>
            <a:gdLst/>
            <a:ahLst/>
            <a:cxnLst/>
            <a:rect l="0" t="0" r="0" b="0"/>
            <a:pathLst>
              <a:path w="1524001" h="1752601">
                <a:moveTo>
                  <a:pt x="1295400" y="1066800"/>
                </a:moveTo>
                <a:lnTo>
                  <a:pt x="1524000" y="533400"/>
                </a:lnTo>
                <a:lnTo>
                  <a:pt x="914400" y="0"/>
                </a:lnTo>
                <a:lnTo>
                  <a:pt x="0" y="1447800"/>
                </a:lnTo>
                <a:lnTo>
                  <a:pt x="0" y="1752600"/>
                </a:lnTo>
                <a:lnTo>
                  <a:pt x="990600" y="533400"/>
                </a:lnTo>
                <a:close/>
              </a:path>
            </a:pathLst>
          </a:custGeom>
          <a:solidFill>
            <a:srgbClr val="00C800"/>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TPGrid"/>
          <p:cNvGrpSpPr/>
          <p:nvPr>
            <p:custDataLst>
              <p:tags r:id="rId6"/>
            </p:custDataLst>
          </p:nvPr>
        </p:nvGrpSpPr>
        <p:grpSpPr>
          <a:xfrm>
            <a:off x="8194675" y="4711700"/>
            <a:ext cx="949325" cy="876300"/>
            <a:chOff x="-1397000" y="-1270000"/>
            <a:chExt cx="949325" cy="876300"/>
          </a:xfrm>
        </p:grpSpPr>
        <p:pic>
          <p:nvPicPr>
            <p:cNvPr id="10" name="gridPicture"/>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270000" y="-1270000"/>
              <a:ext cx="695325" cy="876300"/>
            </a:xfrm>
            <a:prstGeom prst="rect">
              <a:avLst/>
            </a:prstGeom>
          </p:spPr>
        </p:pic>
        <p:sp>
          <p:nvSpPr>
            <p:cNvPr id="11" name="gridText"/>
            <p:cNvSpPr txBox="1"/>
            <p:nvPr/>
          </p:nvSpPr>
          <p:spPr>
            <a:xfrm>
              <a:off x="-1397000" y="-774700"/>
              <a:ext cx="949325" cy="254000"/>
            </a:xfrm>
            <a:prstGeom prst="rect">
              <a:avLst/>
            </a:prstGeom>
            <a:noFill/>
          </p:spPr>
          <p:txBody>
            <a:bodyPr vert="horz" wrap="none" rtlCol="0">
              <a:noAutofit/>
            </a:bodyPr>
            <a:lstStyle/>
            <a:p>
              <a:pPr algn="ctr"/>
              <a:r>
                <a:rPr lang="en-US" sz="800" smtClean="0"/>
                <a:t>Table</a:t>
              </a:r>
              <a:endParaRPr lang="en-US" sz="800"/>
            </a:p>
          </p:txBody>
        </p:sp>
      </p:grpSp>
    </p:spTree>
    <p:custDataLst>
      <p:tags r:id="rId2"/>
    </p:custDataLst>
    <p:extLst>
      <p:ext uri="{BB962C8B-B14F-4D97-AF65-F5344CB8AC3E}">
        <p14:creationId xmlns:p14="http://schemas.microsoft.com/office/powerpoint/2010/main" val="18553677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OleChart spid="4" grpId="0"/>
      <p:bldP spid="9"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POWERPOINTVERSION" val="12.0"/>
  <p:tag name="PPVERSION" val="12.0"/>
  <p:tag name="DELIMITERS" val="3.1"/>
  <p:tag name="SHOWBARVISIBLE" val="True"/>
  <p:tag name="EXPANDSHOWBAR" val="True"/>
  <p:tag name="USESECONDARYMONITOR" val="True"/>
  <p:tag name="SAVECSVWITHSESSION" val="True"/>
  <p:tag name="CSVFORMAT" val="0"/>
  <p:tag name="BULLETTYPE" val="3"/>
  <p:tag name="ANSWERNOWSTYLE" val="-1"/>
  <p:tag name="ANSWERNOWTEXT" val="Answer Now"/>
  <p:tag name="COUNTDOWNSTYLE" val="-1"/>
  <p:tag name="RESPCOUNTERSTYLE" val="-1"/>
  <p:tag name="RESPCOUNTERFORMAT" val="0"/>
  <p:tag name="RESPTABLESTYLE" val="-1"/>
  <p:tag name="COUNTDOWNSECONDS" val="10"/>
  <p:tag name="INPUTSOURCE" val="1"/>
  <p:tag name="NUMRESPONSES" val="1"/>
  <p:tag name="ALLOWDUPLICATES" val="False"/>
  <p:tag name="BACKUPSESSIONS" val="True"/>
  <p:tag name="BACKUPMAINTENANCE" val="7"/>
  <p:tag name="CHARTVALUEFORMAT" val="0%"/>
  <p:tag name="AUTOADVANCE" val="False"/>
  <p:tag name="REVIEWONLY" val="False"/>
  <p:tag name="ROTATIONINTERVAL" val="2"/>
  <p:tag name="AUTOUPDATEALIASES" val="True"/>
  <p:tag name="STDCHART" val="1"/>
  <p:tag name="RACEENDPOINTS" val="100"/>
  <p:tag name="RACERSMAXDISPLAYED" val="5"/>
  <p:tag name="RACEANIMATIONSPEED" val="3"/>
  <p:tag name="SKIPREMAININGRACESLIDES" val="True"/>
  <p:tag name="PARTICIPANTSINLEADERBOARD" val="5"/>
  <p:tag name="TEAMSINLEADERBOARD" val="5"/>
  <p:tag name="MAXRESPONDERS" val="5"/>
  <p:tag name="BUBBLENAMEVISIBLE" val="True"/>
  <p:tag name="BUBBLESIZEVISIBLE" val="True"/>
  <p:tag name="BUBBLEVALUEFORMAT" val="0.0"/>
  <p:tag name="BUBBLEGROUPING" val="3"/>
  <p:tag name="DEFAULTNUMTEAMS" val="5"/>
  <p:tag name="CUSTOMGRIDBACKCOLOR" val="-2830136"/>
  <p:tag name="CUSTOMCELLFORECOLOR" val="-16777216"/>
  <p:tag name="CUSTOMCELLBACKCOLOR1" val="-657956"/>
  <p:tag name="CUSTOMCELLBACKCOLOR2" val="-13395457"/>
  <p:tag name="CUSTOMCELLBACKCOLOR3" val="-268652"/>
  <p:tag name="CUSTOMCELLBACKCOLOR4" val="-8355712"/>
  <p:tag name="USESCHEMECOLORS" val="True"/>
  <p:tag name="DISPLAYNAME" val="True"/>
  <p:tag name="DISPLAYDEVICENUMBER" val="True"/>
  <p:tag name="DISPLAYDEVICEID" val="False"/>
  <p:tag name="GRIDOPACITY" val="90"/>
  <p:tag name="GRIDROTATIONINTERVAL" val="2"/>
  <p:tag name="AUTOSIZEGRID" val="True"/>
  <p:tag name="GRIDSIZE" val="{Width=800, Height=600}"/>
  <p:tag name="GRIDPOSITION" val="1"/>
  <p:tag name="POLLINGCYCLE" val="2"/>
  <p:tag name="CHARTCOLORS" val="0"/>
  <p:tag name="CHARTLABELS" val="0"/>
  <p:tag name="RESETCHARTS" val="True"/>
  <p:tag name="INCLUDENONRESPONDERS" val="False"/>
  <p:tag name="MULTIRESPDIVISOR" val="1"/>
  <p:tag name="INCLUDEPPT" val="True"/>
  <p:tag name="ALLOWUSERFEEDBACK" val="True"/>
  <p:tag name="CORRECTPOINTVALUE" val="100"/>
  <p:tag name="INCORRECTPOINTVALUE" val="0"/>
  <p:tag name="REALTIMEBACKUP" val="False"/>
  <p:tag name="REALTIMEBACKUPPATH" val="(None)"/>
  <p:tag name="ZEROBASED" val="False"/>
  <p:tag name="AUTOADJUSTPARTRANGE" val="True"/>
  <p:tag name="CHARTSCALE" val="True"/>
  <p:tag name="ADVANCEDSETTINGSVIEW" val="True"/>
  <p:tag name="FIBDISPLAYRESULTS" val="True"/>
  <p:tag name="FIBNUMRESULTS" val="5"/>
  <p:tag name="FIBINCLUDEOTHER" val="True"/>
  <p:tag name="FIBDISPLAYKEYWORDS" val="True"/>
  <p:tag name="PRRESPONSE1" val="10"/>
  <p:tag name="PRRESPONSE2" val="9"/>
  <p:tag name="PRRESPONSE3" val="8"/>
  <p:tag name="PRRESPONSE4" val="7"/>
  <p:tag name="PRRESPONSE5" val="6"/>
  <p:tag name="PRRESPONSE6" val="5"/>
  <p:tag name="PRRESPONSE7" val="4"/>
  <p:tag name="PRRESPONSE8" val="3"/>
  <p:tag name="PRRESPONSE9" val="2"/>
  <p:tag name="PRRESPONSE10" val="1"/>
  <p:tag name="SHOWFLASHWARNING" val="True"/>
  <p:tag name="ALWAYSOPENPOLL" val="False"/>
  <p:tag name="LUIDIAENABLED" val="False"/>
  <p:tag name="WASPOLLED" val="52603DF1C36F47C08D5B553392990DDF"/>
  <p:tag name="TPVERSION" val="5"/>
  <p:tag name="TPFULLVERSION" val="5.3.1.3337"/>
  <p:tag name="PPTVERSION" val="15"/>
  <p:tag name="TPOS" val="2"/>
</p:tagLst>
</file>

<file path=ppt/tags/tag10.xml><?xml version="1.0" encoding="utf-8"?>
<p:tagLst xmlns:a="http://schemas.openxmlformats.org/drawingml/2006/main" xmlns:r="http://schemas.openxmlformats.org/officeDocument/2006/relationships" xmlns:p="http://schemas.openxmlformats.org/presentationml/2006/main">
  <p:tag name="ANSWERBULLETS" val="3"/>
  <p:tag name="OLDNUMANSWERS" val="4"/>
  <p:tag name="TEXTLENGTH" val="30"/>
  <p:tag name="FONTSIZE" val="32"/>
  <p:tag name="BULLETTYPE" val="ppBulletArabicPeriod"/>
  <p:tag name="ANSWERTEXT" val="It has no units&#10;N&#10;m/s&#10;4.  m/s2"/>
  <p:tag name="ZEROBASED" val="False"/>
</p:tagLst>
</file>

<file path=ppt/tags/tag11.xml><?xml version="1.0" encoding="utf-8"?>
<p:tagLst xmlns:a="http://schemas.openxmlformats.org/drawingml/2006/main" xmlns:r="http://schemas.openxmlformats.org/officeDocument/2006/relationships" xmlns:p="http://schemas.openxmlformats.org/presentationml/2006/main">
  <p:tag name="ISCAI" val="True"/>
  <p:tag name="TYPE" val="1"/>
</p:tagLst>
</file>

<file path=ppt/tags/tag12.xml><?xml version="1.0" encoding="utf-8"?>
<p:tagLst xmlns:a="http://schemas.openxmlformats.org/drawingml/2006/main" xmlns:r="http://schemas.openxmlformats.org/officeDocument/2006/relationships" xmlns:p="http://schemas.openxmlformats.org/presentationml/2006/main">
  <p:tag name="TYPE" val="2"/>
</p:tagLst>
</file>

<file path=ppt/tags/tag13.xml><?xml version="1.0" encoding="utf-8"?>
<p:tagLst xmlns:a="http://schemas.openxmlformats.org/drawingml/2006/main" xmlns:r="http://schemas.openxmlformats.org/officeDocument/2006/relationships" xmlns:p="http://schemas.openxmlformats.org/presentationml/2006/main">
  <p:tag name="SLIDEGUID" val="A1EFE39E24974A598E2B3E985EAFD37C"/>
  <p:tag name="SLIDEID" val="A1EFE39E24974A598E2B3E985EAFD37C"/>
  <p:tag name="SLIDEORDER" val="1"/>
  <p:tag name="SLIDETYPE" val="Q"/>
  <p:tag name="DEMOGRAPHIC" val="False"/>
  <p:tag name="TEAMASSIGN" val="False"/>
  <p:tag name="SPEEDSCORING" val="False"/>
  <p:tag name="CORRECTPOINTVALUE" val="100"/>
  <p:tag name="INCORRECTPOINTVALUE" val="0"/>
  <p:tag name="ZEROBASED" val="False"/>
  <p:tag name="NUMRESPONSES" val="1"/>
  <p:tag name="AUTOADVANCE" val="False"/>
  <p:tag name="DELIMITERS" val="3.1"/>
  <p:tag name="VALUEFORMAT" val="0%"/>
  <p:tag name="QUESTIONALIAS" val="Is the object accelerating?"/>
  <p:tag name="ANSWERSALIAS" val="Yes|smicln|No|smicln|I don’t know."/>
  <p:tag name="VALUES" val="Correct|smicln|Incorrect|smicln|Incorrect"/>
  <p:tag name="RESPONSESGATHERED" val="False"/>
  <p:tag name="TYPE" val="MultiChoiceSlide"/>
  <p:tag name="TPQUESTIONXML" val="﻿&lt;?xml version=&quot;1.0&quot; encoding=&quot;utf-8&quot;?&gt;&#10;&lt;questionlist&gt;&#10;    &lt;properties&gt;&#10;        &lt;guid&gt;69BEC575BC904C309CEEC3B801C8560F&lt;/guid&gt;&#10;        &lt;description /&gt;&#10;        &lt;date&gt;2/11/2016 9:11:58 AM&lt;/date&gt;&#10;    &lt;/properties&gt;&#10;    &lt;questionlisttemplate&gt;&#10;        &lt;correctvalue&gt;1&lt;/correctvalue&gt;&#10;        &lt;incorrectvalue&gt;0&lt;/incorrectvalue&gt;&#10;        &lt;questiontype&gt;1&lt;/questiontype&gt;&#10;        &lt;numberofchoices&gt;4&lt;/numberofchoices&gt;&#10;        &lt;bulletstyle&gt;2&lt;/bulletstyle&gt;&#10;        &lt;questionfont&gt;Verdana&lt;/questionfont&gt;&#10;        &lt;questionfontsize&gt;12&lt;/questionfontsize&gt;&#10;        &lt;answerfont&gt;Verdana&lt;/answerfont&gt;&#10;        &lt;answerfontsize&gt;12&lt;/answerfontsize&gt;&#10;        &lt;showresults&gt;True&lt;/showresults&gt;&#10;        &lt;countdowntime&gt;30&lt;/countdowntime&gt;&#10;        &lt;responsegrid&gt;0&lt;/responsegrid&gt;&#10;    &lt;/questionlisttemplate&gt;&#10;    &lt;questions&gt;&#10;        &lt;multichoice&gt;&#10;            &lt;guid&gt;E028EE534A3F49B4B8B65920D7B88D82&lt;/guid&gt;&#10;            &lt;repollguid&gt;2F5E8487EEB84A129C01D6FB4A2A921E&lt;/repollguid&gt;&#10;            &lt;sourceid&gt;79FEE5CC943C4DC799B20EA9EBEA78D9&lt;/sourceid&gt;&#10;            &lt;questiontext&gt;Which of the following equals the magnitude of the force of friction on the crate? (Hint – draw a force diagram and apply Newton’s 2nd law in the y direction.)&lt;/questiontext&gt;&#10;            &lt;showresults&gt;True&lt;/showresults&gt;&#10;            &lt;responsegrid&gt;0&lt;/responsegrid&gt;&#10;            &lt;countdowntimer&gt;False&lt;/countdowntimer&gt;&#10;            &lt;correctvalue&gt;100&lt;/correctvalue&gt;&#10;            &lt;incorrectvalue&gt;0&lt;/incorrectvalue&gt;&#10;            &lt;responselimit&gt;1&lt;/responselimit&gt;&#10;            &lt;bulletstyle&gt;0&lt;/bulletstyle&gt;&#10;            &lt;answers&gt;&#10;                &lt;answer&gt;&#10;                    &lt;guid&gt;74CFB4E72EAA4EBA97C552F925D509A2&lt;/guid&gt;&#10;                    &lt;answertext&gt;f = μmg&lt;/answertext&gt;&#10;                    &lt;valuetype&gt;-1&lt;/valuetype&gt;&#10;                &lt;/answer&gt;&#10;                &lt;answer&gt;&#10;                    &lt;guid&gt;155AD134FF2C450EA3AC6D311D93D045&lt;/guid&gt;&#10;                    &lt;answertext&gt;f = μ(mg + Fsin21°)&lt;/answertext&gt;&#10;                    &lt;valuetype&gt;1&lt;/valuetype&gt;&#10;                &lt;/answer&gt;&#10;                &lt;answer&gt;&#10;                    &lt;guid&gt;991FA9021CF34277898A328621319156&lt;/guid&gt;&#10;                    &lt;answertext&gt;f = μ(mg – Fsin21°)&lt;/answertext&gt;&#10;                    &lt;valuetype&gt;-1&lt;/valuetype&gt;&#10;                &lt;/answer&gt;&#10;                &lt;answer&gt;&#10;                    &lt;guid&gt;53F2B8A30B4B4480B44EA5BBB8F49B65&lt;/guid&gt;&#10;                    &lt;answertext&gt;f = μ(mg + Fcos21°)&lt;/answertext&gt;&#10;                    &lt;valuetype&gt;-1&lt;/valuetype&gt;&#10;                &lt;/answer&gt;&#10;                &lt;answer&gt;&#10;                    &lt;guid&gt;D33A75AABC7B453CA77163DB7F4D6713&lt;/guid&gt;&#10;                    &lt;answertext&gt;f = μ(mg – Fcos21°)&lt;/answertext&gt;&#10;                    &lt;valuetype&gt;-1&lt;/valuetype&gt;&#10;                &lt;/answer&gt;&#10;            &lt;/answers&gt;&#10;        &lt;/multichoice&gt;&#10;    &lt;/questions&gt;&#10;&lt;/questionlist&gt;"/>
  <p:tag name="RESULTS" val="Which of the following equals the magnitude of the force of friction on the crate? (Hint – draw a force diagram and apply Newton’s 2nd law in the y direction.)[;crlf;]45[;]60[;]45[;]False[;]17[;][;crlf;]3.28888888888889[;]3[;]1.22242422573112[;]1.49432098765432[;crlf;]0[;]-1[;]f = μmg1[;]f = μmg[;][;crlf;]17[;]1[;]f = μ(mg + Fsin21°)2[;]f = μ(mg + Fsin21°)[;][;crlf;]10[;]-1[;]f = μ(mg – Fsin21°)3[;]f = μ(mg – Fsin21°)[;][;crlf;]6[;]-1[;]f = μ(mg + Fcos21°)4[;]f = μ(mg + Fcos21°)[;][;crlf;]12[;]-1[;]f = μ(mg – Fcos21°)5[;]f = μ(mg – Fcos21°)[;]"/>
  <p:tag name="LIVECHARTING" val="False"/>
  <p:tag name="AUTOOPENPOLL" val="True"/>
  <p:tag name="AUTOFORMATCHART" val="True"/>
  <p:tag name="HASRESULTS" val="False"/>
</p:tagLst>
</file>

<file path=ppt/tags/tag14.xml><?xml version="1.0" encoding="utf-8"?>
<p:tagLst xmlns:a="http://schemas.openxmlformats.org/drawingml/2006/main" xmlns:r="http://schemas.openxmlformats.org/officeDocument/2006/relationships" xmlns:p="http://schemas.openxmlformats.org/presentationml/2006/main">
  <p:tag name="CHARTTYPE" val="0"/>
  <p:tag name="TYPE" val="0"/>
  <p:tag name="DEFINEDCOLORS" val="3,6,10,45,32,50,13,4,9,55,1"/>
  <p:tag name="COLORTYPE" val="SCHEME"/>
  <p:tag name="LABELFORMAT" val="1"/>
  <p:tag name="NUMBERFORMAT" val="0"/>
</p:tagLst>
</file>

<file path=ppt/tags/tag15.xml><?xml version="1.0" encoding="utf-8"?>
<p:tagLst xmlns:a="http://schemas.openxmlformats.org/drawingml/2006/main" xmlns:r="http://schemas.openxmlformats.org/officeDocument/2006/relationships" xmlns:p="http://schemas.openxmlformats.org/presentationml/2006/main">
  <p:tag name="ANSWERBULLETS" val="3"/>
  <p:tag name="OLDNUMANSWERS" val="3"/>
  <p:tag name="TEXTLENGTH" val="20"/>
  <p:tag name="FONTSIZE" val="32"/>
  <p:tag name="BULLETTYPE" val="ppBulletArabicPeriod"/>
  <p:tag name="ANSWERTEXT" val="Yes&#10;No&#10;I don’t know."/>
  <p:tag name="ZEROBASED" val="False"/>
</p:tagLst>
</file>

<file path=ppt/tags/tag16.xml><?xml version="1.0" encoding="utf-8"?>
<p:tagLst xmlns:a="http://schemas.openxmlformats.org/drawingml/2006/main" xmlns:r="http://schemas.openxmlformats.org/officeDocument/2006/relationships" xmlns:p="http://schemas.openxmlformats.org/presentationml/2006/main">
  <p:tag name="TYPE" val="2"/>
</p:tagLst>
</file>

<file path=ppt/tags/tag17.xml><?xml version="1.0" encoding="utf-8"?>
<p:tagLst xmlns:a="http://schemas.openxmlformats.org/drawingml/2006/main" xmlns:r="http://schemas.openxmlformats.org/officeDocument/2006/relationships" xmlns:p="http://schemas.openxmlformats.org/presentationml/2006/main">
  <p:tag name="ISCAI" val="True"/>
  <p:tag name="TYPE" val="1"/>
</p:tagLst>
</file>

<file path=ppt/tags/tag18.xml><?xml version="1.0" encoding="utf-8"?>
<p:tagLst xmlns:a="http://schemas.openxmlformats.org/drawingml/2006/main" xmlns:r="http://schemas.openxmlformats.org/officeDocument/2006/relationships" xmlns:p="http://schemas.openxmlformats.org/presentationml/2006/main">
  <p:tag name="SLIDEGUID" val="8566C133C31040EB8B27FEE5DBD64413"/>
  <p:tag name="SLIDEID" val="8566C133C31040EB8B27FEE5DBD64413"/>
  <p:tag name="SLIDEORDER" val="1"/>
  <p:tag name="SLIDETYPE" val="Q"/>
  <p:tag name="DEMOGRAPHIC" val="False"/>
  <p:tag name="TEAMASSIGN" val="False"/>
  <p:tag name="SPEEDSCORING" val="False"/>
  <p:tag name="CORRECTPOINTVALUE" val="100"/>
  <p:tag name="INCORRECTPOINTVALUE" val="0"/>
  <p:tag name="ZEROBASED" val="False"/>
  <p:tag name="NUMRESPONSES" val="1"/>
  <p:tag name="AUTOADVANCE" val="False"/>
  <p:tag name="DELIMITERS" val="3.1"/>
  <p:tag name="VALUEFORMAT" val="0%"/>
  <p:tag name="QUESTIONALIAS" val="What is the direction of the object’s acceleration?"/>
  <p:tag name="ANSWERSALIAS" val="In the direction of the velocity (tangent to the circle and “forward”|smicln|Opposite the direction of the velocity (tangent to the circle and “backward”)|smicln|Inward towards the center of the circle|smicln|Outward pointing away from the center of the circle|smicln|I don’t know"/>
  <p:tag name="VALUES" val="Incorrect|smicln|Incorrect|smicln|Correct|smicln|Incorrect|smicln|Incorrect"/>
  <p:tag name="RESPONSESGATHERED" val="False"/>
  <p:tag name="TYPE" val="MultiChoiceSlide"/>
  <p:tag name="TPQUESTIONXML" val="﻿&lt;?xml version=&quot;1.0&quot; encoding=&quot;utf-8&quot;?&gt;&#10;&lt;questionlist&gt;&#10;    &lt;properties&gt;&#10;        &lt;guid&gt;D85ABDF007E34B62924D3C9EC8F1E420&lt;/guid&gt;&#10;        &lt;description /&gt;&#10;        &lt;date&gt;2/11/2016 9:08:31 AM&lt;/date&gt;&#10;    &lt;/properties&gt;&#10;    &lt;questionlisttemplate&gt;&#10;        &lt;correctvalue&gt;1&lt;/correctvalue&gt;&#10;        &lt;incorrectvalue&gt;0&lt;/incorrectvalue&gt;&#10;        &lt;questiontype&gt;1&lt;/questiontype&gt;&#10;        &lt;numberofchoices&gt;4&lt;/numberofchoices&gt;&#10;        &lt;bulletstyle&gt;2&lt;/bulletstyle&gt;&#10;        &lt;questionfont&gt;Verdana&lt;/questionfont&gt;&#10;        &lt;questionfontsize&gt;12&lt;/questionfontsize&gt;&#10;        &lt;answerfont&gt;Verdana&lt;/answerfont&gt;&#10;        &lt;answerfontsize&gt;12&lt;/answerfontsize&gt;&#10;        &lt;showresults&gt;True&lt;/showresults&gt;&#10;        &lt;countdowntime&gt;30&lt;/countdowntime&gt;&#10;        &lt;responsegrid&gt;0&lt;/responsegrid&gt;&#10;    &lt;/questionlisttemplate&gt;&#10;    &lt;questions&gt;&#10;        &lt;multichoice&gt;&#10;            &lt;guid&gt;182E840120384B0881FEE25A5CC5D18E&lt;/guid&gt;&#10;            &lt;repollguid&gt;1CB6F61C6C0944518DF0343732E1AF88&lt;/repollguid&gt;&#10;            &lt;sourceid&gt;2998E889BA6B489F8616E54ADA504724&lt;/sourceid&gt;&#10;            &lt;questiontext&gt;A puck attached to a string is moving in a circle at a constant speed on a level air hockey table. Consider the puck before the string breaks. What force is providing the centripetal force on the puck?&lt;/questiontext&gt;&#10;            &lt;showresults&gt;True&lt;/showresults&gt;&#10;            &lt;responsegrid&gt;0&lt;/responsegrid&gt;&#10;            &lt;countdowntimer&gt;False&lt;/countdowntimer&gt;&#10;            &lt;correctvalue&gt;100&lt;/correctvalue&gt;&#10;            &lt;incorrectvalue&gt;0&lt;/incorrectvalue&gt;&#10;            &lt;responselimit&gt;1&lt;/responselimit&gt;&#10;            &lt;bulletstyle&gt;0&lt;/bulletstyle&gt;&#10;            &lt;answers&gt;&#10;                &lt;answer&gt;&#10;                    &lt;guid&gt;5BCE78F9F67247B4B6B935965817B8C7&lt;/guid&gt;&#10;                    &lt;answertext&gt;Normal force&lt;/answertext&gt;&#10;                    &lt;valuetype&gt;-1&lt;/valuetype&gt;&#10;                &lt;/answer&gt;&#10;                &lt;answer&gt;&#10;                    &lt;guid&gt;1F2F12699D2844578611B39A12BB9F59&lt;/guid&gt;&#10;                    &lt;answertext&gt;Weight (force of gravity on the puck)&lt;/answertext&gt;&#10;                    &lt;valuetype&gt;-1&lt;/valuetype&gt;&#10;                &lt;/answer&gt;&#10;                &lt;answer&gt;&#10;                    &lt;guid&gt;401D16C5B7F649278B66A470B638C091&lt;/guid&gt;&#10;                    &lt;answertext&gt;Tension&lt;/answertext&gt;&#10;                    &lt;valuetype&gt;1&lt;/valuetype&gt;&#10;                &lt;/answer&gt;&#10;                &lt;answer&gt;&#10;                    &lt;guid&gt;56F620A3B2074B0EB37E5C3CBF77148C&lt;/guid&gt;&#10;                    &lt;answertext&gt;Applied force&lt;/answertext&gt;&#10;                    &lt;valuetype&gt;-1&lt;/valuetype&gt;&#10;                &lt;/answer&gt;&#10;            &lt;/answers&gt;&#10;        &lt;/multichoice&gt;&#10;    &lt;/questions&gt;&#10;&lt;/questionlist&gt;"/>
  <p:tag name="RESULTS" val="A puck attached to a string is moving in a circle at a constant speed on a level air hockey table. Consider the puck before the string breaks. What force is providing the centripetal force on the puck?[;crlf;]45[;]60[;]45[;]False[;]35[;][;crlf;]2.95555555555556[;]3[;]0.469304712932064[;]0.220246913580247[;crlf;]0[;]-1[;]Normal force1[;]Normal force[;][;crlf;]6[;]-1[;]Weight (force of gravity on the puck)2[;]Weight (force of gravity on the puck)[;][;crlf;]35[;]1[;]Tension3[;]Tension[;][;crlf;]4[;]-1[;]Applied force4[;]Applied force[;]"/>
  <p:tag name="LIVECHARTING" val="False"/>
  <p:tag name="AUTOOPENPOLL" val="True"/>
  <p:tag name="AUTOFORMATCHART" val="True"/>
  <p:tag name="HASRESULTS" val="False"/>
</p:tagLst>
</file>

<file path=ppt/tags/tag19.xml><?xml version="1.0" encoding="utf-8"?>
<p:tagLst xmlns:a="http://schemas.openxmlformats.org/drawingml/2006/main" xmlns:r="http://schemas.openxmlformats.org/officeDocument/2006/relationships" xmlns:p="http://schemas.openxmlformats.org/presentationml/2006/main">
  <p:tag name="CHARTTYPE" val="0"/>
  <p:tag name="TYPE" val="0"/>
  <p:tag name="DEFINEDCOLORS" val="3,6,10,45,32,50,13,4,9,55,1"/>
  <p:tag name="NUMBERFORMAT" val="0"/>
  <p:tag name="COLORTYPE" val="SCHEME"/>
  <p:tag name="LABELFORMAT" val="1"/>
</p:tagLst>
</file>

<file path=ppt/tags/tag2.xml><?xml version="1.0" encoding="utf-8"?>
<p:tagLst xmlns:a="http://schemas.openxmlformats.org/drawingml/2006/main" xmlns:r="http://schemas.openxmlformats.org/officeDocument/2006/relationships" xmlns:p="http://schemas.openxmlformats.org/presentationml/2006/main">
  <p:tag name="DELIMITERS" val="3.1"/>
</p:tagLst>
</file>

<file path=ppt/tags/tag20.xml><?xml version="1.0" encoding="utf-8"?>
<p:tagLst xmlns:a="http://schemas.openxmlformats.org/drawingml/2006/main" xmlns:r="http://schemas.openxmlformats.org/officeDocument/2006/relationships" xmlns:p="http://schemas.openxmlformats.org/presentationml/2006/main">
  <p:tag name="ANSWERBULLETS" val="3"/>
  <p:tag name="OLDNUMANSWERS" val="5"/>
  <p:tag name="TEXTLENGTH" val="252"/>
  <p:tag name="FONTSIZE" val="24"/>
  <p:tag name="BULLETTYPE" val="ppBulletArabicPeriod"/>
  <p:tag name="ANSWERTEXT" val="In the direction of the velocity (tangent to the circle and “forward”&#10;Opposite the direction of the velocity (tangent to the circle and “backward”)&#10;Inward towards the center of the circle&#10;Outward pointing away from the center of the circle&#10;I don’t know"/>
  <p:tag name="ZEROBASED" val="False"/>
</p:tagLst>
</file>

<file path=ppt/tags/tag21.xml><?xml version="1.0" encoding="utf-8"?>
<p:tagLst xmlns:a="http://schemas.openxmlformats.org/drawingml/2006/main" xmlns:r="http://schemas.openxmlformats.org/officeDocument/2006/relationships" xmlns:p="http://schemas.openxmlformats.org/presentationml/2006/main">
  <p:tag name="TYPE" val="2"/>
</p:tagLst>
</file>

<file path=ppt/tags/tag22.xml><?xml version="1.0" encoding="utf-8"?>
<p:tagLst xmlns:a="http://schemas.openxmlformats.org/drawingml/2006/main" xmlns:r="http://schemas.openxmlformats.org/officeDocument/2006/relationships" xmlns:p="http://schemas.openxmlformats.org/presentationml/2006/main">
  <p:tag name="ISCAI" val="True"/>
  <p:tag name="TYPE" val="1"/>
</p:tagLst>
</file>

<file path=ppt/tags/tag23.xml><?xml version="1.0" encoding="utf-8"?>
<p:tagLst xmlns:a="http://schemas.openxmlformats.org/drawingml/2006/main" xmlns:r="http://schemas.openxmlformats.org/officeDocument/2006/relationships" xmlns:p="http://schemas.openxmlformats.org/presentationml/2006/main">
  <p:tag name="SLIDEGUID" val="8566C133C31040EB8B27FEE5DBD64413"/>
  <p:tag name="SLIDEID" val="8566C133C31040EB8B27FEE5DBD64413"/>
  <p:tag name="SLIDEORDER" val="1"/>
  <p:tag name="SLIDETYPE" val="Q"/>
  <p:tag name="DEMOGRAPHIC" val="False"/>
  <p:tag name="TEAMASSIGN" val="False"/>
  <p:tag name="SPEEDSCORING" val="False"/>
  <p:tag name="CORRECTPOINTVALUE" val="100"/>
  <p:tag name="INCORRECTPOINTVALUE" val="0"/>
  <p:tag name="ZEROBASED" val="False"/>
  <p:tag name="NUMRESPONSES" val="1"/>
  <p:tag name="AUTOADVANCE" val="False"/>
  <p:tag name="DELIMITERS" val="3.1"/>
  <p:tag name="VALUEFORMAT" val="0%"/>
  <p:tag name="QUESTIONALIAS" val="What is the direction of the object’s acceleration?"/>
  <p:tag name="ANSWERSALIAS" val="In the direction of the velocity (tangent to the circle and “forward”|smicln|Opposite the direction of the velocity (tangent to the circle and “backward”)|smicln|Inward towards the center of the circle|smicln|Outward pointing away from the center of the circle|smicln|I don’t know"/>
  <p:tag name="VALUES" val="Incorrect|smicln|Incorrect|smicln|Correct|smicln|Incorrect|smicln|Incorrect"/>
  <p:tag name="RESPONSESGATHERED" val="False"/>
  <p:tag name="TYPE" val="MultiChoiceSlide"/>
  <p:tag name="TPQUESTIONXML" val="﻿&lt;?xml version=&quot;1.0&quot; encoding=&quot;utf-8&quot;?&gt;&#10;&lt;questionlist&gt;&#10;    &lt;properties&gt;&#10;        &lt;guid&gt;D85ABDF007E34B62924D3C9EC8F1E420&lt;/guid&gt;&#10;        &lt;description /&gt;&#10;        &lt;date&gt;2/11/2016 9:08:31 AM&lt;/date&gt;&#10;    &lt;/properties&gt;&#10;    &lt;questionlisttemplate&gt;&#10;        &lt;correctvalue&gt;1&lt;/correctvalue&gt;&#10;        &lt;incorrectvalue&gt;0&lt;/incorrectvalue&gt;&#10;        &lt;questiontype&gt;1&lt;/questiontype&gt;&#10;        &lt;numberofchoices&gt;4&lt;/numberofchoices&gt;&#10;        &lt;bulletstyle&gt;2&lt;/bulletstyle&gt;&#10;        &lt;questionfont&gt;Verdana&lt;/questionfont&gt;&#10;        &lt;questionfontsize&gt;12&lt;/questionfontsize&gt;&#10;        &lt;answerfont&gt;Verdana&lt;/answerfont&gt;&#10;        &lt;answerfontsize&gt;12&lt;/answerfontsize&gt;&#10;        &lt;showresults&gt;True&lt;/showresults&gt;&#10;        &lt;countdowntime&gt;30&lt;/countdowntime&gt;&#10;        &lt;responsegrid&gt;0&lt;/responsegrid&gt;&#10;    &lt;/questionlisttemplate&gt;&#10;    &lt;questions&gt;&#10;        &lt;multichoice&gt;&#10;            &lt;guid&gt;182E840120384B0881FEE25A5CC5D18E&lt;/guid&gt;&#10;            &lt;repollguid&gt;1CB6F61C6C0944518DF0343732E1AF88&lt;/repollguid&gt;&#10;            &lt;sourceid&gt;2998E889BA6B489F8616E54ADA504724&lt;/sourceid&gt;&#10;            &lt;questiontext&gt;A puck attached to a string is moving in a circle at a constant speed on a level air hockey table. Consider the puck before the string breaks. What is the direction of the centripetal force on the puck?&lt;/questiontext&gt;&#10;            &lt;showresults&gt;True&lt;/showresults&gt;&#10;            &lt;responsegrid&gt;0&lt;/responsegrid&gt;&#10;            &lt;countdowntimer&gt;False&lt;/countdowntimer&gt;&#10;            &lt;correctvalue&gt;100&lt;/correctvalue&gt;&#10;            &lt;incorrectvalue&gt;0&lt;/incorrectvalue&gt;&#10;            &lt;responselimit&gt;1&lt;/responselimit&gt;&#10;            &lt;bulletstyle&gt;0&lt;/bulletstyle&gt;&#10;            &lt;answers&gt;&#10;                &lt;answer&gt;&#10;                    &lt;guid&gt;5BCE78F9F67247B4B6B935965817B8C7&lt;/guid&gt;&#10;                    &lt;answertext&gt;In towards the center of the circle&lt;/answertext&gt;&#10;                    &lt;valuetype&gt;1&lt;/valuetype&gt;&#10;                &lt;/answer&gt;&#10;                &lt;answer&gt;&#10;                    &lt;guid&gt;1F2F12699D2844578611B39A12BB9F59&lt;/guid&gt;&#10;                    &lt;answertext&gt;Out directly away from the center of the circle&lt;/answertext&gt;&#10;                    &lt;valuetype&gt;-1&lt;/valuetype&gt;&#10;                &lt;/answer&gt;&#10;                &lt;answer&gt;&#10;                    &lt;guid&gt;401D16C5B7F649278B66A470B638C091&lt;/guid&gt;&#10;                    &lt;answertext&gt;Tangent to the circle in the direction the puck is moving&lt;/answertext&gt;&#10;                    &lt;valuetype&gt;-1&lt;/valuetype&gt;&#10;                &lt;/answer&gt;&#10;                &lt;answer&gt;&#10;                    &lt;guid&gt;56F620A3B2074B0EB37E5C3CBF77148C&lt;/guid&gt;&#10;                    &lt;answertext&gt;Tangent to the circle opposite the direction the puck is moving&lt;/answertext&gt;&#10;                    &lt;valuetype&gt;-1&lt;/valuetype&gt;&#10;                &lt;/answer&gt;&#10;            &lt;/answers&gt;&#10;        &lt;/multichoice&gt;&#10;    &lt;/questions&gt;&#10;&lt;/questionlist&gt;"/>
  <p:tag name="RESULTS" val="A puck attached to a string is moving in a circle at a constant speed on a level air hockey table. Consider the puck before the string breaks. What is the direction of the centripetal force on the puck?[;crlf;]44[;]60[;]44[;]False[;]30[;][;crlf;]1.40909090909091[;]1[;]0.650810048330743[;]0.423553719008265[;crlf;]30[;]1[;]In towards the center of the circle1[;]In towards the center of the circle[;][;crlf;]10[;]-1[;]Out directly away from the center of the circle2[;]Out directly away from the center of the circle[;][;crlf;]4[;]-1[;]Tangent to the circle in the direction the puck is moving3[;]Tangent to the circle in the direction the puck is moving[;][;crlf;]0[;]-1[;]Tangent to the circle opposite the direction the puck is moving4[;]Tangent to the circle opposite the direction the puck is moving[;]"/>
  <p:tag name="LIVECHARTING" val="False"/>
  <p:tag name="AUTOOPENPOLL" val="True"/>
  <p:tag name="AUTOFORMATCHART" val="True"/>
  <p:tag name="HASRESULTS" val="False"/>
</p:tagLst>
</file>

<file path=ppt/tags/tag24.xml><?xml version="1.0" encoding="utf-8"?>
<p:tagLst xmlns:a="http://schemas.openxmlformats.org/drawingml/2006/main" xmlns:r="http://schemas.openxmlformats.org/officeDocument/2006/relationships" xmlns:p="http://schemas.openxmlformats.org/presentationml/2006/main">
  <p:tag name="CHARTTYPE" val="0"/>
  <p:tag name="TYPE" val="0"/>
  <p:tag name="DEFINEDCOLORS" val="3,6,10,45,32,50,13,4,9,55,1"/>
  <p:tag name="COLORTYPE" val="SCHEME"/>
  <p:tag name="LABELFORMAT" val="1"/>
  <p:tag name="NUMBERFORMAT" val="0"/>
</p:tagLst>
</file>

<file path=ppt/tags/tag25.xml><?xml version="1.0" encoding="utf-8"?>
<p:tagLst xmlns:a="http://schemas.openxmlformats.org/drawingml/2006/main" xmlns:r="http://schemas.openxmlformats.org/officeDocument/2006/relationships" xmlns:p="http://schemas.openxmlformats.org/presentationml/2006/main">
  <p:tag name="ANSWERBULLETS" val="3"/>
  <p:tag name="OLDNUMANSWERS" val="5"/>
  <p:tag name="TEXTLENGTH" val="252"/>
  <p:tag name="FONTSIZE" val="24"/>
  <p:tag name="BULLETTYPE" val="ppBulletArabicPeriod"/>
  <p:tag name="ANSWERTEXT" val="In the direction of the velocity (tangent to the circle and “forward”&#10;Opposite the direction of the velocity (tangent to the circle and “backward”)&#10;Inward towards the center of the circle&#10;Outward pointing away from the center of the circle&#10;I don’t know"/>
  <p:tag name="ZEROBASED" val="False"/>
</p:tagLst>
</file>

<file path=ppt/tags/tag26.xml><?xml version="1.0" encoding="utf-8"?>
<p:tagLst xmlns:a="http://schemas.openxmlformats.org/drawingml/2006/main" xmlns:r="http://schemas.openxmlformats.org/officeDocument/2006/relationships" xmlns:p="http://schemas.openxmlformats.org/presentationml/2006/main">
  <p:tag name="TYPE" val="2"/>
</p:tagLst>
</file>

<file path=ppt/tags/tag27.xml><?xml version="1.0" encoding="utf-8"?>
<p:tagLst xmlns:a="http://schemas.openxmlformats.org/drawingml/2006/main" xmlns:r="http://schemas.openxmlformats.org/officeDocument/2006/relationships" xmlns:p="http://schemas.openxmlformats.org/presentationml/2006/main">
  <p:tag name="ISCAI" val="True"/>
  <p:tag name="TYPE" val="1"/>
</p:tagLst>
</file>

<file path=ppt/tags/tag28.xml><?xml version="1.0" encoding="utf-8"?>
<p:tagLst xmlns:a="http://schemas.openxmlformats.org/drawingml/2006/main" xmlns:r="http://schemas.openxmlformats.org/officeDocument/2006/relationships" xmlns:p="http://schemas.openxmlformats.org/presentationml/2006/main">
  <p:tag name="SLIDEGUID" val="8566C133C31040EB8B27FEE5DBD64413"/>
  <p:tag name="SLIDEID" val="8566C133C31040EB8B27FEE5DBD64413"/>
  <p:tag name="SLIDEORDER" val="1"/>
  <p:tag name="SLIDETYPE" val="Q"/>
  <p:tag name="DEMOGRAPHIC" val="False"/>
  <p:tag name="TEAMASSIGN" val="False"/>
  <p:tag name="SPEEDSCORING" val="False"/>
  <p:tag name="CORRECTPOINTVALUE" val="100"/>
  <p:tag name="INCORRECTPOINTVALUE" val="0"/>
  <p:tag name="ZEROBASED" val="False"/>
  <p:tag name="NUMRESPONSES" val="1"/>
  <p:tag name="AUTOADVANCE" val="False"/>
  <p:tag name="DELIMITERS" val="3.1"/>
  <p:tag name="VALUEFORMAT" val="0%"/>
  <p:tag name="QUESTIONALIAS" val="What is the direction of the object’s acceleration?"/>
  <p:tag name="ANSWERSALIAS" val="In the direction of the velocity (tangent to the circle and “forward”|smicln|Opposite the direction of the velocity (tangent to the circle and “backward”)|smicln|Inward towards the center of the circle|smicln|Outward pointing away from the center of the circle|smicln|I don’t know"/>
  <p:tag name="VALUES" val="Incorrect|smicln|Incorrect|smicln|Correct|smicln|Incorrect|smicln|Incorrect"/>
  <p:tag name="RESPONSESGATHERED" val="False"/>
  <p:tag name="TYPE" val="MultiChoiceSlide"/>
  <p:tag name="TPQUESTIONXML" val="﻿&lt;?xml version=&quot;1.0&quot; encoding=&quot;utf-8&quot;?&gt;&#10;&lt;questionlist&gt;&#10;    &lt;properties&gt;&#10;        &lt;guid&gt;D85ABDF007E34B62924D3C9EC8F1E420&lt;/guid&gt;&#10;        &lt;description /&gt;&#10;        &lt;date&gt;2/11/2016 9:08:31 AM&lt;/date&gt;&#10;    &lt;/properties&gt;&#10;    &lt;questionlisttemplate&gt;&#10;        &lt;correctvalue&gt;1&lt;/correctvalue&gt;&#10;        &lt;incorrectvalue&gt;0&lt;/incorrectvalue&gt;&#10;        &lt;questiontype&gt;1&lt;/questiontype&gt;&#10;        &lt;numberofchoices&gt;4&lt;/numberofchoices&gt;&#10;        &lt;bulletstyle&gt;2&lt;/bulletstyle&gt;&#10;        &lt;questionfont&gt;Verdana&lt;/questionfont&gt;&#10;        &lt;questionfontsize&gt;12&lt;/questionfontsize&gt;&#10;        &lt;answerfont&gt;Verdana&lt;/answerfont&gt;&#10;        &lt;answerfontsize&gt;12&lt;/answerfontsize&gt;&#10;        &lt;showresults&gt;True&lt;/showresults&gt;&#10;        &lt;countdowntime&gt;30&lt;/countdowntime&gt;&#10;        &lt;responsegrid&gt;0&lt;/responsegrid&gt;&#10;    &lt;/questionlisttemplate&gt;&#10;    &lt;questions&gt;&#10;        &lt;multichoice&gt;&#10;            &lt;guid&gt;182E840120384B0881FEE25A5CC5D18E&lt;/guid&gt;&#10;            &lt;repollguid&gt;1CB6F61C6C0944518DF0343732E1AF88&lt;/repollguid&gt;&#10;            &lt;sourceid&gt;2998E889BA6B489F8616E54ADA504724&lt;/sourceid&gt;&#10;            &lt;questiontext&gt;A puck attached to a string is moving in a circle at a constant speed on a level air hockey table. Consider the puck before the string breaks. What is the direction of the centripetal acceleration on the puck?&lt;/questiontext&gt;&#10;            &lt;showresults&gt;True&lt;/showresults&gt;&#10;            &lt;responsegrid&gt;0&lt;/responsegrid&gt;&#10;            &lt;countdowntimer&gt;False&lt;/countdowntimer&gt;&#10;            &lt;correctvalue&gt;100&lt;/correctvalue&gt;&#10;            &lt;incorrectvalue&gt;0&lt;/incorrectvalue&gt;&#10;            &lt;responselimit&gt;1&lt;/responselimit&gt;&#10;            &lt;bulletstyle&gt;0&lt;/bulletstyle&gt;&#10;            &lt;answers&gt;&#10;                &lt;answer&gt;&#10;                    &lt;guid&gt;5BCE78F9F67247B4B6B935965817B8C7&lt;/guid&gt;&#10;                    &lt;answertext&gt;In towards the center of the circle&lt;/answertext&gt;&#10;                    &lt;valuetype&gt;1&lt;/valuetype&gt;&#10;                &lt;/answer&gt;&#10;                &lt;answer&gt;&#10;                    &lt;guid&gt;1F2F12699D2844578611B39A12BB9F59&lt;/guid&gt;&#10;                    &lt;answertext&gt;Out directly away from the center of the circle&lt;/answertext&gt;&#10;                    &lt;valuetype&gt;-1&lt;/valuetype&gt;&#10;                &lt;/answer&gt;&#10;                &lt;answer&gt;&#10;                    &lt;guid&gt;401D16C5B7F649278B66A470B638C091&lt;/guid&gt;&#10;                    &lt;answertext&gt;Tangent to the circle in the direction the puck is moving&lt;/answertext&gt;&#10;                    &lt;valuetype&gt;-1&lt;/valuetype&gt;&#10;                &lt;/answer&gt;&#10;                &lt;answer&gt;&#10;                    &lt;guid&gt;56F620A3B2074B0EB37E5C3CBF77148C&lt;/guid&gt;&#10;                    &lt;answertext&gt;Tangent to the circle opposite the direction the puck is moving&lt;/answertext&gt;&#10;                    &lt;valuetype&gt;-1&lt;/valuetype&gt;&#10;                &lt;/answer&gt;&#10;                &lt;answer&gt;&#10;                    &lt;guid&gt;EE3FF28727E145D1B9EB0C786AFDEE2E&lt;/guid&gt;&#10;                    &lt;answertext&gt;None – there is no acceleration because the puck is moving at a constant speed&lt;/answertext&gt;&#10;                    &lt;valuetype&gt;-1&lt;/valuetype&gt;&#10;                &lt;/answer&gt;&#10;            &lt;/answers&gt;&#10;        &lt;/multichoice&gt;&#10;    &lt;/questions&gt;&#10;&lt;/questionlist&gt;"/>
  <p:tag name="RESULTS" val="A puck attached to a string is moving in a circle at a constant speed on a level air hockey table. Consider the puck before the string breaks. What is the direction of the centripetal acceleration on the puck?[;crlf;]45[;]60[;]45[;]False[;]11[;][;crlf;]3[;]3[;]1.56347191994114[;]2.44444444444444[;crlf;]11[;]1[;]In towards the center of the circle1[;]In towards the center of the circle[;][;crlf;]8[;]-1[;]Out directly away from the center of the circle2[;]Out directly away from the center of the circle[;][;crlf;]10[;]-1[;]Tangent to the circle in the direction the puck is moving3[;]Tangent to the circle in the direction the puck is moving[;][;crlf;]2[;]-1[;]Tangent to the circle opposite the direction the puck is moving4[;]Tangent to the circle opposite the direction the puck is moving[;][;crlf;]14[;]-1[;]None – there is no acceleration because the puck is moving at a constant speed5[;]None – there is no acceleration because the puck is moving at a constant speed[;]"/>
  <p:tag name="LIVECHARTING" val="False"/>
  <p:tag name="AUTOOPENPOLL" val="True"/>
  <p:tag name="AUTOFORMATCHART" val="True"/>
  <p:tag name="HASRESULTS" val="False"/>
</p:tagLst>
</file>

<file path=ppt/tags/tag29.xml><?xml version="1.0" encoding="utf-8"?>
<p:tagLst xmlns:a="http://schemas.openxmlformats.org/drawingml/2006/main" xmlns:r="http://schemas.openxmlformats.org/officeDocument/2006/relationships" xmlns:p="http://schemas.openxmlformats.org/presentationml/2006/main">
  <p:tag name="CHARTTYPE" val="0"/>
  <p:tag name="TYPE" val="0"/>
  <p:tag name="DEFINEDCOLORS" val="3,6,10,45,32,50,13,4,9,55,1"/>
  <p:tag name="COLORTYPE" val="SCHEME"/>
  <p:tag name="LABELFORMAT" val="1"/>
  <p:tag name="NUMBERFORMAT" val="0"/>
</p:tagLst>
</file>

<file path=ppt/tags/tag3.xml><?xml version="1.0" encoding="utf-8"?>
<p:tagLst xmlns:a="http://schemas.openxmlformats.org/drawingml/2006/main" xmlns:r="http://schemas.openxmlformats.org/officeDocument/2006/relationships" xmlns:p="http://schemas.openxmlformats.org/presentationml/2006/main">
  <p:tag name="SLIDEGUID" val="563A606E73814E76BCA9C1BF66E57862"/>
  <p:tag name="SLIDEID" val="563A606E73814E76BCA9C1BF66E57862"/>
  <p:tag name="SLIDEORDER" val="1"/>
  <p:tag name="SLIDETYPE" val="Q"/>
  <p:tag name="DEMOGRAPHIC" val="False"/>
  <p:tag name="TEAMASSIGN" val="False"/>
  <p:tag name="SPEEDSCORING" val="False"/>
  <p:tag name="CORRECTPOINTVALUE" val="100"/>
  <p:tag name="INCORRECTPOINTVALUE" val="0"/>
  <p:tag name="ZEROBASED" val="False"/>
  <p:tag name="NUMRESPONSES" val="1"/>
  <p:tag name="AUTOADVANCE" val="False"/>
  <p:tag name="DELIMITERS" val="3.1"/>
  <p:tag name="VALUEFORMAT" val="0%"/>
  <p:tag name="QUESTIONALIAS" val="The force of kinetic friction between an object and the surface it is moving on is always proportional to…"/>
  <p:tag name="ANSWERSALIAS" val="The object’s weight|smicln|The surface area of the object touching the surface|smicln|The speed the object is moving|smicln|The normal force on the object from the surface"/>
  <p:tag name="VALUES" val="Incorrect|smicln|Incorrect|smicln|Incorrect|smicln|Correct"/>
  <p:tag name="TOTALRESPONSES" val="4"/>
  <p:tag name="RESPONSECOUNT" val="4"/>
  <p:tag name="SLICED" val="False"/>
  <p:tag name="RESPONSES" val="4;2;3;4;"/>
  <p:tag name="CHARTSTRINGSTD" val="0 1 1 2"/>
  <p:tag name="CHARTSTRINGREV" val="2 1 1 0"/>
  <p:tag name="CHARTSTRINGSTDPER" val="0 0.25 0.25 0.5"/>
  <p:tag name="CHARTSTRINGREVPER" val="0.5 0.25 0.25 0"/>
  <p:tag name="RESPONSESGATHERED" val="False"/>
  <p:tag name="TYPE" val="MultiChoiceSlide"/>
  <p:tag name="TPQUESTIONXML" val="﻿&lt;?xml version=&quot;1.0&quot; encoding=&quot;utf-8&quot;?&gt;&#10;&lt;questionlist&gt;&#10;    &lt;properties&gt;&#10;        &lt;guid&gt;3ECF2EAFE6FC48A4B3AC287C90A820D5&lt;/guid&gt;&#10;        &lt;description /&gt;&#10;        &lt;date&gt;2/11/2016 9:11:54 AM&lt;/date&gt;&#10;    &lt;/properties&gt;&#10;    &lt;questionlisttemplate&gt;&#10;        &lt;correctvalue&gt;1&lt;/correctvalue&gt;&#10;        &lt;incorrectvalue&gt;0&lt;/incorrectvalue&gt;&#10;        &lt;questiontype&gt;1&lt;/questiontype&gt;&#10;        &lt;numberofchoices&gt;4&lt;/numberofchoices&gt;&#10;        &lt;bulletstyle&gt;2&lt;/bulletstyle&gt;&#10;        &lt;questionfont&gt;Verdana&lt;/questionfont&gt;&#10;        &lt;questionfontsize&gt;12&lt;/questionfontsize&gt;&#10;        &lt;answerfont&gt;Verdana&lt;/answerfont&gt;&#10;        &lt;answerfontsize&gt;12&lt;/answerfontsize&gt;&#10;        &lt;showresults&gt;True&lt;/showresults&gt;&#10;        &lt;countdowntime&gt;30&lt;/countdowntime&gt;&#10;        &lt;responsegrid&gt;0&lt;/responsegrid&gt;&#10;    &lt;/questionlisttemplate&gt;&#10;    &lt;questions&gt;&#10;        &lt;multichoice&gt;&#10;            &lt;guid&gt;F342B375F4EF4F03B9FF204CB4013B05&lt;/guid&gt;&#10;            &lt;repollguid&gt;1DCB85ABBEC84FDBB61349429282D8D8&lt;/repollguid&gt;&#10;            &lt;sourceid&gt;4D12F3F5EEEF4ACDB9ECDEA614D3C44F&lt;/sourceid&gt;&#10;            &lt;questiontext&gt;The crate is at rest on the incline. What is true of the force of static friction on the crate?&lt;/questiontext&gt;&#10;            &lt;showresults&gt;True&lt;/showresults&gt;&#10;            &lt;responsegrid&gt;0&lt;/responsegrid&gt;&#10;            &lt;countdowntimer&gt;False&lt;/countdowntimer&gt;&#10;            &lt;correctvalue&gt;100&lt;/correctvalue&gt;&#10;            &lt;incorrectvalue&gt;0&lt;/incorrectvalue&gt;&#10;            &lt;responselimit&gt;1&lt;/responselimit&gt;&#10;            &lt;bulletstyle&gt;0&lt;/bulletstyle&gt;&#10;            &lt;answers&gt;&#10;                &lt;answer&gt;&#10;                    &lt;guid&gt;4F917CEC139D4868BD0A65C8C8F5E595&lt;/guid&gt;&#10;                    &lt;answertext&gt;There is none, since the crate isn’t moving.&lt;/answertext&gt;&#10;                    &lt;valuetype&gt;-1&lt;/valuetype&gt;&#10;                &lt;/answer&gt;&#10;                &lt;answer&gt;&#10;                    &lt;guid&gt;D038F12DE0EA49E79D637644FBF7B38A&lt;/guid&gt;&#10;                    &lt;answertext&gt;Its direction is up the incline.&lt;/answertext&gt;&#10;                    &lt;valuetype&gt;1&lt;/valuetype&gt;&#10;                &lt;/answer&gt;&#10;                &lt;answer&gt;&#10;                    &lt;guid&gt;C3ED48BED9F2473A9A0AAFEC69A940E5&lt;/guid&gt;&#10;                    &lt;answertext&gt;Its direction is down the incline.&lt;/answertext&gt;&#10;                    &lt;valuetype&gt;-1&lt;/valuetype&gt;&#10;                &lt;/answer&gt;&#10;                &lt;answer&gt;&#10;                    &lt;guid&gt;0FDC564A15434981818B861202EE5EAE&lt;/guid&gt;&#10;                    &lt;answertext&gt;You can’t tell if there is static friction or not.&lt;/answertext&gt;&#10;                    &lt;valuetype&gt;-1&lt;/valuetype&gt;&#10;                &lt;/answer&gt;&#10;            &lt;/answers&gt;&#10;        &lt;/multichoice&gt;&#10;    &lt;/questions&gt;&#10;&lt;/questionlist&gt;"/>
  <p:tag name="RESULTS" val="The crate is at rest on the incline. What is true of the force of static friction on the crate?[;crlf;]44[;]60[;]44[;]False[;]24[;][;crlf;]1.88636363636364[;]2[;]0.714012639654773[;]0.509814049586777[;crlf;]13[;]-1[;]There is none, since the crate isn’t moving.1[;]There is none, since the crate isn’t moving.[;][;crlf;]24[;]1[;]Its direction is up the incline.2[;]Its direction is up the incline.[;][;crlf;]6[;]-1[;]Its direction is down the incline.3[;]Its direction is down the incline.[;][;crlf;]1[;]-1[;]You can’t tell if there is static friction or not.4[;]You can’t tell if there is static friction or not.[;]"/>
  <p:tag name="LIVECHARTING" val="False"/>
  <p:tag name="AUTOOPENPOLL" val="True"/>
  <p:tag name="AUTOFORMATCHART" val="True"/>
  <p:tag name="HASRESULTS" val="False"/>
</p:tagLst>
</file>

<file path=ppt/tags/tag30.xml><?xml version="1.0" encoding="utf-8"?>
<p:tagLst xmlns:a="http://schemas.openxmlformats.org/drawingml/2006/main" xmlns:r="http://schemas.openxmlformats.org/officeDocument/2006/relationships" xmlns:p="http://schemas.openxmlformats.org/presentationml/2006/main">
  <p:tag name="ANSWERBULLETS" val="3"/>
  <p:tag name="OLDNUMANSWERS" val="5"/>
  <p:tag name="TEXTLENGTH" val="252"/>
  <p:tag name="FONTSIZE" val="24"/>
  <p:tag name="BULLETTYPE" val="ppBulletArabicPeriod"/>
  <p:tag name="ANSWERTEXT" val="In the direction of the velocity (tangent to the circle and “forward”&#10;Opposite the direction of the velocity (tangent to the circle and “backward”)&#10;Inward towards the center of the circle&#10;Outward pointing away from the center of the circle&#10;I don’t know"/>
  <p:tag name="ZEROBASED" val="False"/>
</p:tagLst>
</file>

<file path=ppt/tags/tag31.xml><?xml version="1.0" encoding="utf-8"?>
<p:tagLst xmlns:a="http://schemas.openxmlformats.org/drawingml/2006/main" xmlns:r="http://schemas.openxmlformats.org/officeDocument/2006/relationships" xmlns:p="http://schemas.openxmlformats.org/presentationml/2006/main">
  <p:tag name="TYPE" val="2"/>
</p:tagLst>
</file>

<file path=ppt/tags/tag32.xml><?xml version="1.0" encoding="utf-8"?>
<p:tagLst xmlns:a="http://schemas.openxmlformats.org/drawingml/2006/main" xmlns:r="http://schemas.openxmlformats.org/officeDocument/2006/relationships" xmlns:p="http://schemas.openxmlformats.org/presentationml/2006/main">
  <p:tag name="ISCAI" val="True"/>
  <p:tag name="TYPE" val="1"/>
</p:tagLst>
</file>

<file path=ppt/tags/tag33.xml><?xml version="1.0" encoding="utf-8"?>
<p:tagLst xmlns:a="http://schemas.openxmlformats.org/drawingml/2006/main" xmlns:r="http://schemas.openxmlformats.org/officeDocument/2006/relationships" xmlns:p="http://schemas.openxmlformats.org/presentationml/2006/main">
  <p:tag name="SLIDEGUID" val="8566C133C31040EB8B27FEE5DBD64413"/>
  <p:tag name="SLIDEID" val="8566C133C31040EB8B27FEE5DBD64413"/>
  <p:tag name="SLIDEORDER" val="1"/>
  <p:tag name="SLIDETYPE" val="Q"/>
  <p:tag name="DEMOGRAPHIC" val="False"/>
  <p:tag name="TEAMASSIGN" val="False"/>
  <p:tag name="SPEEDSCORING" val="False"/>
  <p:tag name="CORRECTPOINTVALUE" val="100"/>
  <p:tag name="INCORRECTPOINTVALUE" val="0"/>
  <p:tag name="ZEROBASED" val="False"/>
  <p:tag name="NUMRESPONSES" val="1"/>
  <p:tag name="AUTOADVANCE" val="False"/>
  <p:tag name="DELIMITERS" val="3.1"/>
  <p:tag name="VALUEFORMAT" val="0%"/>
  <p:tag name="QUESTIONALIAS" val="What is the direction of the object’s acceleration?"/>
  <p:tag name="ANSWERSALIAS" val="In the direction of the velocity (tangent to the circle and “forward”|smicln|Opposite the direction of the velocity (tangent to the circle and “backward”)|smicln|Inward towards the center of the circle|smicln|Outward pointing away from the center of the circle|smicln|I don’t know"/>
  <p:tag name="VALUES" val="Incorrect|smicln|Incorrect|smicln|Correct|smicln|Incorrect|smicln|Incorrect"/>
  <p:tag name="RESPONSESGATHERED" val="False"/>
  <p:tag name="TYPE" val="MultiChoiceSlide"/>
  <p:tag name="TPQUESTIONXML" val="﻿&lt;?xml version=&quot;1.0&quot; encoding=&quot;utf-8&quot;?&gt;&#10;&lt;questionlist&gt;&#10;    &lt;properties&gt;&#10;        &lt;guid&gt;D85ABDF007E34B62924D3C9EC8F1E420&lt;/guid&gt;&#10;        &lt;description /&gt;&#10;        &lt;date&gt;2/11/2016 9:08:31 AM&lt;/date&gt;&#10;    &lt;/properties&gt;&#10;    &lt;questionlisttemplate&gt;&#10;        &lt;correctvalue&gt;1&lt;/correctvalue&gt;&#10;        &lt;incorrectvalue&gt;0&lt;/incorrectvalue&gt;&#10;        &lt;questiontype&gt;1&lt;/questiontype&gt;&#10;        &lt;numberofchoices&gt;4&lt;/numberofchoices&gt;&#10;        &lt;bulletstyle&gt;2&lt;/bulletstyle&gt;&#10;        &lt;questionfont&gt;Verdana&lt;/questionfont&gt;&#10;        &lt;questionfontsize&gt;12&lt;/questionfontsize&gt;&#10;        &lt;answerfont&gt;Verdana&lt;/answerfont&gt;&#10;        &lt;answerfontsize&gt;12&lt;/answerfontsize&gt;&#10;        &lt;showresults&gt;True&lt;/showresults&gt;&#10;        &lt;countdowntime&gt;30&lt;/countdowntime&gt;&#10;        &lt;responsegrid&gt;0&lt;/responsegrid&gt;&#10;    &lt;/questionlisttemplate&gt;&#10;    &lt;questions&gt;&#10;        &lt;multichoice&gt;&#10;            &lt;guid&gt;182E840120384B0881FEE25A5CC5D18E&lt;/guid&gt;&#10;            &lt;repollguid&gt;1CB6F61C6C0944518DF0343732E1AF88&lt;/repollguid&gt;&#10;            &lt;sourceid&gt;2998E889BA6B489F8616E54ADA504724&lt;/sourceid&gt;&#10;            &lt;questiontext&gt;A puck attached to a string is moving in a circle at a constant speed on a level air hockey table. Now consider the moment the string breaks, as shown. Which letter indicates the path the puck will follow? &lt;/questiontext&gt;&#10;            &lt;showresults&gt;True&lt;/showresults&gt;&#10;            &lt;responsegrid&gt;0&lt;/responsegrid&gt;&#10;            &lt;countdowntimer&gt;False&lt;/countdowntimer&gt;&#10;            &lt;correctvalue&gt;100&lt;/correctvalue&gt;&#10;            &lt;incorrectvalue&gt;0&lt;/incorrectvalue&gt;&#10;            &lt;responselimit&gt;1&lt;/responselimit&gt;&#10;            &lt;bulletstyle&gt;0&lt;/bulletstyle&gt;&#10;            &lt;answers&gt;&#10;                &lt;answer&gt;&#10;                    &lt;guid&gt;5BCE78F9F67247B4B6B935965817B8C7&lt;/guid&gt;&#10;                    &lt;answertext&gt;A&lt;/answertext&gt;&#10;                    &lt;valuetype&gt;-1&lt;/valuetype&gt;&#10;                &lt;/answer&gt;&#10;                &lt;answer&gt;&#10;                    &lt;guid&gt;1F2F12699D2844578611B39A12BB9F59&lt;/guid&gt;&#10;                    &lt;answertext&gt;B&lt;/answertext&gt;&#10;                    &lt;valuetype&gt;1&lt;/valuetype&gt;&#10;                &lt;/answer&gt;&#10;                &lt;answer&gt;&#10;                    &lt;guid&gt;401D16C5B7F649278B66A470B638C091&lt;/guid&gt;&#10;                    &lt;answertext&gt;C&lt;/answertext&gt;&#10;                    &lt;valuetype&gt;-1&lt;/valuetype&gt;&#10;                &lt;/answer&gt;&#10;                &lt;answer&gt;&#10;                    &lt;guid&gt;56F620A3B2074B0EB37E5C3CBF77148C&lt;/guid&gt;&#10;                    &lt;answertext&gt;D&lt;/answertext&gt;&#10;                    &lt;valuetype&gt;-1&lt;/valuetype&gt;&#10;                &lt;/answer&gt;&#10;            &lt;/answers&gt;&#10;        &lt;/multichoice&gt;&#10;    &lt;/questions&gt;&#10;&lt;/questionlist&gt;"/>
  <p:tag name="RESULTS" val="A puck attached to a string is moving in a circle at a constant speed on a level air hockey table. Now consider the moment the string breaks, as shown. Which letter indicates the path the puck will follow? [;crlf;]44[;]60[;]44[;]False[;]39[;][;crlf;]2.15909090909091[;]2[;]0.60087745756374[;]0.361053719008265[;crlf;]1[;]-1[;]A1[;]A[;][;crlf;]39[;]1[;]B2[;]B[;][;crlf;]0[;]-1[;]C3[;]C[;][;crlf;]4[;]-1[;]D4[;]D[;]"/>
  <p:tag name="LIVECHARTING" val="False"/>
  <p:tag name="AUTOOPENPOLL" val="True"/>
  <p:tag name="AUTOFORMATCHART" val="True"/>
  <p:tag name="HASRESULTS" val="False"/>
</p:tagLst>
</file>

<file path=ppt/tags/tag34.xml><?xml version="1.0" encoding="utf-8"?>
<p:tagLst xmlns:a="http://schemas.openxmlformats.org/drawingml/2006/main" xmlns:r="http://schemas.openxmlformats.org/officeDocument/2006/relationships" xmlns:p="http://schemas.openxmlformats.org/presentationml/2006/main">
  <p:tag name="CHARTTYPE" val="0"/>
  <p:tag name="TYPE" val="0"/>
  <p:tag name="DEFINEDCOLORS" val="3,6,10,45,32,50,13,4,9,55,1"/>
  <p:tag name="COLORTYPE" val="SCHEME"/>
  <p:tag name="LABELFORMAT" val="1"/>
  <p:tag name="NUMBERFORMAT" val="0"/>
</p:tagLst>
</file>

<file path=ppt/tags/tag35.xml><?xml version="1.0" encoding="utf-8"?>
<p:tagLst xmlns:a="http://schemas.openxmlformats.org/drawingml/2006/main" xmlns:r="http://schemas.openxmlformats.org/officeDocument/2006/relationships" xmlns:p="http://schemas.openxmlformats.org/presentationml/2006/main">
  <p:tag name="ANSWERBULLETS" val="3"/>
  <p:tag name="OLDNUMANSWERS" val="5"/>
  <p:tag name="TEXTLENGTH" val="252"/>
  <p:tag name="FONTSIZE" val="24"/>
  <p:tag name="BULLETTYPE" val="ppBulletArabicPeriod"/>
  <p:tag name="ANSWERTEXT" val="In the direction of the velocity (tangent to the circle and “forward”&#10;Opposite the direction of the velocity (tangent to the circle and “backward”)&#10;Inward towards the center of the circle&#10;Outward pointing away from the center of the circle&#10;I don’t know"/>
  <p:tag name="ZEROBASED" val="False"/>
</p:tagLst>
</file>

<file path=ppt/tags/tag36.xml><?xml version="1.0" encoding="utf-8"?>
<p:tagLst xmlns:a="http://schemas.openxmlformats.org/drawingml/2006/main" xmlns:r="http://schemas.openxmlformats.org/officeDocument/2006/relationships" xmlns:p="http://schemas.openxmlformats.org/presentationml/2006/main">
  <p:tag name="TYPE" val="2"/>
</p:tagLst>
</file>

<file path=ppt/tags/tag37.xml><?xml version="1.0" encoding="utf-8"?>
<p:tagLst xmlns:a="http://schemas.openxmlformats.org/drawingml/2006/main" xmlns:r="http://schemas.openxmlformats.org/officeDocument/2006/relationships" xmlns:p="http://schemas.openxmlformats.org/presentationml/2006/main">
  <p:tag name="ISCAI" val="True"/>
  <p:tag name="TYPE" val="1"/>
</p:tagLst>
</file>

<file path=ppt/tags/tag38.xml><?xml version="1.0" encoding="utf-8"?>
<p:tagLst xmlns:a="http://schemas.openxmlformats.org/drawingml/2006/main" xmlns:r="http://schemas.openxmlformats.org/officeDocument/2006/relationships" xmlns:p="http://schemas.openxmlformats.org/presentationml/2006/main">
  <p:tag name="TYPE" val="MultiChoiceSlide"/>
  <p:tag name="TPQUESTIONXML" val="﻿&lt;?xml version=&quot;1.0&quot; encoding=&quot;utf-8&quot;?&gt;&#10;&lt;questionlist&gt;&#10;    &lt;properties&gt;&#10;        &lt;guid&gt;20F973128DBD411C98A00062C8F1BA74&lt;/guid&gt;&#10;        &lt;description /&gt;&#10;        &lt;date&gt;2/21/2017 8:24:38 AM&lt;/date&gt;&#10;    &lt;/properties&gt;&#10;    &lt;questionlisttemplate&gt;&#10;        &lt;correctvalue&gt;1&lt;/correctvalue&gt;&#10;        &lt;incorrectvalue&gt;0&lt;/incorrectvalue&gt;&#10;        &lt;questiontype&gt;1&lt;/questiontype&gt;&#10;        &lt;numberofchoices&gt;4&lt;/numberofchoices&gt;&#10;        &lt;bulletstyle&gt;2&lt;/bulletstyle&gt;&#10;        &lt;questionfont&gt;Verdana&lt;/questionfont&gt;&#10;        &lt;questionfontsize&gt;12&lt;/questionfontsize&gt;&#10;        &lt;answerfont&gt;Verdana&lt;/answerfont&gt;&#10;        &lt;answerfontsize&gt;12&lt;/answerfontsize&gt;&#10;        &lt;showresults&gt;True&lt;/showresults&gt;&#10;        &lt;countdowntime&gt;30&lt;/countdowntime&gt;&#10;        &lt;responsegrid&gt;0&lt;/responsegrid&gt;&#10;    &lt;/questionlisttemplate&gt;&#10;    &lt;questions&gt;&#10;        &lt;multichoice&gt;&#10;            &lt;guid&gt;920015D72AFF45ADAAC75AFD06454D54&lt;/guid&gt;&#10;            &lt;repollguid&gt;8FEBC9FE23394C0F9648F1C601BEBD75&lt;/repollguid&gt;&#10;            &lt;sourceid&gt;480C5DBA039D4042A48B886C77531A18&lt;/sourceid&gt;&#10;            &lt;questiontext&gt;A car is moving around the oval track. Assuming that the track is level (not banked,) what provides the centripetal force? &lt;/questiontext&gt;&#10;            &lt;showresults&gt;True&lt;/showresults&gt;&#10;            &lt;responsegrid&gt;0&lt;/responsegrid&gt;&#10;            &lt;countdowntimer&gt;False&lt;/countdowntimer&gt;&#10;            &lt;countdowntime&gt;30&lt;/countdowntime&gt;&#10;            &lt;correctvalue&gt;1&lt;/correctvalue&gt;&#10;            &lt;incorrectvalue&gt;0&lt;/incorrectvalue&gt;&#10;            &lt;responselimit&gt;1&lt;/responselimit&gt;&#10;            &lt;bulletstyle&gt;2&lt;/bulletstyle&gt;&#10;            &lt;correctanswerindicator&gt;True&lt;/correctanswerindicator&gt;&#10;            &lt;answers&gt;&#10;                &lt;answer&gt;&#10;                    &lt;guid&gt;29EC9AAECCED491F90BA10B3496E581B&lt;/guid&gt;&#10;                    &lt;answertext&gt;Weight (force of gravity on car)&lt;/answertext&gt;&#10;                    &lt;valuetype&gt;-1&lt;/valuetype&gt;&#10;                &lt;/answer&gt;&#10;                &lt;answer&gt;&#10;                    &lt;guid&gt;8DF2015C4E2A4F8C986B9F3596990BAF&lt;/guid&gt;&#10;                    &lt;answertext&gt;Friction&lt;/answertext&gt;&#10;                    &lt;valuetype&gt;1&lt;/valuetype&gt;&#10;                &lt;/answer&gt;&#10;                &lt;answer&gt;&#10;                    &lt;guid&gt;FAF2BDAAE4FB480C919836D146E0A436&lt;/guid&gt;&#10;                    &lt;answertext&gt;Normal force&lt;/answertext&gt;&#10;                    &lt;valuetype&gt;-1&lt;/valuetype&gt;&#10;                &lt;/answer&gt;&#10;                &lt;answer&gt;&#10;                    &lt;guid&gt;FF1C6516BF824AA698765C6E99AF7454&lt;/guid&gt;&#10;                    &lt;answertext&gt;A combination of these&lt;/answertext&gt;&#10;                    &lt;valuetype&gt;-1&lt;/valuetype&gt;&#10;                &lt;/answer&gt;&#10;            &lt;/answers&gt;&#10;        &lt;/multichoice&gt;&#10;    &lt;/questions&gt;&#10;&lt;/questionlist&gt;"/>
  <p:tag name="RESULTS" val="A car is moving around the oval track. Assuming that the track is level (not banked,) what provides the centripetal force? [;crlf;]2[;]60[;]2[;]False[;]1[;][;crlf;]3[;]3[;]1[;]1[;crlf;]0[;]-1[;]Weight (force of gravity on car)1[;]Weight (force of gravity on car)[;][;crlf;]1[;]1[;]Friction2[;]Friction[;][;crlf;]0[;]-1[;]Normal force3[;]Normal force[;][;crlf;]1[;]-1[;]A combination of these4[;]A combination of these[;]"/>
  <p:tag name="LIVECHARTING" val="False"/>
  <p:tag name="AUTOOPENPOLL" val="True"/>
  <p:tag name="AUTOFORMATCHART" val="True"/>
  <p:tag name="HASRESULTS" val="False"/>
</p:tagLst>
</file>

<file path=ppt/tags/tag39.xml><?xml version="1.0" encoding="utf-8"?>
<p:tagLst xmlns:a="http://schemas.openxmlformats.org/drawingml/2006/main" xmlns:r="http://schemas.openxmlformats.org/officeDocument/2006/relationships" xmlns:p="http://schemas.openxmlformats.org/presentationml/2006/main">
  <p:tag name="ZEROBASED" val="False"/>
</p:tagLst>
</file>

<file path=ppt/tags/tag4.xml><?xml version="1.0" encoding="utf-8"?>
<p:tagLst xmlns:a="http://schemas.openxmlformats.org/drawingml/2006/main" xmlns:r="http://schemas.openxmlformats.org/officeDocument/2006/relationships" xmlns:p="http://schemas.openxmlformats.org/presentationml/2006/main">
  <p:tag name="CHARTTYPE" val="0"/>
  <p:tag name="TYPE" val="0"/>
  <p:tag name="DEFINEDCOLORS" val="3,6,10,45,32,50,13,4,9,55,1"/>
  <p:tag name="COLORTYPE" val="SCHEME"/>
  <p:tag name="LABELFORMAT" val="1"/>
  <p:tag name="NUMBERFORMAT" val="0"/>
</p:tagLst>
</file>

<file path=ppt/tags/tag40.xml><?xml version="1.0" encoding="utf-8"?>
<p:tagLst xmlns:a="http://schemas.openxmlformats.org/drawingml/2006/main" xmlns:r="http://schemas.openxmlformats.org/officeDocument/2006/relationships" xmlns:p="http://schemas.openxmlformats.org/presentationml/2006/main">
  <p:tag name="TYPE" val="0"/>
  <p:tag name="DEFINEDCOLORS" val="3,6,10,45,32,50,13,4,9,55,1"/>
  <p:tag name="NUMBERFORMAT" val="0"/>
  <p:tag name="COLORTYPE" val="SCHEME"/>
  <p:tag name="LABELFORMAT" val="0"/>
</p:tagLst>
</file>

<file path=ppt/tags/tag41.xml><?xml version="1.0" encoding="utf-8"?>
<p:tagLst xmlns:a="http://schemas.openxmlformats.org/drawingml/2006/main" xmlns:r="http://schemas.openxmlformats.org/officeDocument/2006/relationships" xmlns:p="http://schemas.openxmlformats.org/presentationml/2006/main">
  <p:tag name="ISCAI" val="True"/>
  <p:tag name="TYPE" val="1"/>
</p:tagLst>
</file>

<file path=ppt/tags/tag42.xml><?xml version="1.0" encoding="utf-8"?>
<p:tagLst xmlns:a="http://schemas.openxmlformats.org/drawingml/2006/main" xmlns:r="http://schemas.openxmlformats.org/officeDocument/2006/relationships" xmlns:p="http://schemas.openxmlformats.org/presentationml/2006/main">
  <p:tag name="TYPE" val="2"/>
</p:tagLst>
</file>

<file path=ppt/tags/tag43.xml><?xml version="1.0" encoding="utf-8"?>
<p:tagLst xmlns:a="http://schemas.openxmlformats.org/drawingml/2006/main" xmlns:r="http://schemas.openxmlformats.org/officeDocument/2006/relationships" xmlns:p="http://schemas.openxmlformats.org/presentationml/2006/main">
  <p:tag name="TYPE" val="MultiChoiceSlide"/>
  <p:tag name="TPQUESTIONXML" val="﻿&lt;?xml version=&quot;1.0&quot; encoding=&quot;utf-8&quot;?&gt;&#10;&lt;questionlist&gt;&#10;    &lt;properties&gt;&#10;        &lt;guid&gt;20F973128DBD411C98A00062C8F1BA74&lt;/guid&gt;&#10;        &lt;description /&gt;&#10;        &lt;date&gt;2/21/2017 8:24:38 AM&lt;/date&gt;&#10;    &lt;/properties&gt;&#10;    &lt;questionlisttemplate&gt;&#10;        &lt;correctvalue&gt;1&lt;/correctvalue&gt;&#10;        &lt;incorrectvalue&gt;0&lt;/incorrectvalue&gt;&#10;        &lt;questiontype&gt;1&lt;/questiontype&gt;&#10;        &lt;numberofchoices&gt;4&lt;/numberofchoices&gt;&#10;        &lt;bulletstyle&gt;2&lt;/bulletstyle&gt;&#10;        &lt;questionfont&gt;Verdana&lt;/questionfont&gt;&#10;        &lt;questionfontsize&gt;12&lt;/questionfontsize&gt;&#10;        &lt;answerfont&gt;Verdana&lt;/answerfont&gt;&#10;        &lt;answerfontsize&gt;12&lt;/answerfontsize&gt;&#10;        &lt;showresults&gt;True&lt;/showresults&gt;&#10;        &lt;countdowntime&gt;30&lt;/countdowntime&gt;&#10;        &lt;responsegrid&gt;0&lt;/responsegrid&gt;&#10;    &lt;/questionlisttemplate&gt;&#10;    &lt;questions&gt;&#10;        &lt;multichoice&gt;&#10;            &lt;guid&gt;920015D72AFF45ADAAC75AFD06454D54&lt;/guid&gt;&#10;            &lt;repollguid&gt;8FEBC9FE23394C0F9648F1C601BEBD75&lt;/repollguid&gt;&#10;            &lt;sourceid&gt;480C5DBA039D4042A48B886C77531A18&lt;/sourceid&gt;&#10;            &lt;questiontext&gt;Consider the situation in the previous question. At which point can the car go the fastest before slipping?&lt;/questiontext&gt;&#10;            &lt;showresults&gt;True&lt;/showresults&gt;&#10;            &lt;responsegrid&gt;0&lt;/responsegrid&gt;&#10;            &lt;countdowntimer&gt;False&lt;/countdowntimer&gt;&#10;            &lt;countdowntime&gt;30&lt;/countdowntime&gt;&#10;            &lt;correctvalue&gt;1&lt;/correctvalue&gt;&#10;            &lt;incorrectvalue&gt;0&lt;/incorrectvalue&gt;&#10;            &lt;responselimit&gt;1&lt;/responselimit&gt;&#10;            &lt;bulletstyle&gt;2&lt;/bulletstyle&gt;&#10;            &lt;correctanswerindicator&gt;True&lt;/correctanswerindicator&gt;&#10;            &lt;answers&gt;&#10;                &lt;answer&gt;&#10;                    &lt;guid&gt;29EC9AAECCED491F90BA10B3496E581B&lt;/guid&gt;&#10;                    &lt;answertext&gt;A&lt;/answertext&gt;&#10;                    &lt;valuetype&gt;-1&lt;/valuetype&gt;&#10;                &lt;/answer&gt;&#10;                &lt;answer&gt;&#10;                    &lt;guid&gt;8DF2015C4E2A4F8C986B9F3596990BAF&lt;/guid&gt;&#10;                    &lt;answertext&gt;B&lt;/answertext&gt;&#10;                    &lt;valuetype&gt;-1&lt;/valuetype&gt;&#10;                &lt;/answer&gt;&#10;                &lt;answer&gt;&#10;                    &lt;guid&gt;FAF2BDAAE4FB480C919836D146E0A436&lt;/guid&gt;&#10;                    &lt;answertext&gt;C&lt;/answertext&gt;&#10;                    &lt;valuetype&gt;1&lt;/valuetype&gt;&#10;                &lt;/answer&gt;&#10;                &lt;answer&gt;&#10;                    &lt;guid&gt;FF1C6516BF824AA698765C6E99AF7454&lt;/guid&gt;&#10;                    &lt;answertext&gt;The maximum possible speed is the same everywhere&lt;/answertext&gt;&#10;                    &lt;valuetype&gt;-1&lt;/valuetype&gt;&#10;                &lt;/answer&gt;&#10;            &lt;/answers&gt;&#10;        &lt;/multichoice&gt;&#10;    &lt;/questions&gt;&#10;&lt;/questionlist&gt;"/>
  <p:tag name="LIVECHARTING" val="False"/>
  <p:tag name="AUTOOPENPOLL" val="True"/>
  <p:tag name="AUTOFORMATCHART" val="True"/>
  <p:tag name="HASRESULTS" val="False"/>
</p:tagLst>
</file>

<file path=ppt/tags/tag44.xml><?xml version="1.0" encoding="utf-8"?>
<p:tagLst xmlns:a="http://schemas.openxmlformats.org/drawingml/2006/main" xmlns:r="http://schemas.openxmlformats.org/officeDocument/2006/relationships" xmlns:p="http://schemas.openxmlformats.org/presentationml/2006/main">
  <p:tag name="ZEROBASED" val="False"/>
</p:tagLst>
</file>

<file path=ppt/tags/tag45.xml><?xml version="1.0" encoding="utf-8"?>
<p:tagLst xmlns:a="http://schemas.openxmlformats.org/drawingml/2006/main" xmlns:r="http://schemas.openxmlformats.org/officeDocument/2006/relationships" xmlns:p="http://schemas.openxmlformats.org/presentationml/2006/main">
  <p:tag name="TYPE" val="0"/>
  <p:tag name="DEFINEDCOLORS" val="3,6,10,45,32,50,13,4,9,55,1"/>
  <p:tag name="COLORTYPE" val="SCHEME"/>
  <p:tag name="LABELFORMAT" val="0"/>
  <p:tag name="NUMBERFORMAT" val="0"/>
</p:tagLst>
</file>

<file path=ppt/tags/tag46.xml><?xml version="1.0" encoding="utf-8"?>
<p:tagLst xmlns:a="http://schemas.openxmlformats.org/drawingml/2006/main" xmlns:r="http://schemas.openxmlformats.org/officeDocument/2006/relationships" xmlns:p="http://schemas.openxmlformats.org/presentationml/2006/main">
  <p:tag name="ISCAI" val="True"/>
  <p:tag name="TYPE" val="1"/>
</p:tagLst>
</file>

<file path=ppt/tags/tag47.xml><?xml version="1.0" encoding="utf-8"?>
<p:tagLst xmlns:a="http://schemas.openxmlformats.org/drawingml/2006/main" xmlns:r="http://schemas.openxmlformats.org/officeDocument/2006/relationships" xmlns:p="http://schemas.openxmlformats.org/presentationml/2006/main">
  <p:tag name="TYPE" val="2"/>
</p:tagLst>
</file>

<file path=ppt/tags/tag48.xml><?xml version="1.0" encoding="utf-8"?>
<p:tagLst xmlns:a="http://schemas.openxmlformats.org/drawingml/2006/main" xmlns:r="http://schemas.openxmlformats.org/officeDocument/2006/relationships" xmlns:p="http://schemas.openxmlformats.org/presentationml/2006/main">
  <p:tag name="TYPE" val="MultiChoiceSlide"/>
  <p:tag name="TPQUESTIONXML" val="﻿&lt;?xml version=&quot;1.0&quot; encoding=&quot;utf-8&quot;?&gt;&#10;&lt;questionlist&gt;&#10;    &lt;properties&gt;&#10;        &lt;guid&gt;ABDCBA5249A34D6B86945A7447DAC9D1&lt;/guid&gt;&#10;        &lt;description /&gt;&#10;        &lt;date&gt;2/21/2017 8:31:01 AM&lt;/date&gt;&#10;    &lt;/properties&gt;&#10;    &lt;questionlisttemplate&gt;&#10;        &lt;correctvalue&gt;1&lt;/correctvalue&gt;&#10;        &lt;incorrectvalue&gt;0&lt;/incorrectvalue&gt;&#10;        &lt;questiontype&gt;1&lt;/questiontype&gt;&#10;        &lt;numberofchoices&gt;4&lt;/numberofchoices&gt;&#10;        &lt;bulletstyle&gt;2&lt;/bulletstyle&gt;&#10;        &lt;questionfont&gt;Verdana&lt;/questionfont&gt;&#10;        &lt;questionfontsize&gt;12&lt;/questionfontsize&gt;&#10;        &lt;answerfont&gt;Verdana&lt;/answerfont&gt;&#10;        &lt;answerfontsize&gt;12&lt;/answerfontsize&gt;&#10;        &lt;showresults&gt;True&lt;/showresults&gt;&#10;        &lt;countdowntime&gt;30&lt;/countdowntime&gt;&#10;        &lt;responsegrid&gt;0&lt;/responsegrid&gt;&#10;    &lt;/questionlisttemplate&gt;&#10;    &lt;questions&gt;&#10;        &lt;multichoice&gt;&#10;            &lt;guid&gt;7163F6101A16439DA802D967EC43CFCF&lt;/guid&gt;&#10;            &lt;repollguid&gt;5FF77C848A634DE1976B7F326FB450EC&lt;/repollguid&gt;&#10;            &lt;sourceid&gt;4C53B74AAFA342E28785530A637C9E17&lt;/sourceid&gt;&#10;            &lt;questiontext&gt;Draw a force diagram for the car at the moment it is at the top of the small rise in the road. What is the centripetal force on the car equal to at this moment?&lt;/questiontext&gt;&#10;            &lt;showresults&gt;True&lt;/showresults&gt;&#10;            &lt;responsegrid&gt;0&lt;/responsegrid&gt;&#10;            &lt;countdowntimer&gt;False&lt;/countdowntimer&gt;&#10;            &lt;countdowntime&gt;30&lt;/countdowntime&gt;&#10;            &lt;correctvalue&gt;1&lt;/correctvalue&gt;&#10;            &lt;incorrectvalue&gt;0&lt;/incorrectvalue&gt;&#10;            &lt;responselimit&gt;1&lt;/responselimit&gt;&#10;            &lt;bulletstyle&gt;2&lt;/bulletstyle&gt;&#10;            &lt;correctanswerindicator&gt;True&lt;/correctanswerindicator&gt;&#10;            &lt;answers&gt;&#10;                &lt;answer&gt;&#10;                    &lt;guid&gt;E14F5DF326D248538E95EE00405CAB2A&lt;/guid&gt;&#10;                    &lt;answertext&gt;N&lt;/answertext&gt;&#10;                    &lt;valuetype&gt;-1&lt;/valuetype&gt;&#10;                &lt;/answer&gt;&#10;                &lt;answer&gt;&#10;                    &lt;guid&gt;90C49A0A5F464AB698E4FD130CFC5641&lt;/guid&gt;&#10;                    &lt;answertext&gt;mg&lt;/answertext&gt;&#10;                    &lt;valuetype&gt;-1&lt;/valuetype&gt;&#10;                &lt;/answer&gt;&#10;                &lt;answer&gt;&#10;                    &lt;guid&gt;6412C6205DA045A18430DC8A68DD2F71&lt;/guid&gt;&#10;                    &lt;answertext&gt;N-mg&lt;/answertext&gt;&#10;                    &lt;valuetype&gt;-1&lt;/valuetype&gt;&#10;                &lt;/answer&gt;&#10;                &lt;answer&gt;&#10;                    &lt;guid&gt;194FF72D284E4FD3831FC8CEDF8B196B&lt;/guid&gt;&#10;                    &lt;answertext&gt;mg-N&lt;/answertext&gt;&#10;                    &lt;valuetype&gt;1&lt;/valuetype&gt;&#10;                &lt;/answer&gt;&#10;                &lt;answer&gt;&#10;                    &lt;guid&gt;50336D0B58D744928F00FD2DFEDC8086&lt;/guid&gt;&#10;                    &lt;answertext&gt;N+mg&lt;/answertext&gt;&#10;                    &lt;valuetype&gt;-1&lt;/valuetype&gt;&#10;                &lt;/answer&gt;&#10;            &lt;/answers&gt;&#10;        &lt;/multichoice&gt;&#10;    &lt;/questions&gt;&#10;&lt;/questionlist&gt;"/>
  <p:tag name="LIVECHARTING" val="False"/>
  <p:tag name="AUTOOPENPOLL" val="True"/>
  <p:tag name="AUTOFORMATCHART" val="True"/>
  <p:tag name="HASRESULTS" val="False"/>
</p:tagLst>
</file>

<file path=ppt/tags/tag49.xml><?xml version="1.0" encoding="utf-8"?>
<p:tagLst xmlns:a="http://schemas.openxmlformats.org/drawingml/2006/main" xmlns:r="http://schemas.openxmlformats.org/officeDocument/2006/relationships" xmlns:p="http://schemas.openxmlformats.org/presentationml/2006/main">
  <p:tag name="ZEROBASED" val="False"/>
</p:tagLst>
</file>

<file path=ppt/tags/tag5.xml><?xml version="1.0" encoding="utf-8"?>
<p:tagLst xmlns:a="http://schemas.openxmlformats.org/drawingml/2006/main" xmlns:r="http://schemas.openxmlformats.org/officeDocument/2006/relationships" xmlns:p="http://schemas.openxmlformats.org/presentationml/2006/main">
  <p:tag name="OLDNUMANSWERS" val="4"/>
  <p:tag name="ANSWERBULLETS" val="3"/>
  <p:tag name="TEXTLENGTH" val="150"/>
  <p:tag name="FONTSIZE" val="32"/>
  <p:tag name="BULLETTYPE" val="ppBulletArabicPeriod"/>
  <p:tag name="ANSWERTEXT" val="The object’s weight&#10;The surface area of the object touching the surface&#10;The speed the object is moving&#10;The normal force on the object from the surface"/>
  <p:tag name="ZEROBASED" val="False"/>
</p:tagLst>
</file>

<file path=ppt/tags/tag50.xml><?xml version="1.0" encoding="utf-8"?>
<p:tagLst xmlns:a="http://schemas.openxmlformats.org/drawingml/2006/main" xmlns:r="http://schemas.openxmlformats.org/officeDocument/2006/relationships" xmlns:p="http://schemas.openxmlformats.org/presentationml/2006/main">
  <p:tag name="TYPE" val="0"/>
  <p:tag name="DEFINEDCOLORS" val="3,6,10,45,32,50,13,4,9,55,1"/>
  <p:tag name="NUMBERFORMAT" val="0"/>
  <p:tag name="LABELFORMAT" val="0"/>
  <p:tag name="COLORTYPE" val="SCHEME"/>
</p:tagLst>
</file>

<file path=ppt/tags/tag51.xml><?xml version="1.0" encoding="utf-8"?>
<p:tagLst xmlns:a="http://schemas.openxmlformats.org/drawingml/2006/main" xmlns:r="http://schemas.openxmlformats.org/officeDocument/2006/relationships" xmlns:p="http://schemas.openxmlformats.org/presentationml/2006/main">
  <p:tag name="TYPE" val="2"/>
</p:tagLst>
</file>

<file path=ppt/tags/tag52.xml><?xml version="1.0" encoding="utf-8"?>
<p:tagLst xmlns:a="http://schemas.openxmlformats.org/drawingml/2006/main" xmlns:r="http://schemas.openxmlformats.org/officeDocument/2006/relationships" xmlns:p="http://schemas.openxmlformats.org/presentationml/2006/main">
  <p:tag name="ISCAI" val="True"/>
  <p:tag name="TYPE" val="1"/>
</p:tagLst>
</file>

<file path=ppt/tags/tag53.xml><?xml version="1.0" encoding="utf-8"?>
<p:tagLst xmlns:a="http://schemas.openxmlformats.org/drawingml/2006/main" xmlns:r="http://schemas.openxmlformats.org/officeDocument/2006/relationships" xmlns:p="http://schemas.openxmlformats.org/presentationml/2006/main">
  <p:tag name="TYPE" val="MultiChoiceSlide"/>
  <p:tag name="TPQUESTIONXML" val="﻿&lt;?xml version=&quot;1.0&quot; encoding=&quot;utf-8&quot;?&gt;&#10;&lt;questionlist&gt;&#10;    &lt;properties&gt;&#10;        &lt;guid&gt;72FD6DBA8C8C4F84941D3FBECC31803D&lt;/guid&gt;&#10;        &lt;description /&gt;&#10;        &lt;date&gt;2/21/2017 8:47:33 AM&lt;/date&gt;&#10;    &lt;/properties&gt;&#10;    &lt;questionlisttemplate&gt;&#10;        &lt;correctvalue&gt;1&lt;/correctvalue&gt;&#10;        &lt;incorrectvalue&gt;0&lt;/incorrectvalue&gt;&#10;        &lt;questiontype&gt;1&lt;/questiontype&gt;&#10;        &lt;numberofchoices&gt;4&lt;/numberofchoices&gt;&#10;        &lt;bulletstyle&gt;2&lt;/bulletstyle&gt;&#10;        &lt;questionfont&gt;Verdana&lt;/questionfont&gt;&#10;        &lt;questionfontsize&gt;12&lt;/questionfontsize&gt;&#10;        &lt;answerfont&gt;Verdana&lt;/answerfont&gt;&#10;        &lt;answerfontsize&gt;12&lt;/answerfontsize&gt;&#10;        &lt;showresults&gt;True&lt;/showresults&gt;&#10;        &lt;countdowntime&gt;30&lt;/countdowntime&gt;&#10;        &lt;responsegrid&gt;0&lt;/responsegrid&gt;&#10;    &lt;/questionlisttemplate&gt;&#10;    &lt;questions&gt;&#10;        &lt;multichoice&gt;&#10;            &lt;guid&gt;E02893B9CFF448848AC3A6ACF3EB3D7D&lt;/guid&gt;&#10;            &lt;repollguid&gt;340571A71B0A4D038EC77CE1BD68A8CE&lt;/repollguid&gt;&#10;            &lt;sourceid&gt;4D3610722D9C4BB1907760E15A0F9A96&lt;/sourceid&gt;&#10;            &lt;questiontext&gt;The mass of the crate shown is m. Assume the masses of the chains, rope, and pulleys are negligible. Find the magnitude of the force, F, needed to raise the crate at a constant speed. &lt;/questiontext&gt;&#10;            &lt;showresults&gt;True&lt;/showresults&gt;&#10;            &lt;responsegrid&gt;0&lt;/responsegrid&gt;&#10;            &lt;countdowntimer&gt;False&lt;/countdowntimer&gt;&#10;            &lt;countdowntime&gt;30&lt;/countdowntime&gt;&#10;            &lt;correctvalue&gt;1&lt;/correctvalue&gt;&#10;            &lt;incorrectvalue&gt;0&lt;/incorrectvalue&gt;&#10;            &lt;responselimit&gt;1&lt;/responselimit&gt;&#10;            &lt;bulletstyle&gt;2&lt;/bulletstyle&gt;&#10;            &lt;correctanswerindicator&gt;True&lt;/correctanswerindicator&gt;&#10;            &lt;answers&gt;&#10;                &lt;answer&gt;&#10;                    &lt;guid&gt;99E1B1E7D10F4FE1A36002B529127150&lt;/guid&gt;&#10;                    &lt;answertext&gt;F = mg&lt;/answertext&gt;&#10;                    &lt;valuetype&gt;-1&lt;/valuetype&gt;&#10;                &lt;/answer&gt;&#10;                &lt;answer&gt;&#10;                    &lt;guid&gt;C21E9D11EC05400A81EE2844CE02C0B2&lt;/guid&gt;&#10;                    &lt;answertext&gt;F = 2(mg)&lt;/answertext&gt;&#10;                    &lt;valuetype&gt;-1&lt;/valuetype&gt;&#10;                &lt;/answer&gt;&#10;                &lt;answer&gt;&#10;                    &lt;guid&gt;AB03B8FA0EFA4115AE671CD7F6FA0E08&lt;/guid&gt;&#10;                    &lt;answertext&gt;F = (mg)/2&lt;/answertext&gt;&#10;                    &lt;valuetype&gt;1&lt;/valuetype&gt;&#10;                &lt;/answer&gt;&#10;                &lt;answer&gt;&#10;                    &lt;guid&gt;8159A8F40B0D43AF9CF02132D36686A8&lt;/guid&gt;&#10;                    &lt;answertext&gt;F = 3(mg)&lt;/answertext&gt;&#10;                    &lt;valuetype&gt;-1&lt;/valuetype&gt;&#10;                &lt;/answer&gt;&#10;                &lt;answer&gt;&#10;                    &lt;guid&gt;D0A10A823D924FACBB8B9946694EF823&lt;/guid&gt;&#10;                    &lt;answertext&gt;F = (mg)/3&lt;/answertext&gt;&#10;                    &lt;valuetype&gt;-1&lt;/valuetype&gt;&#10;                &lt;/answer&gt;&#10;            &lt;/answers&gt;&#10;        &lt;/multichoice&gt;&#10;    &lt;/questions&gt;&#10;&lt;/questionlist&gt;"/>
  <p:tag name="LIVECHARTING" val="False"/>
  <p:tag name="AUTOOPENPOLL" val="True"/>
  <p:tag name="AUTOFORMATCHART" val="True"/>
  <p:tag name="HASRESULTS" val="False"/>
</p:tagLst>
</file>

<file path=ppt/tags/tag54.xml><?xml version="1.0" encoding="utf-8"?>
<p:tagLst xmlns:a="http://schemas.openxmlformats.org/drawingml/2006/main" xmlns:r="http://schemas.openxmlformats.org/officeDocument/2006/relationships" xmlns:p="http://schemas.openxmlformats.org/presentationml/2006/main">
  <p:tag name="ZEROBASED" val="False"/>
</p:tagLst>
</file>

<file path=ppt/tags/tag55.xml><?xml version="1.0" encoding="utf-8"?>
<p:tagLst xmlns:a="http://schemas.openxmlformats.org/drawingml/2006/main" xmlns:r="http://schemas.openxmlformats.org/officeDocument/2006/relationships" xmlns:p="http://schemas.openxmlformats.org/presentationml/2006/main">
  <p:tag name="TYPE" val="0"/>
  <p:tag name="DEFINEDCOLORS" val="3,6,10,45,32,50,13,4,9,55,1"/>
  <p:tag name="NUMBERFORMAT" val="0"/>
  <p:tag name="LABELFORMAT" val="0"/>
  <p:tag name="COLORTYPE" val="SCHEME"/>
</p:tagLst>
</file>

<file path=ppt/tags/tag56.xml><?xml version="1.0" encoding="utf-8"?>
<p:tagLst xmlns:a="http://schemas.openxmlformats.org/drawingml/2006/main" xmlns:r="http://schemas.openxmlformats.org/officeDocument/2006/relationships" xmlns:p="http://schemas.openxmlformats.org/presentationml/2006/main">
  <p:tag name="TYPE" val="2"/>
</p:tagLst>
</file>

<file path=ppt/tags/tag57.xml><?xml version="1.0" encoding="utf-8"?>
<p:tagLst xmlns:a="http://schemas.openxmlformats.org/drawingml/2006/main" xmlns:r="http://schemas.openxmlformats.org/officeDocument/2006/relationships" xmlns:p="http://schemas.openxmlformats.org/presentationml/2006/main">
  <p:tag name="ISCAI" val="True"/>
  <p:tag name="TYPE" val="1"/>
</p:tagLst>
</file>

<file path=ppt/tags/tag6.xml><?xml version="1.0" encoding="utf-8"?>
<p:tagLst xmlns:a="http://schemas.openxmlformats.org/drawingml/2006/main" xmlns:r="http://schemas.openxmlformats.org/officeDocument/2006/relationships" xmlns:p="http://schemas.openxmlformats.org/presentationml/2006/main">
  <p:tag name="ISCAI" val="True"/>
  <p:tag name="TYPE" val="1"/>
</p:tagLst>
</file>

<file path=ppt/tags/tag7.xml><?xml version="1.0" encoding="utf-8"?>
<p:tagLst xmlns:a="http://schemas.openxmlformats.org/drawingml/2006/main" xmlns:r="http://schemas.openxmlformats.org/officeDocument/2006/relationships" xmlns:p="http://schemas.openxmlformats.org/presentationml/2006/main">
  <p:tag name="TYPE" val="2"/>
</p:tagLst>
</file>

<file path=ppt/tags/tag8.xml><?xml version="1.0" encoding="utf-8"?>
<p:tagLst xmlns:a="http://schemas.openxmlformats.org/drawingml/2006/main" xmlns:r="http://schemas.openxmlformats.org/officeDocument/2006/relationships" xmlns:p="http://schemas.openxmlformats.org/presentationml/2006/main">
  <p:tag name="SLIDEGUID" val="CCC62F2E2A654445AA7EF0B4960D75B9"/>
  <p:tag name="SLIDEID" val="CCC62F2E2A654445AA7EF0B4960D75B9"/>
  <p:tag name="SLIDEORDER" val="1"/>
  <p:tag name="SLIDETYPE" val="Q"/>
  <p:tag name="DEMOGRAPHIC" val="False"/>
  <p:tag name="TEAMASSIGN" val="False"/>
  <p:tag name="SPEEDSCORING" val="False"/>
  <p:tag name="CORRECTPOINTVALUE" val="100"/>
  <p:tag name="INCORRECTPOINTVALUE" val="0"/>
  <p:tag name="ZEROBASED" val="False"/>
  <p:tag name="NUMRESPONSES" val="1"/>
  <p:tag name="AUTOADVANCE" val="False"/>
  <p:tag name="DELIMITERS" val="3.1"/>
  <p:tag name="VALUEFORMAT" val="0%"/>
  <p:tag name="QUESTIONALIAS" val="What are the units of the coefficient of kinetic friction, μk ?"/>
  <p:tag name="ANSWERSALIAS" val="It has no units|smicln|N|smicln|m/s|smicln|4.  m/s2"/>
  <p:tag name="VALUES" val="Correct|smicln|Incorrect|smicln|Incorrect|smicln|Incorrect"/>
  <p:tag name="TOTALRESPONSES" val="4"/>
  <p:tag name="RESPONSECOUNT" val="4"/>
  <p:tag name="SLICED" val="False"/>
  <p:tag name="RESPONSES" val="1;2;2;2;"/>
  <p:tag name="CHARTSTRINGSTD" val="1 3 0 0"/>
  <p:tag name="CHARTSTRINGREV" val="0 0 3 1"/>
  <p:tag name="CHARTSTRINGSTDPER" val="0.25 0.75 0 0"/>
  <p:tag name="CHARTSTRINGREVPER" val="0 0 0.75 0.25"/>
  <p:tag name="RESPONSESGATHERED" val="False"/>
  <p:tag name="TYPE" val="MultiChoiceSlide"/>
  <p:tag name="TPQUESTIONXML" val="﻿&lt;?xml version=&quot;1.0&quot; encoding=&quot;utf-8&quot;?&gt;&#10;&lt;questionlist&gt;&#10;    &lt;properties&gt;&#10;        &lt;guid&gt;74C6D3953B4E43E48E40FA8FFA4D1055&lt;/guid&gt;&#10;        &lt;description /&gt;&#10;        &lt;date&gt;2/11/2016 9:11:56 AM&lt;/date&gt;&#10;    &lt;/properties&gt;&#10;    &lt;questionlisttemplate&gt;&#10;        &lt;correctvalue&gt;1&lt;/correctvalue&gt;&#10;        &lt;incorrectvalue&gt;0&lt;/incorrectvalue&gt;&#10;        &lt;questiontype&gt;1&lt;/questiontype&gt;&#10;        &lt;numberofchoices&gt;4&lt;/numberofchoices&gt;&#10;        &lt;bulletstyle&gt;2&lt;/bulletstyle&gt;&#10;        &lt;questionfont&gt;Verdana&lt;/questionfont&gt;&#10;        &lt;questionfontsize&gt;12&lt;/questionfontsize&gt;&#10;        &lt;answerfont&gt;Verdana&lt;/answerfont&gt;&#10;        &lt;answerfontsize&gt;12&lt;/answerfontsize&gt;&#10;        &lt;showresults&gt;True&lt;/showresults&gt;&#10;        &lt;countdowntime&gt;30&lt;/countdowntime&gt;&#10;        &lt;responsegrid&gt;0&lt;/responsegrid&gt;&#10;    &lt;/questionlisttemplate&gt;&#10;    &lt;questions&gt;&#10;        &lt;multichoice&gt;&#10;            &lt;guid&gt;DB396800285746159110E60A01D4EEE3&lt;/guid&gt;&#10;            &lt;repollguid&gt;A24D3634666C45B08ED7BF642D1A015B&lt;/repollguid&gt;&#10;            &lt;sourceid&gt;6181F7F197654F86AC389480525FE900&lt;/sourceid&gt;&#10;            &lt;questiontext&gt;Suppose the connected blocks are moving at a constant speed (B down and A to the right.) There is friction between the table and block A. Draw force diagrams for both blocks. Next, compare the magnitudes of the forces of tension (T) and friction (f) on block A.&lt;/questiontext&gt;&#10;            &lt;showresults&gt;True&lt;/showresults&gt;&#10;            &lt;responsegrid&gt;0&lt;/responsegrid&gt;&#10;            &lt;countdowntimer&gt;False&lt;/countdowntimer&gt;&#10;            &lt;correctvalue&gt;100&lt;/correctvalue&gt;&#10;            &lt;incorrectvalue&gt;0&lt;/incorrectvalue&gt;&#10;            &lt;responselimit&gt;1&lt;/responselimit&gt;&#10;            &lt;bulletstyle&gt;0&lt;/bulletstyle&gt;&#10;            &lt;answers&gt;&#10;                &lt;answer&gt;&#10;                    &lt;guid&gt;3BE1BCDED8184DE6ABC2FC5A764125F7&lt;/guid&gt;&#10;                    &lt;answertext&gt;T &amp;gt; f&lt;/answertext&gt;&#10;                    &lt;valuetype&gt;-1&lt;/valuetype&gt;&#10;                &lt;/answer&gt;&#10;                &lt;answer&gt;&#10;                    &lt;guid&gt;7EB42334854D488DB2BC763612141F3C&lt;/guid&gt;&#10;                    &lt;answertext&gt;T &amp;lt; f&lt;/answertext&gt;&#10;                    &lt;valuetype&gt;-1&lt;/valuetype&gt;&#10;                &lt;/answer&gt;&#10;                &lt;answer&gt;&#10;                    &lt;guid&gt;B63A2391F26F4078A26FA8E459BA5D95&lt;/guid&gt;&#10;                    &lt;answertext&gt;T = f&lt;/answertext&gt;&#10;                    &lt;valuetype&gt;1&lt;/valuetype&gt;&#10;                &lt;/answer&gt;&#10;                &lt;answer&gt;&#10;                    &lt;guid&gt;ADAD73F313BA41748CCB211382189D97&lt;/guid&gt;&#10;                    &lt;answertext&gt;You need the speed to be able to tell&lt;/answertext&gt;&#10;                    &lt;valuetype&gt;-1&lt;/valuetype&gt;&#10;                &lt;/answer&gt;&#10;            &lt;/answers&gt;&#10;        &lt;/multichoice&gt;&#10;    &lt;/questions&gt;&#10;&lt;/questionlist&gt;"/>
  <p:tag name="RESULTS" val="Suppose the connected blocks are moving at a constant speed (B down and A to the right.) There is friction between the table and block A. Draw force diagrams for both blocks. Next, compare the magnitudes of the forces of tension (T) and friction (f) on block A.[;crlf;]45[;]60[;]45[;]False[;]16[;][;crlf;]1.77777777777778[;]1[;]1.00860495270313[;]1.01728395061728[;crlf;]28[;]-1[;]T &gt; f1[;]T &gt; f[;][;crlf;]0[;]-1[;]T &lt; f2[;]T &lt; f[;][;crlf;]16[;]1[;]T = f3[;]T = f[;][;crlf;]1[;]-1[;]You need the speed to be able to tell4[;]You need the speed to be able to tell[;]"/>
  <p:tag name="LIVECHARTING" val="False"/>
  <p:tag name="AUTOOPENPOLL" val="True"/>
  <p:tag name="AUTOFORMATCHART" val="True"/>
  <p:tag name="HASRESULTS" val="False"/>
</p:tagLst>
</file>

<file path=ppt/tags/tag9.xml><?xml version="1.0" encoding="utf-8"?>
<p:tagLst xmlns:a="http://schemas.openxmlformats.org/drawingml/2006/main" xmlns:r="http://schemas.openxmlformats.org/officeDocument/2006/relationships" xmlns:p="http://schemas.openxmlformats.org/presentationml/2006/main">
  <p:tag name="CHARTTYPE" val="0"/>
  <p:tag name="TYPE" val="0"/>
  <p:tag name="NUMBERFORMAT" val="0"/>
  <p:tag name="LABELFORMAT" val="1"/>
  <p:tag name="DEFINEDCOLORS" val="3,6,10,45,32,50,13,4,9,55,1"/>
  <p:tag name="COLORTYPE" val="SCHEME"/>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1206</TotalTime>
  <Words>660</Words>
  <Application>Microsoft Office PowerPoint</Application>
  <PresentationFormat>On-screen Show (4:3)</PresentationFormat>
  <Paragraphs>72</Paragraphs>
  <Slides>12</Slides>
  <Notes>0</Notes>
  <HiddenSlides>0</HiddenSlides>
  <MMClips>0</MMClips>
  <ScaleCrop>false</ScaleCrop>
  <HeadingPairs>
    <vt:vector size="8" baseType="variant">
      <vt:variant>
        <vt:lpstr>Fonts Used</vt:lpstr>
      </vt:variant>
      <vt:variant>
        <vt:i4>2</vt:i4>
      </vt:variant>
      <vt:variant>
        <vt:lpstr>Theme</vt:lpstr>
      </vt:variant>
      <vt:variant>
        <vt:i4>1</vt:i4>
      </vt:variant>
      <vt:variant>
        <vt:lpstr>Embedded OLE Servers</vt:lpstr>
      </vt:variant>
      <vt:variant>
        <vt:i4>1</vt:i4>
      </vt:variant>
      <vt:variant>
        <vt:lpstr>Slide Titles</vt:lpstr>
      </vt:variant>
      <vt:variant>
        <vt:i4>12</vt:i4>
      </vt:variant>
    </vt:vector>
  </HeadingPairs>
  <TitlesOfParts>
    <vt:vector size="16" baseType="lpstr">
      <vt:lpstr>Arial</vt:lpstr>
      <vt:lpstr>Calibri</vt:lpstr>
      <vt:lpstr>Office Theme</vt:lpstr>
      <vt:lpstr>Microsoft Graph Chart</vt:lpstr>
      <vt:lpstr>Applications of Newton’s Law continued</vt:lpstr>
      <vt:lpstr>The crate is at rest on the incline. What is true of the force of static friction on the crate?</vt:lpstr>
      <vt:lpstr>Suppose the connected blocks are moving at a constant speed (B down and A to the right.) There is friction between the table and block A. Draw force diagrams for both blocks. Next, compare the magnitudes of the forces of tension (T) and friction (f) on block A.</vt:lpstr>
      <vt:lpstr>Which of the following equals the magnitude of the force of friction on the crate? (Hint – draw a force diagram and apply Newton’s 2nd law in the y direction.)</vt:lpstr>
      <vt:lpstr>A puck attached to a string is moving in a circle at a constant speed on a level air hockey table. Consider the puck before the string breaks. What force is providing the centripetal force on the puck?</vt:lpstr>
      <vt:lpstr>A puck attached to a string is moving in a circle at a constant speed on a level air hockey table. Consider the puck before the string breaks. What is the direction of the centripetal force on the puck?</vt:lpstr>
      <vt:lpstr>A puck attached to a string is moving in a circle at a constant speed on a level air hockey table. Consider the puck before the string breaks. What is the direction of the centripetal acceleration on the puck?</vt:lpstr>
      <vt:lpstr>A puck attached to a string is moving in a circle at a constant speed on a level air hockey table. Now consider the moment the string breaks, as shown. Which letter indicates the path the puck will follow? </vt:lpstr>
      <vt:lpstr>A car is moving around the oval track. Assuming that the track is level (not banked,) what provides the centripetal force? </vt:lpstr>
      <vt:lpstr>Consider the situation in the previous question. At which point can the car go the fastest before slipping?</vt:lpstr>
      <vt:lpstr>Draw a force diagram for the car at the moment it is at the top of the small rise in the road.  What is the centripetal force on the car equal to at this moment?</vt:lpstr>
      <vt:lpstr>The mass of the crate shown is m. Assume the masses of the chains, rope, and pulleys are negligible. Find the magnitude of the force, F, needed to raise the crate at a constant speed. </vt:lpstr>
    </vt:vector>
  </TitlesOfParts>
  <Company>UNC Asheville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Applying Newton’s laws</dc:title>
  <dc:creator>UNCA</dc:creator>
  <cp:lastModifiedBy>Judy Beck</cp:lastModifiedBy>
  <cp:revision>58</cp:revision>
  <dcterms:created xsi:type="dcterms:W3CDTF">2012-02-09T14:16:55Z</dcterms:created>
  <dcterms:modified xsi:type="dcterms:W3CDTF">2017-02-21T16:51:32Z</dcterms:modified>
</cp:coreProperties>
</file>