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98" r:id="rId4"/>
    <p:sldId id="299" r:id="rId5"/>
    <p:sldId id="300" r:id="rId6"/>
    <p:sldId id="281" r:id="rId7"/>
    <p:sldId id="301" r:id="rId8"/>
    <p:sldId id="302" r:id="rId9"/>
    <p:sldId id="303" r:id="rId10"/>
    <p:sldId id="304" r:id="rId11"/>
    <p:sldId id="305" r:id="rId12"/>
    <p:sldId id="292" r:id="rId13"/>
    <p:sldId id="306" r:id="rId14"/>
    <p:sldId id="290" r:id="rId15"/>
    <p:sldId id="291" r:id="rId16"/>
    <p:sldId id="307" r:id="rId17"/>
    <p:sldId id="308" r:id="rId18"/>
    <p:sldId id="293" r:id="rId19"/>
    <p:sldId id="310" r:id="rId20"/>
    <p:sldId id="309" r:id="rId21"/>
    <p:sldId id="294" r:id="rId22"/>
    <p:sldId id="295" r:id="rId23"/>
    <p:sldId id="316" r:id="rId24"/>
    <p:sldId id="311" r:id="rId25"/>
    <p:sldId id="312" r:id="rId26"/>
    <p:sldId id="313" r:id="rId27"/>
    <p:sldId id="317" r:id="rId28"/>
    <p:sldId id="314" r:id="rId29"/>
    <p:sldId id="315" r:id="rId30"/>
    <p:sldId id="318" r:id="rId31"/>
    <p:sldId id="319" r:id="rId32"/>
    <p:sldId id="320" r:id="rId33"/>
    <p:sldId id="321" r:id="rId34"/>
    <p:sldId id="296" r:id="rId35"/>
    <p:sldId id="322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6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1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92" y="1140574"/>
            <a:ext cx="3073958" cy="3862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/>
              <a:t>Identifiers</a:t>
            </a:r>
            <a:r>
              <a:rPr lang="en-US" sz="2400" dirty="0" smtClean="0"/>
              <a:t> are the words a programmer uses in a program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>
                <a:ea typeface="ＭＳ Ｐゴシック" pitchFamily="-110" charset="-128"/>
              </a:rPr>
              <a:t>can be made up of letters, digits, the underscore character ( _ ), and the dollar sign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>
                <a:ea typeface="ＭＳ Ｐゴシック" pitchFamily="-110" charset="-128"/>
              </a:rPr>
              <a:t>cannot begin with a digit</a:t>
            </a:r>
          </a:p>
          <a:p>
            <a:r>
              <a:rPr lang="en-US" sz="2400" dirty="0" smtClean="0"/>
              <a:t>Java is </a:t>
            </a:r>
            <a:r>
              <a:rPr lang="en-US" sz="2400" i="1" dirty="0" smtClean="0"/>
              <a:t>case sensitive</a:t>
            </a:r>
            <a:endParaRPr lang="en-US" sz="2400" dirty="0" smtClean="0"/>
          </a:p>
          <a:p>
            <a:pPr lvl="1"/>
            <a:r>
              <a:rPr lang="en-US" sz="2000" dirty="0" smtClean="0">
                <a:latin typeface="Courier New" pitchFamily="-110" charset="0"/>
              </a:rPr>
              <a:t>Total,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itchFamily="-110" charset="0"/>
              </a:rPr>
              <a:t>total,</a:t>
            </a:r>
            <a:r>
              <a:rPr lang="en-US" sz="2000" dirty="0" smtClean="0"/>
              <a:t> and</a:t>
            </a:r>
            <a:r>
              <a:rPr lang="en-US" sz="2000" dirty="0" smtClean="0">
                <a:latin typeface="Courier New" pitchFamily="-110" charset="0"/>
              </a:rPr>
              <a:t> TOTAL</a:t>
            </a:r>
            <a:r>
              <a:rPr lang="en-US" sz="2000" dirty="0" smtClean="0"/>
              <a:t> are different identifiers</a:t>
            </a:r>
          </a:p>
          <a:p>
            <a:r>
              <a:rPr lang="en-US" sz="2400" dirty="0" smtClean="0"/>
              <a:t>By convention, programmers use different case styles for different types of identifiers, such as</a:t>
            </a:r>
          </a:p>
          <a:p>
            <a:pPr lvl="1">
              <a:spcBef>
                <a:spcPct val="50000"/>
              </a:spcBef>
            </a:pPr>
            <a:r>
              <a:rPr lang="en-US" sz="2000" i="1" dirty="0" smtClean="0">
                <a:ea typeface="ＭＳ Ｐゴシック" pitchFamily="-110" charset="-128"/>
              </a:rPr>
              <a:t>title case </a:t>
            </a:r>
            <a:r>
              <a:rPr lang="en-US" sz="2000" dirty="0" smtClean="0">
                <a:ea typeface="ＭＳ Ｐゴシック" pitchFamily="-110" charset="-128"/>
              </a:rPr>
              <a:t>for class names - </a:t>
            </a:r>
            <a:r>
              <a:rPr lang="en-US" sz="2000" dirty="0" smtClean="0">
                <a:latin typeface="Courier New" pitchFamily="-110" charset="0"/>
                <a:ea typeface="ＭＳ Ｐゴシック" pitchFamily="-110" charset="-128"/>
              </a:rPr>
              <a:t>Lincoln</a:t>
            </a:r>
            <a:endParaRPr lang="en-US" sz="2000" dirty="0" smtClean="0">
              <a:ea typeface="ＭＳ Ｐゴシック" pitchFamily="-110" charset="-128"/>
            </a:endParaRPr>
          </a:p>
          <a:p>
            <a:pPr lvl="1">
              <a:spcBef>
                <a:spcPct val="50000"/>
              </a:spcBef>
            </a:pPr>
            <a:r>
              <a:rPr lang="en-US" sz="2000" i="1" dirty="0" smtClean="0">
                <a:ea typeface="ＭＳ Ｐゴシック" pitchFamily="-110" charset="-128"/>
              </a:rPr>
              <a:t>upper case</a:t>
            </a:r>
            <a:r>
              <a:rPr lang="en-US" sz="2000" dirty="0" smtClean="0">
                <a:ea typeface="ＭＳ Ｐゴシック" pitchFamily="-110" charset="-128"/>
              </a:rPr>
              <a:t> for constants - </a:t>
            </a:r>
            <a:r>
              <a:rPr lang="en-US" sz="2000" dirty="0" smtClean="0">
                <a:latin typeface="Courier New" pitchFamily="-110" charset="0"/>
                <a:ea typeface="ＭＳ Ｐゴシック" pitchFamily="-110" charset="-128"/>
              </a:rPr>
              <a:t>MAXIMUM</a:t>
            </a:r>
            <a:endParaRPr lang="en-US" sz="2000" dirty="0" smtClean="0">
              <a:ea typeface="ＭＳ Ｐゴシック" pitchFamily="-110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Sometimes we choose identifiers ourselves when writing a program (such as </a:t>
            </a:r>
            <a:r>
              <a:rPr lang="en-US" dirty="0" smtClean="0">
                <a:latin typeface="Courier New" pitchFamily="-110" charset="0"/>
              </a:rPr>
              <a:t>Lincoln</a:t>
            </a:r>
            <a:r>
              <a:rPr lang="en-US" dirty="0" smtClean="0"/>
              <a:t>)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Sometimes we are using another programmer's code, so we use the identifiers that he or she chose (such as </a:t>
            </a:r>
            <a:r>
              <a:rPr lang="en-US" dirty="0" err="1" smtClean="0">
                <a:latin typeface="Courier New" pitchFamily="-110" charset="0"/>
              </a:rPr>
              <a:t>println</a:t>
            </a:r>
            <a:r>
              <a:rPr lang="en-US" dirty="0" smtClean="0"/>
              <a:t>)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Often we use special identifiers called </a:t>
            </a:r>
            <a:r>
              <a:rPr lang="en-US" i="1" dirty="0" smtClean="0"/>
              <a:t>reserved words</a:t>
            </a:r>
            <a:r>
              <a:rPr lang="en-US" dirty="0" smtClean="0"/>
              <a:t> that already have a predefined meaning in the language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A reserved word cannot be used in any other 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reserved words: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Fig1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60" y="2115080"/>
            <a:ext cx="7944905" cy="3787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Spaces, blank lines, and tabs are called </a:t>
            </a:r>
            <a:r>
              <a:rPr lang="en-US" i="1" dirty="0" smtClean="0"/>
              <a:t>white space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White space is used to separate words and symbols in a program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Extra white space is ignored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valid Java program can be formatted many ways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Programs should be formatted to enhance readability, using consistent indentation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Lincoln2.java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a poorly formatted, though valid, program.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Lincoln2{public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main(String[]args</a:t>
            </a:r>
            <a:r>
              <a:rPr lang="en-US" sz="1200" dirty="0" smtClean="0">
                <a:latin typeface="Courier New"/>
                <a:cs typeface="Courier New"/>
              </a:rPr>
              <a:t>){</a:t>
            </a:r>
          </a:p>
          <a:p>
            <a:pPr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System.out.println("A</a:t>
            </a:r>
            <a:r>
              <a:rPr lang="en-US" sz="1200" dirty="0" smtClean="0">
                <a:latin typeface="Courier New"/>
                <a:cs typeface="Courier New"/>
              </a:rPr>
              <a:t> quote by Abraham Lincoln:");</a:t>
            </a:r>
          </a:p>
          <a:p>
            <a:pPr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System.out.println("Whatever</a:t>
            </a:r>
            <a:r>
              <a:rPr lang="en-US" sz="1200" dirty="0" smtClean="0">
                <a:latin typeface="Courier New"/>
                <a:cs typeface="Courier New"/>
              </a:rPr>
              <a:t> you are, be a good one.");}}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Lincoln3.java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another valid program that is poorly formatted.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public       class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Lincoln3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public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static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void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main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(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String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[]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                       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        (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"A quote by Abraham Lincoln:"          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;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(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"Whatever you are, be a good one."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The mechanics of developing a program include several activities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>
                <a:ea typeface="ＭＳ Ｐゴシック" pitchFamily="-110" charset="-128"/>
              </a:rPr>
              <a:t>writing the program in a specific programming language (such as Java)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>
                <a:ea typeface="ＭＳ Ｐゴシック" pitchFamily="-110" charset="-128"/>
              </a:rPr>
              <a:t>translating the program into a form that the computer can execute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>
                <a:ea typeface="ＭＳ Ｐゴシック" pitchFamily="-110" charset="-128"/>
              </a:rPr>
              <a:t>investigating and fixing various types of errors that can occur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Software tools can be used to help with all parts of this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 are four programming language levels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machine language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assembly language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high-level language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fourth-generation language</a:t>
            </a:r>
          </a:p>
          <a:p>
            <a:pPr>
              <a:spcBef>
                <a:spcPct val="75000"/>
              </a:spcBef>
            </a:pPr>
            <a:r>
              <a:rPr lang="en-US" sz="2800" dirty="0" smtClean="0"/>
              <a:t>Each type of CPU has its own specific </a:t>
            </a:r>
            <a:r>
              <a:rPr lang="en-US" sz="2800" i="1" dirty="0" smtClean="0"/>
              <a:t>machine language</a:t>
            </a:r>
          </a:p>
          <a:p>
            <a:pPr>
              <a:spcBef>
                <a:spcPct val="75000"/>
              </a:spcBef>
            </a:pPr>
            <a:r>
              <a:rPr lang="en-US" sz="2800" dirty="0" smtClean="0"/>
              <a:t>The other levels were created to make it easier for a human being to read and write programs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high-level expression and its lover level equivalents: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Fig1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08" y="2639483"/>
            <a:ext cx="6048356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Each type of CPU executes only a particular </a:t>
            </a:r>
            <a:r>
              <a:rPr lang="en-US" i="1" dirty="0" smtClean="0"/>
              <a:t>machine language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program must be translated into machine language before it can be executed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compiler</a:t>
            </a:r>
            <a:r>
              <a:rPr lang="en-US" dirty="0" smtClean="0"/>
              <a:t> is a software tool which translates </a:t>
            </a:r>
            <a:r>
              <a:rPr lang="en-US" i="1" dirty="0" smtClean="0"/>
              <a:t>source code</a:t>
            </a:r>
            <a:r>
              <a:rPr lang="en-US" dirty="0" smtClean="0"/>
              <a:t> into a specific target language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Often, that target language is the machine language for a particular CPU type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Java approach is somewhat different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the Java programming language</a:t>
            </a:r>
          </a:p>
          <a:p>
            <a:r>
              <a:rPr lang="en-US" dirty="0" smtClean="0"/>
              <a:t>Program compilation and execution</a:t>
            </a:r>
          </a:p>
          <a:p>
            <a:r>
              <a:rPr lang="en-US" dirty="0" smtClean="0"/>
              <a:t>Problem solving in general</a:t>
            </a:r>
          </a:p>
          <a:p>
            <a:r>
              <a:rPr lang="en-US" dirty="0" smtClean="0"/>
              <a:t>The software development process</a:t>
            </a:r>
          </a:p>
          <a:p>
            <a:r>
              <a:rPr lang="en-US" dirty="0" smtClean="0"/>
              <a:t>Overview of object-oriented principles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Java Foundations,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Edition</a:t>
            </a:r>
            <a:r>
              <a:rPr lang="en-US" dirty="0" smtClean="0"/>
              <a:t>, Lewis/</a:t>
            </a:r>
            <a:r>
              <a:rPr lang="en-US" dirty="0" err="1" smtClean="0"/>
              <a:t>DePasquale</a:t>
            </a:r>
            <a:r>
              <a:rPr lang="en-US" dirty="0" smtClean="0"/>
              <a:t>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Programming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is written in an editor, compiled into an executable form, and then executed</a:t>
            </a:r>
          </a:p>
          <a:p>
            <a:r>
              <a:rPr lang="en-US" dirty="0" smtClean="0"/>
              <a:t>If errors occur during compilation, an executable version is not created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Fig1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6" y="3804708"/>
            <a:ext cx="7692678" cy="16562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 Java compiler translates Java source code into a special representation called </a:t>
            </a:r>
            <a:r>
              <a:rPr lang="en-US" i="1" dirty="0" err="1" smtClean="0"/>
              <a:t>bytecode</a:t>
            </a:r>
            <a:endParaRPr lang="en-US" i="1" dirty="0" smtClean="0"/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Java </a:t>
            </a:r>
            <a:r>
              <a:rPr lang="en-US" dirty="0" err="1" smtClean="0"/>
              <a:t>bytecode</a:t>
            </a:r>
            <a:r>
              <a:rPr lang="en-US" dirty="0" smtClean="0"/>
              <a:t> is not the machine language for any traditional CPU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Another software tool, called an </a:t>
            </a:r>
            <a:r>
              <a:rPr lang="en-US" i="1" dirty="0" smtClean="0"/>
              <a:t>interpreter</a:t>
            </a:r>
            <a:r>
              <a:rPr lang="en-US" dirty="0" smtClean="0"/>
              <a:t>, translates </a:t>
            </a:r>
            <a:r>
              <a:rPr lang="en-US" dirty="0" err="1" smtClean="0"/>
              <a:t>bytecode</a:t>
            </a:r>
            <a:r>
              <a:rPr lang="en-US" dirty="0" smtClean="0"/>
              <a:t> into machine language and executes it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Therefore the Java compiler is not tied to any particular machine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Java is considered to be </a:t>
            </a:r>
            <a:r>
              <a:rPr lang="en-US" i="1" dirty="0" smtClean="0"/>
              <a:t>architecture-neutral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Translation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 descr="Fig1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3" y="1386946"/>
            <a:ext cx="4992142" cy="40317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development environment </a:t>
            </a:r>
            <a:r>
              <a:rPr lang="en-US" dirty="0" smtClean="0"/>
              <a:t>is the set of tools used to create, test, and modify a program</a:t>
            </a:r>
          </a:p>
          <a:p>
            <a:r>
              <a:rPr lang="en-US" dirty="0" smtClean="0"/>
              <a:t>An </a:t>
            </a:r>
            <a:r>
              <a:rPr lang="en-US" i="1" dirty="0" smtClean="0"/>
              <a:t>integrated development environment </a:t>
            </a:r>
            <a:r>
              <a:rPr lang="en-US" dirty="0" smtClean="0"/>
              <a:t>(IDE) combine the tools into one software program</a:t>
            </a:r>
          </a:p>
          <a:p>
            <a:r>
              <a:rPr lang="en-US" dirty="0" smtClean="0"/>
              <a:t>All development environments contain key tools, such as a compiler and interpreter</a:t>
            </a:r>
          </a:p>
          <a:p>
            <a:r>
              <a:rPr lang="en-US" dirty="0" smtClean="0"/>
              <a:t>Others include additional tools, such as a </a:t>
            </a:r>
            <a:r>
              <a:rPr lang="en-US" i="1" dirty="0" smtClean="0"/>
              <a:t>debugger</a:t>
            </a:r>
            <a:r>
              <a:rPr lang="en-US" dirty="0" smtClean="0"/>
              <a:t>, which helps you find errors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are many environments that support the development of Java software, including:</a:t>
            </a:r>
          </a:p>
          <a:p>
            <a:pPr lvl="1">
              <a:spcBef>
                <a:spcPct val="60000"/>
              </a:spcBef>
            </a:pPr>
            <a:r>
              <a:rPr lang="en-US" sz="2400" dirty="0" smtClean="0">
                <a:ea typeface="ＭＳ Ｐゴシック" pitchFamily="-110" charset="-128"/>
              </a:rPr>
              <a:t>Sun Java Development Kit (JDK)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Eclipse</a:t>
            </a:r>
          </a:p>
          <a:p>
            <a:pPr lvl="1"/>
            <a:r>
              <a:rPr lang="en-US" sz="2400" dirty="0" err="1" smtClean="0">
                <a:ea typeface="ＭＳ Ｐゴシック" pitchFamily="-110" charset="-128"/>
              </a:rPr>
              <a:t>NetBeans</a:t>
            </a:r>
            <a:endParaRPr lang="en-US" sz="2400" dirty="0" smtClean="0">
              <a:ea typeface="ＭＳ Ｐゴシック" pitchFamily="-110" charset="-128"/>
            </a:endParaRPr>
          </a:p>
          <a:p>
            <a:pPr lvl="1"/>
            <a:r>
              <a:rPr lang="en-US" sz="2400" dirty="0" err="1" smtClean="0">
                <a:ea typeface="ＭＳ Ｐゴシック" pitchFamily="-110" charset="-128"/>
              </a:rPr>
              <a:t>BlueJ</a:t>
            </a:r>
            <a:endParaRPr lang="en-US" sz="2400" dirty="0" smtClean="0">
              <a:ea typeface="ＭＳ Ｐゴシック" pitchFamily="-110" charset="-128"/>
            </a:endParaRPr>
          </a:p>
          <a:p>
            <a:pPr lvl="1"/>
            <a:r>
              <a:rPr lang="en-US" sz="2400" dirty="0" err="1" smtClean="0">
                <a:ea typeface="ＭＳ Ｐゴシック" pitchFamily="-110" charset="-128"/>
              </a:rPr>
              <a:t>jGRASP</a:t>
            </a:r>
            <a:endParaRPr lang="en-US" sz="2400" dirty="0" smtClean="0">
              <a:ea typeface="ＭＳ Ｐゴシック" pitchFamily="-110" charset="-128"/>
            </a:endParaRPr>
          </a:p>
          <a:p>
            <a:pPr>
              <a:spcBef>
                <a:spcPct val="70000"/>
              </a:spcBef>
            </a:pPr>
            <a:r>
              <a:rPr lang="en-US" sz="2800" dirty="0" smtClean="0"/>
              <a:t>Though the details of these environments differ, the basic compilation and execution process is essentially the same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and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syntax rules</a:t>
            </a:r>
            <a:r>
              <a:rPr lang="en-US" dirty="0" smtClean="0"/>
              <a:t> of a language define how we can put together symbols, reserved words, and identifiers to make a valid program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semantics</a:t>
            </a:r>
            <a:r>
              <a:rPr lang="en-US" dirty="0" smtClean="0"/>
              <a:t> of a program statement define what that statement means (its purpose or role in a program)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program that is syntactically correct is not necessarily logically (semantically) correct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program will always do what we tell it to do, not what we </a:t>
            </a:r>
            <a:r>
              <a:rPr lang="en-US" u="sng" dirty="0" smtClean="0"/>
              <a:t>meant</a:t>
            </a:r>
            <a:r>
              <a:rPr lang="en-US" dirty="0" smtClean="0"/>
              <a:t> to tell it to do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z="2800" dirty="0" smtClean="0"/>
              <a:t>A program can have three types of errors: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>
                <a:ea typeface="ＭＳ Ｐゴシック" pitchFamily="-110" charset="-128"/>
              </a:rPr>
              <a:t>The compiler will find syntax errors and other basic problems (</a:t>
            </a:r>
            <a:r>
              <a:rPr lang="en-US" sz="2400" i="1" dirty="0" smtClean="0">
                <a:ea typeface="ＭＳ Ｐゴシック" pitchFamily="-110" charset="-128"/>
              </a:rPr>
              <a:t>compile-time errors</a:t>
            </a:r>
            <a:r>
              <a:rPr lang="en-US" sz="2400" dirty="0" smtClean="0">
                <a:ea typeface="ＭＳ Ｐゴシック" pitchFamily="-110" charset="-128"/>
              </a:rPr>
              <a:t>)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>
                <a:ea typeface="ＭＳ Ｐゴシック" pitchFamily="-110" charset="-128"/>
              </a:rPr>
              <a:t>A problem can occur during program execution, such as trying to divide by zero, which causes a program to terminate abnormally (</a:t>
            </a:r>
            <a:r>
              <a:rPr lang="en-US" sz="2400" i="1" dirty="0" smtClean="0">
                <a:ea typeface="ＭＳ Ｐゴシック" pitchFamily="-110" charset="-128"/>
              </a:rPr>
              <a:t>run-time errors</a:t>
            </a:r>
            <a:r>
              <a:rPr lang="en-US" sz="2400" dirty="0" smtClean="0">
                <a:ea typeface="ＭＳ Ｐゴシック" pitchFamily="-110" charset="-128"/>
              </a:rPr>
              <a:t>)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>
                <a:ea typeface="ＭＳ Ｐゴシック" pitchFamily="-110" charset="-128"/>
              </a:rPr>
              <a:t>A program may run, but produce incorrect results, perhaps using an incorrect formula (</a:t>
            </a:r>
            <a:r>
              <a:rPr lang="en-US" sz="2400" i="1" dirty="0" smtClean="0">
                <a:ea typeface="ＭＳ Ｐゴシック" pitchFamily="-110" charset="-128"/>
              </a:rPr>
              <a:t>logical errors</a:t>
            </a:r>
            <a:r>
              <a:rPr lang="en-US" sz="2400" dirty="0" smtClean="0">
                <a:ea typeface="ＭＳ Ｐゴシック" pitchFamily="-110" charset="-128"/>
              </a:rPr>
              <a:t>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The purpose of writing a program is to solve a problem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Solving a problem consists of multiple activities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>
                <a:ea typeface="ＭＳ Ｐゴシック" pitchFamily="-110" charset="-128"/>
              </a:rPr>
              <a:t>understand the problem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>
                <a:ea typeface="ＭＳ Ｐゴシック" pitchFamily="-110" charset="-128"/>
              </a:rPr>
              <a:t>design a solution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>
                <a:ea typeface="ＭＳ Ｐゴシック" pitchFamily="-110" charset="-128"/>
              </a:rPr>
              <a:t>consider alternatives and refine the solution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>
                <a:ea typeface="ＭＳ Ｐゴシック" pitchFamily="-110" charset="-128"/>
              </a:rPr>
              <a:t>implement the solution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>
                <a:ea typeface="ＭＳ Ｐゴシック" pitchFamily="-110" charset="-128"/>
              </a:rPr>
              <a:t>test the solution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These activities are not purely linear – they overlap and interact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en-US" dirty="0" smtClean="0"/>
              <a:t>The key to designing a solution is breaking it down into manageable pieces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When writing software, we design separate pieces that are responsible for certain parts of the solution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An </a:t>
            </a:r>
            <a:r>
              <a:rPr lang="en-US" i="1" dirty="0" smtClean="0"/>
              <a:t>object-oriented approach</a:t>
            </a:r>
            <a:r>
              <a:rPr lang="en-US" dirty="0" smtClean="0"/>
              <a:t> lends itself to this kind of solution decomposition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We will dissect our solutions into pieces called objects and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Any proper software development effort consists of four basic </a:t>
            </a:r>
            <a:r>
              <a:rPr lang="en-US" sz="2800" i="1" dirty="0" smtClean="0"/>
              <a:t>development activities</a:t>
            </a:r>
            <a:endParaRPr lang="en-US" sz="2800" dirty="0" smtClean="0"/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establishing the requirements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creating a design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implementing the design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testing</a:t>
            </a:r>
          </a:p>
          <a:p>
            <a:r>
              <a:rPr lang="en-US" sz="2800" dirty="0" smtClean="0"/>
              <a:t>These steps also are never purely linear and often overlap and interact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is made up of hardware and software</a:t>
            </a:r>
          </a:p>
          <a:p>
            <a:r>
              <a:rPr lang="en-US" i="1" dirty="0" smtClean="0"/>
              <a:t>hardware</a:t>
            </a:r>
            <a:r>
              <a:rPr lang="en-US" dirty="0" smtClean="0"/>
              <a:t> – the physical, tangible pieces that support the computing effort</a:t>
            </a:r>
          </a:p>
          <a:p>
            <a:r>
              <a:rPr lang="en-US" i="1" dirty="0" smtClean="0"/>
              <a:t>program</a:t>
            </a:r>
            <a:r>
              <a:rPr lang="en-US" dirty="0" smtClean="0"/>
              <a:t> – a series of instructions that the hardware executes one after another</a:t>
            </a:r>
          </a:p>
          <a:p>
            <a:r>
              <a:rPr lang="en-US" dirty="0" smtClean="0"/>
              <a:t>Programs are sometimes called </a:t>
            </a:r>
            <a:r>
              <a:rPr lang="en-US" i="1" dirty="0" smtClean="0"/>
              <a:t>applications</a:t>
            </a:r>
            <a:endParaRPr lang="en-US" dirty="0" smtClean="0"/>
          </a:p>
          <a:p>
            <a:r>
              <a:rPr lang="en-US" i="1" dirty="0" smtClean="0"/>
              <a:t>software</a:t>
            </a:r>
            <a:r>
              <a:rPr lang="en-US" dirty="0" smtClean="0"/>
              <a:t> – consists of programs and the data those programs 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Software requirements</a:t>
            </a:r>
            <a:r>
              <a:rPr lang="en-US" dirty="0" smtClean="0"/>
              <a:t> specify </a:t>
            </a:r>
            <a:r>
              <a:rPr lang="en-US" i="1" dirty="0" smtClean="0"/>
              <a:t>what</a:t>
            </a:r>
            <a:r>
              <a:rPr lang="en-US" dirty="0" smtClean="0"/>
              <a:t> a program must accomplish</a:t>
            </a:r>
          </a:p>
          <a:p>
            <a:r>
              <a:rPr lang="en-US" dirty="0" smtClean="0"/>
              <a:t>Requirements are expressed in a document called a </a:t>
            </a:r>
            <a:r>
              <a:rPr lang="en-US" i="1" dirty="0" smtClean="0"/>
              <a:t>functional specification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software design</a:t>
            </a:r>
            <a:r>
              <a:rPr lang="en-US" dirty="0" smtClean="0"/>
              <a:t> indicates how a program will accomplish its requirements</a:t>
            </a:r>
          </a:p>
          <a:p>
            <a:r>
              <a:rPr lang="en-US" i="1" dirty="0" smtClean="0"/>
              <a:t>Implementation</a:t>
            </a:r>
            <a:r>
              <a:rPr lang="en-US" dirty="0" smtClean="0"/>
              <a:t> is the process of writing the source code that will solve the problem</a:t>
            </a:r>
          </a:p>
          <a:p>
            <a:r>
              <a:rPr lang="en-US" i="1" dirty="0" smtClean="0"/>
              <a:t>Testing</a:t>
            </a:r>
            <a:r>
              <a:rPr lang="en-US" dirty="0" smtClean="0"/>
              <a:t> is the act of ensuring that a program will solve the intended problem given all of the constraints under which it must perform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Java is an </a:t>
            </a:r>
            <a:r>
              <a:rPr lang="en-US" i="1" dirty="0" smtClean="0"/>
              <a:t>object-oriented</a:t>
            </a:r>
            <a:r>
              <a:rPr lang="en-US" dirty="0" smtClean="0"/>
              <a:t> programming language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As the term implies, an object is a fundamental entity in a Java program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Objects can be used effectively to represent real-world entities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For instance, an object might represent a particular employee in a company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Each employee object handles the processing and data management related to that employee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An object has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400" i="1" dirty="0" smtClean="0">
                <a:ea typeface="ＭＳ Ｐゴシック" pitchFamily="-110" charset="-128"/>
              </a:rPr>
              <a:t>state</a:t>
            </a:r>
            <a:r>
              <a:rPr lang="en-US" sz="2400" dirty="0" smtClean="0">
                <a:ea typeface="ＭＳ Ｐゴシック" pitchFamily="-110" charset="-128"/>
              </a:rPr>
              <a:t>  -  descriptive characteristics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400" i="1" dirty="0" smtClean="0">
                <a:ea typeface="ＭＳ Ｐゴシック" pitchFamily="-110" charset="-128"/>
              </a:rPr>
              <a:t>behaviors</a:t>
            </a:r>
            <a:r>
              <a:rPr lang="en-US" sz="2400" dirty="0" smtClean="0">
                <a:ea typeface="ＭＳ Ｐゴシック" pitchFamily="-110" charset="-128"/>
              </a:rPr>
              <a:t>  -  what it can do (or what can be done to it)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The state of a bank account includes its account number and its current balance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The behaviors associated with a bank account include the ability to make deposits and withdrawals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Note that the behavior of an object might change its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60000"/>
              </a:spcBef>
            </a:pPr>
            <a:r>
              <a:rPr lang="en-US" dirty="0" smtClean="0"/>
              <a:t>An object is defined by a </a:t>
            </a:r>
            <a:r>
              <a:rPr lang="en-US" i="1" dirty="0" smtClean="0"/>
              <a:t>class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A class is the blueprint of an object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The class uses methods to define the behaviors of the object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The class that contains the main method of a Java program represents the entire program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A class represents a concept, and an object represents the embodiment of that concept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Multiple objects can be created from the same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is like a blueprint from which you can create many of the "same" house with different characteristics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 descr="Fig1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227" y="2830224"/>
            <a:ext cx="5898092" cy="352612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en-US" dirty="0" smtClean="0"/>
              <a:t>An object is </a:t>
            </a:r>
            <a:r>
              <a:rPr lang="en-US" i="1" dirty="0" smtClean="0"/>
              <a:t>encapsulated</a:t>
            </a:r>
            <a:r>
              <a:rPr lang="en-US" dirty="0" smtClean="0"/>
              <a:t>, protecting the data it manages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One class can be used to derive another via </a:t>
            </a:r>
            <a:r>
              <a:rPr lang="en-US" i="1" dirty="0" smtClean="0"/>
              <a:t>inheritance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Classes can be organized into hierarchies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6" descr="Fig1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3" y="1580621"/>
            <a:ext cx="5451328" cy="4142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programming language</a:t>
            </a:r>
            <a:r>
              <a:rPr lang="en-US" dirty="0" smtClean="0"/>
              <a:t> specifies the words and symbols that we can use to write a program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programming language employs a set of rules that dictate how the words and symbols can be put together to form valid </a:t>
            </a:r>
            <a:r>
              <a:rPr lang="en-US" i="1" dirty="0" smtClean="0"/>
              <a:t>program statements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Java programming language was created by Sun Microsystems, Inc.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It was introduced in 1995 and its popularity grew quickly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 the Java programming language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ＭＳ Ｐゴシック" pitchFamily="-110" charset="-128"/>
              </a:rPr>
              <a:t>a program is made up of one or more </a:t>
            </a:r>
            <a:r>
              <a:rPr lang="en-US" sz="2400" i="1" dirty="0" smtClean="0">
                <a:ea typeface="ＭＳ Ｐゴシック" pitchFamily="-110" charset="-128"/>
              </a:rPr>
              <a:t>classes</a:t>
            </a:r>
            <a:endParaRPr lang="en-US" sz="2400" dirty="0" smtClean="0">
              <a:ea typeface="ＭＳ Ｐゴシック" pitchFamily="-110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ＭＳ Ｐゴシック" pitchFamily="-110" charset="-128"/>
              </a:rPr>
              <a:t>a class contains one or more </a:t>
            </a:r>
            <a:r>
              <a:rPr lang="en-US" sz="2400" i="1" dirty="0" smtClean="0">
                <a:ea typeface="ＭＳ Ｐゴシック" pitchFamily="-110" charset="-128"/>
              </a:rPr>
              <a:t>methods</a:t>
            </a:r>
            <a:endParaRPr lang="en-US" sz="2400" dirty="0" smtClean="0">
              <a:ea typeface="ＭＳ Ｐゴシック" pitchFamily="-110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ＭＳ Ｐゴシック" pitchFamily="-110" charset="-128"/>
              </a:rPr>
              <a:t>a method contains program </a:t>
            </a:r>
            <a:r>
              <a:rPr lang="en-US" sz="2400" i="1" dirty="0" smtClean="0">
                <a:ea typeface="ＭＳ Ｐゴシック" pitchFamily="-110" charset="-128"/>
              </a:rPr>
              <a:t>statements</a:t>
            </a:r>
            <a:endParaRPr lang="en-US" sz="2400" dirty="0" smtClean="0">
              <a:ea typeface="ＭＳ Ｐゴシック" pitchFamily="-110" charset="-128"/>
            </a:endParaRP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z="2800" dirty="0" smtClean="0"/>
              <a:t>These terms will be explored in detail throughout the course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z="2800" dirty="0" smtClean="0"/>
              <a:t>A Java application always contains a method called </a:t>
            </a:r>
            <a:r>
              <a:rPr lang="en-US" sz="2800" dirty="0" smtClean="0">
                <a:latin typeface="Courier New" pitchFamily="-110" charset="0"/>
              </a:rPr>
              <a:t>main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Lincoln.java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basic structure of a Java application.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Lincoln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a presidential quote.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</a:t>
            </a:r>
            <a:r>
              <a:rPr lang="en-US" sz="1200" dirty="0" smtClean="0">
                <a:latin typeface="Courier New"/>
                <a:cs typeface="Courier New"/>
              </a:rPr>
              <a:t> quote by Abraham Lincoln:");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System.out.println("Whatever</a:t>
            </a:r>
            <a:r>
              <a:rPr lang="en-US" sz="1200" dirty="0" smtClean="0">
                <a:latin typeface="Courier New"/>
                <a:cs typeface="Courier New"/>
              </a:rPr>
              <a:t> you are, be a good one.");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Java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3536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 dirty="0">
                <a:latin typeface="Courier New" pitchFamily="-110" charset="0"/>
              </a:rPr>
              <a:t>public class </a:t>
            </a:r>
            <a:r>
              <a:rPr lang="en-US" sz="2000" b="1" baseline="0" dirty="0" err="1">
                <a:latin typeface="Courier New" pitchFamily="-110" charset="0"/>
              </a:rPr>
              <a:t>MyProgram</a:t>
            </a:r>
            <a:endParaRPr lang="en-US" baseline="0" dirty="0">
              <a:latin typeface="Courier New" pitchFamily="-110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{</a:t>
            </a: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r>
              <a:rPr lang="en-US" sz="2000" b="1" baseline="0">
                <a:latin typeface="Courier New" pitchFamily="-110" charset="0"/>
              </a:rPr>
              <a:t>}</a:t>
            </a:r>
            <a:endParaRPr lang="en-US" baseline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072063" y="2490788"/>
            <a:ext cx="17224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class header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633663" y="3557588"/>
            <a:ext cx="14970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class body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167063" y="4719638"/>
            <a:ext cx="53752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Comments can be placed almost anywhere</a:t>
            </a:r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2024063" y="2216150"/>
            <a:ext cx="457200" cy="3124200"/>
          </a:xfrm>
          <a:prstGeom prst="rightBrace">
            <a:avLst>
              <a:gd name="adj1" fmla="val 56944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 flipV="1">
            <a:off x="4233863" y="213995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Java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3536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public class MyProgram</a:t>
            </a:r>
            <a:endParaRPr lang="en-US" baseline="0">
              <a:latin typeface="Courier New" pitchFamily="-110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{</a:t>
            </a: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r>
              <a:rPr lang="en-US" sz="2000" b="1" baseline="0">
                <a:latin typeface="Courier New" pitchFamily="-110" charset="0"/>
              </a:rPr>
              <a:t>}</a:t>
            </a:r>
            <a:endParaRPr lang="en-US" baseline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38263" y="12954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 dirty="0">
                <a:solidFill>
                  <a:srgbClr val="3366FF"/>
                </a:solidFill>
                <a:latin typeface="Courier New" pitchFamily="-110" charset="0"/>
              </a:rPr>
              <a:t>//  comments about the class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808163" y="3032125"/>
            <a:ext cx="6127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 dirty="0">
                <a:latin typeface="Courier New" pitchFamily="-110" charset="0"/>
              </a:rPr>
              <a:t>public static void </a:t>
            </a:r>
            <a:r>
              <a:rPr lang="en-US" sz="2000" b="1" baseline="0" dirty="0" err="1" smtClean="0">
                <a:latin typeface="Courier New" pitchFamily="-110" charset="0"/>
              </a:rPr>
              <a:t>main(</a:t>
            </a:r>
            <a:r>
              <a:rPr lang="en-US" sz="2000" b="1" baseline="0" dirty="0" err="1">
                <a:latin typeface="Courier New" pitchFamily="-110" charset="0"/>
              </a:rPr>
              <a:t>String</a:t>
            </a:r>
            <a:r>
              <a:rPr lang="en-US" sz="2000" b="1" baseline="0" dirty="0">
                <a:latin typeface="Courier New" pitchFamily="-110" charset="0"/>
              </a:rPr>
              <a:t>[] </a:t>
            </a:r>
            <a:r>
              <a:rPr lang="en-US" sz="2000" b="1" baseline="0" dirty="0" err="1">
                <a:latin typeface="Courier New" pitchFamily="-110" charset="0"/>
              </a:rPr>
              <a:t>args</a:t>
            </a:r>
            <a:r>
              <a:rPr lang="en-US" sz="2000" b="1" baseline="0" dirty="0">
                <a:latin typeface="Courier New" pitchFamily="-110" charset="0"/>
              </a:rPr>
              <a:t>)</a:t>
            </a:r>
            <a:endParaRPr lang="en-US" baseline="0" dirty="0">
              <a:latin typeface="Courier New" pitchFamily="-110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63713" y="3489325"/>
            <a:ext cx="33655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{</a:t>
            </a: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r>
              <a:rPr lang="en-US" sz="2000" b="1" baseline="0">
                <a:latin typeface="Courier New" pitchFamily="-110" charset="0"/>
              </a:rPr>
              <a:t>}</a:t>
            </a:r>
            <a:endParaRPr lang="en-US" baseline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63713" y="2574925"/>
            <a:ext cx="4603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 dirty="0">
                <a:solidFill>
                  <a:srgbClr val="3366FF"/>
                </a:solidFill>
                <a:latin typeface="Courier New" pitchFamily="-110" charset="0"/>
              </a:rPr>
              <a:t>//  comments about the method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335713" y="3779838"/>
            <a:ext cx="20050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method header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982913" y="3932238"/>
            <a:ext cx="17795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method body</a:t>
            </a:r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>
            <a:off x="2449513" y="3657600"/>
            <a:ext cx="457200" cy="990600"/>
          </a:xfrm>
          <a:prstGeom prst="rightBrace">
            <a:avLst>
              <a:gd name="adj1" fmla="val 18056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5497513" y="342900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8694229" cy="30473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Comments should be included to explain the purpose of the program and describe processing 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They do not affect how a program works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Java comments can take three forms: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1650" y="4038600"/>
            <a:ext cx="6737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 dirty="0">
                <a:solidFill>
                  <a:srgbClr val="3366FF"/>
                </a:solidFill>
                <a:latin typeface="Courier New" pitchFamily="-110" charset="0"/>
              </a:rPr>
              <a:t>// this comment runs to the end of the line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1650" y="4724400"/>
            <a:ext cx="7042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 dirty="0">
                <a:solidFill>
                  <a:srgbClr val="3366FF"/>
                </a:solidFill>
                <a:latin typeface="Courier New" pitchFamily="-110" charset="0"/>
              </a:rPr>
              <a:t>/*  this comment runs to the terminating</a:t>
            </a:r>
          </a:p>
          <a:p>
            <a:r>
              <a:rPr lang="en-US" sz="2000" b="1" baseline="0" dirty="0">
                <a:solidFill>
                  <a:srgbClr val="3366FF"/>
                </a:solidFill>
                <a:latin typeface="Courier New" pitchFamily="-110" charset="0"/>
              </a:rPr>
              <a:t>    symbol, even across line breaks        */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5715000"/>
            <a:ext cx="5365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solidFill>
                  <a:srgbClr val="3366FF"/>
                </a:solidFill>
                <a:latin typeface="Courier New" pitchFamily="-110" charset="0"/>
              </a:rPr>
              <a:t>/** this is a </a:t>
            </a:r>
            <a:r>
              <a:rPr lang="en-US" sz="2000" b="1" i="1" baseline="0">
                <a:solidFill>
                  <a:srgbClr val="3366FF"/>
                </a:solidFill>
                <a:latin typeface="Courier New" pitchFamily="-110" charset="0"/>
              </a:rPr>
              <a:t>javadoc</a:t>
            </a:r>
            <a:r>
              <a:rPr lang="en-US" sz="2000" b="1" baseline="0">
                <a:solidFill>
                  <a:srgbClr val="3366FF"/>
                </a:solidFill>
                <a:latin typeface="Courier New" pitchFamily="-110" charset="0"/>
              </a:rPr>
              <a:t> comment  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2009</Words>
  <Application>Microsoft Macintosh PowerPoint</Application>
  <PresentationFormat>On-screen Show (4:3)</PresentationFormat>
  <Paragraphs>329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Courier New</vt:lpstr>
      <vt:lpstr>ＭＳ Ｐゴシック</vt:lpstr>
      <vt:lpstr>Arial</vt:lpstr>
      <vt:lpstr>Office Theme</vt:lpstr>
      <vt:lpstr>PowerPoint Presentation</vt:lpstr>
      <vt:lpstr>Chapter Scope</vt:lpstr>
      <vt:lpstr>Java</vt:lpstr>
      <vt:lpstr>Java</vt:lpstr>
      <vt:lpstr>Java</vt:lpstr>
      <vt:lpstr>PowerPoint Presentation</vt:lpstr>
      <vt:lpstr>A Java Program</vt:lpstr>
      <vt:lpstr>A Java Program</vt:lpstr>
      <vt:lpstr>Comments</vt:lpstr>
      <vt:lpstr>Identifiers</vt:lpstr>
      <vt:lpstr>Identifiers</vt:lpstr>
      <vt:lpstr>Reserved Words</vt:lpstr>
      <vt:lpstr>White Space</vt:lpstr>
      <vt:lpstr>PowerPoint Presentation</vt:lpstr>
      <vt:lpstr>PowerPoint Presentation</vt:lpstr>
      <vt:lpstr>Program Development</vt:lpstr>
      <vt:lpstr>Language Levels</vt:lpstr>
      <vt:lpstr>Language Levels</vt:lpstr>
      <vt:lpstr>Compilation</vt:lpstr>
      <vt:lpstr>Basic Programming Steps</vt:lpstr>
      <vt:lpstr>Java Translation</vt:lpstr>
      <vt:lpstr>Java Translation</vt:lpstr>
      <vt:lpstr>Development Environments</vt:lpstr>
      <vt:lpstr>Development Environments</vt:lpstr>
      <vt:lpstr>Syntax and Semantics</vt:lpstr>
      <vt:lpstr>Errors</vt:lpstr>
      <vt:lpstr>Problem Solving</vt:lpstr>
      <vt:lpstr>Problem Solving</vt:lpstr>
      <vt:lpstr>Development Activities</vt:lpstr>
      <vt:lpstr>Development Activities</vt:lpstr>
      <vt:lpstr>Object-Oriented Programming</vt:lpstr>
      <vt:lpstr>Objects</vt:lpstr>
      <vt:lpstr>Classes</vt:lpstr>
      <vt:lpstr>Classes and Objects</vt:lpstr>
      <vt:lpstr>Classes and Objects</vt:lpstr>
      <vt:lpstr>Classes and Objects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25</cp:revision>
  <dcterms:created xsi:type="dcterms:W3CDTF">2013-08-02T18:40:39Z</dcterms:created>
  <dcterms:modified xsi:type="dcterms:W3CDTF">2017-01-03T22:14:07Z</dcterms:modified>
</cp:coreProperties>
</file>