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306" r:id="rId4"/>
    <p:sldId id="307" r:id="rId5"/>
    <p:sldId id="308" r:id="rId6"/>
    <p:sldId id="281" r:id="rId7"/>
    <p:sldId id="309" r:id="rId8"/>
    <p:sldId id="290" r:id="rId9"/>
    <p:sldId id="310" r:id="rId10"/>
    <p:sldId id="291" r:id="rId11"/>
    <p:sldId id="311" r:id="rId12"/>
    <p:sldId id="298" r:id="rId13"/>
    <p:sldId id="292" r:id="rId14"/>
    <p:sldId id="312" r:id="rId15"/>
    <p:sldId id="299" r:id="rId16"/>
    <p:sldId id="293" r:id="rId17"/>
    <p:sldId id="313" r:id="rId18"/>
    <p:sldId id="294" r:id="rId19"/>
    <p:sldId id="314" r:id="rId20"/>
    <p:sldId id="316" r:id="rId21"/>
    <p:sldId id="315" r:id="rId22"/>
    <p:sldId id="300" r:id="rId23"/>
    <p:sldId id="301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02" r:id="rId34"/>
    <p:sldId id="303" r:id="rId35"/>
    <p:sldId id="29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04" r:id="rId47"/>
    <p:sldId id="336" r:id="rId48"/>
    <p:sldId id="337" r:id="rId49"/>
    <p:sldId id="338" r:id="rId50"/>
    <p:sldId id="339" r:id="rId51"/>
    <p:sldId id="340" r:id="rId52"/>
    <p:sldId id="341" r:id="rId53"/>
    <p:sldId id="305" r:id="rId54"/>
    <p:sldId id="296" r:id="rId55"/>
    <p:sldId id="342" r:id="rId56"/>
    <p:sldId id="29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Data and Expressions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2" y="1274140"/>
            <a:ext cx="3049431" cy="3832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Addition.java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difference between the addition and string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concatenation operators.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Addition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Concatenates and adds two numbers and prints the results.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System.out.println("24 and 45 concatenated: " + 24 + 45);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System.out.println("24 and 45 added: " + (24 + 45));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wanted to print a the quote character?</a:t>
            </a:r>
          </a:p>
          <a:p>
            <a:r>
              <a:rPr lang="en-US" dirty="0" smtClean="0"/>
              <a:t>The following line would confuse the compiler because it would interpret the second quote as the end of the string</a:t>
            </a:r>
          </a:p>
          <a:p>
            <a:pPr algn="ctr">
              <a:buNone/>
            </a:pPr>
            <a:r>
              <a:rPr lang="en-US" sz="2162" dirty="0" err="1" smtClean="0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System.out.println("I</a:t>
            </a:r>
            <a:r>
              <a:rPr lang="en-US" sz="2162" dirty="0" smtClean="0">
                <a:latin typeface="Courier New" pitchFamily="-110" charset="0"/>
                <a:ea typeface="Courier New" pitchFamily="-110" charset="0"/>
                <a:cs typeface="Courier New" pitchFamily="-110" charset="0"/>
              </a:rPr>
              <a:t> said "Hello" to you.");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escape sequence</a:t>
            </a:r>
            <a:r>
              <a:rPr lang="en-US" dirty="0" smtClean="0"/>
              <a:t> is a series of characters that represents a special character</a:t>
            </a:r>
          </a:p>
          <a:p>
            <a:r>
              <a:rPr lang="en-US" dirty="0" smtClean="0"/>
              <a:t>An escape sequence begins with a backslash character (</a:t>
            </a:r>
            <a:r>
              <a:rPr lang="en-US" dirty="0" smtClean="0">
                <a:latin typeface="Courier New" pitchFamily="-110" charset="0"/>
              </a:rPr>
              <a:t>\</a:t>
            </a:r>
            <a:r>
              <a:rPr lang="en-US" dirty="0" smtClean="0"/>
              <a:t>)</a:t>
            </a:r>
          </a:p>
          <a:p>
            <a:pPr algn="ctr">
              <a:buNone/>
            </a:pPr>
            <a:r>
              <a:rPr lang="en-US" sz="2162" dirty="0" err="1" smtClean="0">
                <a:latin typeface="Courier New" pitchFamily="-110" charset="0"/>
              </a:rPr>
              <a:t>System.out.println("I</a:t>
            </a:r>
            <a:r>
              <a:rPr lang="en-US" sz="2162" dirty="0" smtClean="0">
                <a:latin typeface="Courier New" pitchFamily="-110" charset="0"/>
              </a:rPr>
              <a:t> said \"Hello\" to you.");</a:t>
            </a:r>
            <a:endParaRPr lang="en-US" sz="2162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Java escape sequences: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Fig2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96" y="2212975"/>
            <a:ext cx="4825189" cy="29516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Roses.java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escape sequences.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Roses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poem (of sorts) on multiple lines.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System.out.println("Roses</a:t>
            </a:r>
            <a:r>
              <a:rPr lang="en-US" sz="1200" dirty="0" smtClean="0">
                <a:latin typeface="Courier New"/>
                <a:cs typeface="Courier New"/>
              </a:rPr>
              <a:t> are red,\</a:t>
            </a:r>
            <a:r>
              <a:rPr lang="en-US" sz="1200" dirty="0" err="1" smtClean="0">
                <a:latin typeface="Courier New"/>
                <a:cs typeface="Courier New"/>
              </a:rPr>
              <a:t>n\tViolets</a:t>
            </a:r>
            <a:r>
              <a:rPr lang="en-US" sz="1200" dirty="0" smtClean="0">
                <a:latin typeface="Courier New"/>
                <a:cs typeface="Courier New"/>
              </a:rPr>
              <a:t> are blue,\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"Sugar is sweet,\</a:t>
            </a:r>
            <a:r>
              <a:rPr lang="en-US" sz="1200" dirty="0" err="1" smtClean="0">
                <a:latin typeface="Courier New"/>
                <a:cs typeface="Courier New"/>
              </a:rPr>
              <a:t>n\tBut</a:t>
            </a:r>
            <a:r>
              <a:rPr lang="en-US" sz="1200" dirty="0" smtClean="0">
                <a:latin typeface="Courier New"/>
                <a:cs typeface="Courier New"/>
              </a:rPr>
              <a:t> I have \"commitment issues\",\</a:t>
            </a:r>
            <a:r>
              <a:rPr lang="en-US" sz="1200" dirty="0" err="1" smtClean="0">
                <a:latin typeface="Courier New"/>
                <a:cs typeface="Courier New"/>
              </a:rPr>
              <a:t>n\t</a:t>
            </a:r>
            <a:r>
              <a:rPr lang="en-US" sz="1200" dirty="0" smtClean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"So I'd rather just be friends\</a:t>
            </a:r>
            <a:r>
              <a:rPr lang="en-US" sz="1200" dirty="0" err="1" smtClean="0">
                <a:latin typeface="Courier New"/>
                <a:cs typeface="Courier New"/>
              </a:rPr>
              <a:t>n\tAt</a:t>
            </a:r>
            <a:r>
              <a:rPr lang="en-US" sz="1200" dirty="0" smtClean="0">
                <a:latin typeface="Courier New"/>
                <a:cs typeface="Courier New"/>
              </a:rPr>
              <a:t> this point in our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"relationship.");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variable</a:t>
            </a:r>
            <a:r>
              <a:rPr lang="en-US" dirty="0" smtClean="0"/>
              <a:t> is a name for a location in memory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variable must be </a:t>
            </a:r>
            <a:r>
              <a:rPr lang="en-US" i="1" dirty="0" smtClean="0"/>
              <a:t>declared</a:t>
            </a:r>
            <a:r>
              <a:rPr lang="en-US" dirty="0" smtClean="0"/>
              <a:t> by specifying its name and the type of information that it will hold</a:t>
            </a:r>
            <a:endParaRPr lang="en-US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4191000"/>
            <a:ext cx="170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 err="1">
                <a:latin typeface="Courier New" pitchFamily="-110" charset="0"/>
              </a:rPr>
              <a:t>int</a:t>
            </a:r>
            <a:r>
              <a:rPr lang="en-US" sz="2000" baseline="0" dirty="0">
                <a:latin typeface="Courier New" pitchFamily="-110" charset="0"/>
              </a:rPr>
              <a:t> total;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90800" y="4665663"/>
            <a:ext cx="3841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 err="1">
                <a:latin typeface="Courier New" pitchFamily="-110" charset="0"/>
              </a:rPr>
              <a:t>int</a:t>
            </a:r>
            <a:r>
              <a:rPr lang="en-US" sz="2000" baseline="0" dirty="0">
                <a:latin typeface="Courier New" pitchFamily="-110" charset="0"/>
              </a:rPr>
              <a:t> count, temp, result;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50975" y="5346700"/>
            <a:ext cx="6400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Multiple variables can be created in one declaration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395413" y="3273425"/>
            <a:ext cx="1423987" cy="841375"/>
            <a:chOff x="831" y="1774"/>
            <a:chExt cx="897" cy="53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31" y="1774"/>
              <a:ext cx="8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>
                  <a:solidFill>
                    <a:srgbClr val="008000"/>
                  </a:solidFill>
                  <a:latin typeface="Arial" pitchFamily="-110" charset="0"/>
                </a:rPr>
                <a:t>data type</a:t>
              </a:r>
              <a:endParaRPr lang="en-US" baseline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790950" y="3230563"/>
            <a:ext cx="1878013" cy="841375"/>
            <a:chOff x="2352" y="1774"/>
            <a:chExt cx="1183" cy="53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53" y="1774"/>
              <a:ext cx="118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baseline="0">
                  <a:solidFill>
                    <a:srgbClr val="008000"/>
                  </a:solidFill>
                  <a:latin typeface="Arial" pitchFamily="-110" charset="0"/>
                </a:rPr>
                <a:t>variable name</a:t>
              </a:r>
              <a:endParaRPr lang="en-US" baseline="0">
                <a:solidFill>
                  <a:srgbClr val="008000"/>
                </a:solidFill>
                <a:latin typeface="Arial" pitchFamily="-110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can be given an initial value in the declaration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a variable is used in a program, its current value is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Syntax variable declar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2408238"/>
            <a:ext cx="5743576" cy="22424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PianoKeys.java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declaration, initialization, and use of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integer variable.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PianoKeys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the number of keys on a piano.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keys = 88;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piano has " + keys + " keys.");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i="1" dirty="0" smtClean="0"/>
              <a:t>assignment statement</a:t>
            </a:r>
            <a:r>
              <a:rPr lang="en-US" dirty="0" smtClean="0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assignment operator is the </a:t>
            </a:r>
            <a:r>
              <a:rPr lang="en-US" dirty="0" smtClean="0">
                <a:latin typeface="Courier New" pitchFamily="-110" charset="0"/>
              </a:rPr>
              <a:t>=</a:t>
            </a:r>
            <a:r>
              <a:rPr lang="en-US" dirty="0" smtClean="0"/>
              <a:t> sign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-110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-110" charset="0"/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expression on the right is evaluated and the result is stored in the variable on the left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value that was in </a:t>
            </a:r>
            <a:r>
              <a:rPr lang="en-US" dirty="0" smtClean="0">
                <a:latin typeface="Courier New" pitchFamily="-110" charset="0"/>
              </a:rPr>
              <a:t>total</a:t>
            </a:r>
            <a:r>
              <a:rPr lang="en-US" dirty="0" smtClean="0">
                <a:latin typeface="Times New Roman" pitchFamily="-110" charset="0"/>
              </a:rPr>
              <a:t> is overwritten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You can only assign a value to a variable that is consistent with the variable's declared type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74533" y="2697162"/>
            <a:ext cx="1860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aseline="0" dirty="0">
                <a:latin typeface="Courier New" pitchFamily="-110" charset="0"/>
              </a:rPr>
              <a:t>total = 55;</a:t>
            </a:r>
            <a:endParaRPr lang="en-US" baseline="0" dirty="0">
              <a:latin typeface="Arial" pitchFamily="-110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31733" y="3078162"/>
            <a:ext cx="990600" cy="304800"/>
            <a:chOff x="2304" y="1968"/>
            <a:chExt cx="624" cy="240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Geometry.java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assignment statement to change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value stored in a variable.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Geometry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the number of sides of several geometric shapes.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sides = 7;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declaration with initialization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heptagon has " + sides + " sides.");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sides = 10;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assignment statement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decagon has " + sides + " sides.");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sides = 12;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dodecagon has " + sides + " sides.");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right-hand side could be an expression</a:t>
            </a:r>
          </a:p>
          <a:p>
            <a:r>
              <a:rPr lang="en-US" dirty="0" smtClean="0"/>
              <a:t>The expression is completely evaluated and the result is stored in the variable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Syntax assignment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4" y="3200399"/>
            <a:ext cx="6534327" cy="2624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strings and concatenation</a:t>
            </a:r>
          </a:p>
          <a:p>
            <a:r>
              <a:rPr lang="en-US" dirty="0" smtClean="0"/>
              <a:t>Escape sequences</a:t>
            </a:r>
          </a:p>
          <a:p>
            <a:r>
              <a:rPr lang="en-US" dirty="0" smtClean="0"/>
              <a:t>Declaring and using variables</a:t>
            </a:r>
          </a:p>
          <a:p>
            <a:r>
              <a:rPr lang="en-US" dirty="0" smtClean="0"/>
              <a:t>Java primitive types</a:t>
            </a:r>
          </a:p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Data conversions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Scanner</a:t>
            </a:r>
            <a:r>
              <a:rPr lang="en-US" dirty="0" smtClean="0"/>
              <a:t> class for interactive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constant </a:t>
            </a:r>
            <a:r>
              <a:rPr lang="en-US" dirty="0" smtClean="0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As the name implies, it is constant, not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compiler will issue an error if you try to change the value of a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In Java, we use the </a:t>
            </a:r>
            <a:r>
              <a:rPr lang="en-US" dirty="0" smtClean="0">
                <a:latin typeface="Courier New" pitchFamily="-110" charset="0"/>
              </a:rPr>
              <a:t>final</a:t>
            </a:r>
            <a:r>
              <a:rPr lang="en-US" dirty="0" smtClean="0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final </a:t>
            </a:r>
            <a:r>
              <a:rPr lang="en-US" sz="2400" dirty="0" err="1" smtClean="0">
                <a:latin typeface="Courier New" pitchFamily="-110" charset="0"/>
              </a:rPr>
              <a:t>int</a:t>
            </a:r>
            <a:r>
              <a:rPr lang="en-US" sz="2400" dirty="0" smtClean="0">
                <a:latin typeface="Courier New" pitchFamily="-110" charset="0"/>
              </a:rPr>
              <a:t> MIN_HEIGHT = 69;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dirty="0" smtClean="0"/>
              <a:t>Constants are useful for three important reasons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First, they give meaning to otherwise unclear literal values</a:t>
            </a:r>
          </a:p>
          <a:p>
            <a:pPr lvl="2">
              <a:spcBef>
                <a:spcPct val="45000"/>
              </a:spcBef>
            </a:pPr>
            <a:r>
              <a:rPr lang="en-US" dirty="0" smtClean="0"/>
              <a:t>For example, </a:t>
            </a:r>
            <a:r>
              <a:rPr lang="en-US" dirty="0" smtClean="0">
                <a:latin typeface="Courier New"/>
                <a:cs typeface="Courier New"/>
              </a:rPr>
              <a:t>MAX_LOAD</a:t>
            </a:r>
            <a:r>
              <a:rPr lang="en-US" dirty="0" smtClean="0"/>
              <a:t> means more than the literal 250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Second, they facilitate program maintenance</a:t>
            </a:r>
          </a:p>
          <a:p>
            <a:pPr lvl="2">
              <a:spcBef>
                <a:spcPct val="45000"/>
              </a:spcBef>
            </a:pPr>
            <a:r>
              <a:rPr lang="en-US" dirty="0" smtClean="0"/>
              <a:t>If a constant is used in multiple places, its value need only be updated in one place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Third, they formally establish that a value should not change, avoiding inadvertent errors by other programmers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There are eight primitive data types in Java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Four of them represent integers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Courier New" pitchFamily="-110" charset="0"/>
              </a:rPr>
              <a:t>byte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-110" charset="0"/>
              </a:rPr>
              <a:t>short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-110" charset="0"/>
              </a:rPr>
              <a:t>long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Two of them represent floating point numbers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Courier New" pitchFamily="-110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-110" charset="0"/>
              </a:rPr>
              <a:t>double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One of them represents characters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Courier New" pitchFamily="-110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800" dirty="0" smtClean="0"/>
              <a:t>And one of them represents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err="1" smtClean="0">
                <a:latin typeface="Courier New" pitchFamily="-110" charset="0"/>
              </a:rPr>
              <a:t>boolean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the various numeric primitive types is their size, and therefore the values they can store: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Fig2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4" y="3004609"/>
            <a:ext cx="6860778" cy="28289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char</a:t>
            </a:r>
            <a:r>
              <a:rPr lang="en-US" sz="2800" dirty="0" smtClean="0"/>
              <a:t> variable stores a single character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Character literals are delimited by single quotes:</a:t>
            </a:r>
          </a:p>
          <a:p>
            <a:pPr algn="ctr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'a'   'X'    '7'    '$'    ','    '\</a:t>
            </a:r>
            <a:r>
              <a:rPr lang="en-US" sz="2400" dirty="0" err="1" smtClean="0">
                <a:latin typeface="Courier New" pitchFamily="-110" charset="0"/>
              </a:rPr>
              <a:t>n</a:t>
            </a:r>
            <a:r>
              <a:rPr lang="en-US" sz="2400" dirty="0" smtClean="0">
                <a:latin typeface="Courier New" pitchFamily="-110" charset="0"/>
              </a:rPr>
              <a:t>'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800" dirty="0" smtClean="0"/>
              <a:t>Example declarations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char </a:t>
            </a:r>
            <a:r>
              <a:rPr lang="en-US" sz="2400" dirty="0" err="1" smtClean="0">
                <a:latin typeface="Courier New" pitchFamily="-110" charset="0"/>
              </a:rPr>
              <a:t>topGrade</a:t>
            </a:r>
            <a:r>
              <a:rPr lang="en-US" sz="2400" dirty="0" smtClean="0">
                <a:latin typeface="Courier New" pitchFamily="-110" charset="0"/>
              </a:rPr>
              <a:t> = 'A';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char terminator = ';', separator = ' ';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sz="2800" dirty="0" smtClean="0"/>
              <a:t>Note the distinction between a primitive character variable, which holds only one character, and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sz="2800" dirty="0" smtClean="0"/>
              <a:t> object, which can hold multiple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character set</a:t>
            </a:r>
            <a:r>
              <a:rPr lang="en-US" dirty="0" smtClean="0"/>
              <a:t> is an ordered list of characters, with each character corresponding to a unique number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 New" pitchFamily="-110" charset="0"/>
              </a:rPr>
              <a:t>char</a:t>
            </a:r>
            <a:r>
              <a:rPr lang="en-US" dirty="0" smtClean="0"/>
              <a:t> variable in Java can store any character from the </a:t>
            </a:r>
            <a:r>
              <a:rPr lang="en-US" i="1" dirty="0" smtClean="0"/>
              <a:t>Unicode character set</a:t>
            </a:r>
            <a:endParaRPr lang="en-US" dirty="0" smtClean="0"/>
          </a:p>
          <a:p>
            <a:r>
              <a:rPr lang="en-US" dirty="0" smtClean="0"/>
              <a:t>The Unicode character set uses sixteen bits per character</a:t>
            </a:r>
          </a:p>
          <a:p>
            <a:r>
              <a:rPr lang="en-US" dirty="0" smtClean="0"/>
              <a:t>It is an international character set, containing symbols and characters from many world languages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sz="2800" dirty="0" smtClean="0"/>
              <a:t>The </a:t>
            </a:r>
            <a:r>
              <a:rPr lang="en-US" sz="2800" i="1" dirty="0" smtClean="0"/>
              <a:t>ASCII character set</a:t>
            </a:r>
            <a:r>
              <a:rPr lang="en-US" sz="2800" dirty="0" smtClean="0"/>
              <a:t> is older and smaller than Unicode</a:t>
            </a:r>
          </a:p>
          <a:p>
            <a:pPr>
              <a:spcBef>
                <a:spcPct val="70000"/>
              </a:spcBef>
            </a:pPr>
            <a:r>
              <a:rPr lang="en-US" sz="2800" dirty="0" smtClean="0"/>
              <a:t>The ASCII characters are a subset of the Unicode character set, including: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51000" y="3674533"/>
            <a:ext cx="6408738" cy="2282825"/>
            <a:chOff x="830" y="1999"/>
            <a:chExt cx="4037" cy="143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792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uppercase letters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lowercase letters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punctuation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digits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special symbols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control characters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131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A, B, C,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a, </a:t>
              </a:r>
              <a:r>
                <a:rPr lang="en-US" b="1" baseline="0" dirty="0" err="1">
                  <a:solidFill>
                    <a:srgbClr val="008000"/>
                  </a:solidFill>
                  <a:latin typeface="Arial" pitchFamily="-110" charset="0"/>
                </a:rPr>
                <a:t>b</a:t>
              </a:r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, </a:t>
              </a:r>
              <a:r>
                <a:rPr lang="en-US" b="1" baseline="0" dirty="0" err="1">
                  <a:solidFill>
                    <a:srgbClr val="008000"/>
                  </a:solidFill>
                  <a:latin typeface="Arial" pitchFamily="-110" charset="0"/>
                </a:rPr>
                <a:t>c</a:t>
              </a:r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period, semi-colon,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0, 1, 2,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&amp;, |, \, …</a:t>
              </a:r>
            </a:p>
            <a:p>
              <a:r>
                <a:rPr lang="en-US" b="1" baseline="0" dirty="0">
                  <a:solidFill>
                    <a:srgbClr val="008000"/>
                  </a:solidFill>
                  <a:latin typeface="Arial" pitchFamily="-110" charset="0"/>
                </a:rPr>
                <a:t>carriage return, tab,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85000"/>
              </a:spcBef>
            </a:pPr>
            <a:r>
              <a:rPr lang="en-US" dirty="0" smtClean="0"/>
              <a:t>A </a:t>
            </a:r>
            <a:r>
              <a:rPr lang="en-US" dirty="0" err="1" smtClean="0">
                <a:latin typeface="Courier New" pitchFamily="-110" charset="0"/>
              </a:rPr>
              <a:t>boolean</a:t>
            </a:r>
            <a:r>
              <a:rPr lang="en-US" dirty="0" smtClean="0"/>
              <a:t> value represents a true or false condition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The reserved words </a:t>
            </a:r>
            <a:r>
              <a:rPr lang="en-US" dirty="0" smtClean="0">
                <a:latin typeface="Courier New" pitchFamily="-110" charset="0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110" charset="0"/>
              </a:rPr>
              <a:t>false</a:t>
            </a:r>
            <a:r>
              <a:rPr lang="en-US" dirty="0" smtClean="0"/>
              <a:t> are the only valid values for a </a:t>
            </a:r>
            <a:r>
              <a:rPr lang="en-US" dirty="0" err="1" smtClean="0"/>
              <a:t>boolean</a:t>
            </a:r>
            <a:r>
              <a:rPr lang="en-US" dirty="0" smtClean="0"/>
              <a:t> type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boolean</a:t>
            </a:r>
            <a:r>
              <a:rPr lang="en-US" sz="2400" dirty="0" smtClean="0">
                <a:latin typeface="Courier New" pitchFamily="-110" charset="0"/>
              </a:rPr>
              <a:t> done = false;</a:t>
            </a:r>
            <a:endParaRPr lang="en-US" sz="2400" dirty="0" smtClean="0"/>
          </a:p>
          <a:p>
            <a:pPr>
              <a:spcBef>
                <a:spcPct val="85000"/>
              </a:spcBef>
            </a:pPr>
            <a:r>
              <a:rPr lang="en-US" dirty="0" smtClean="0"/>
              <a:t>A </a:t>
            </a:r>
            <a:r>
              <a:rPr lang="en-US" dirty="0" err="1" smtClean="0">
                <a:latin typeface="Courier New" pitchFamily="-110" charset="0"/>
              </a:rPr>
              <a:t>boolean</a:t>
            </a:r>
            <a:r>
              <a:rPr lang="en-US" dirty="0" smtClean="0"/>
              <a:t> variable can also be used to represent any two states, such as a light bulb being on or off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An </a:t>
            </a:r>
            <a:r>
              <a:rPr lang="en-US" i="1" dirty="0" smtClean="0"/>
              <a:t>expression</a:t>
            </a:r>
            <a:r>
              <a:rPr lang="en-US" dirty="0" smtClean="0"/>
              <a:t> is a combination of one or more operators and operands</a:t>
            </a:r>
          </a:p>
          <a:p>
            <a:pPr>
              <a:lnSpc>
                <a:spcPct val="80000"/>
              </a:lnSpc>
              <a:spcAft>
                <a:spcPts val="1800"/>
              </a:spcAft>
            </a:pPr>
            <a:r>
              <a:rPr lang="en-US" i="1" dirty="0" smtClean="0"/>
              <a:t>Arithmetic expressions</a:t>
            </a:r>
            <a:r>
              <a:rPr lang="en-US" dirty="0" smtClean="0"/>
              <a:t> compute numeric results and make use of the arithmetic operators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Addition			</a:t>
            </a:r>
            <a:r>
              <a:rPr lang="en-US" dirty="0" smtClean="0">
                <a:latin typeface="Courier New"/>
                <a:cs typeface="Courier New"/>
              </a:rPr>
              <a:t>+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Subtraction		</a:t>
            </a:r>
            <a:r>
              <a:rPr lang="en-US" dirty="0" smtClean="0">
                <a:latin typeface="Courier New"/>
                <a:cs typeface="Courier New"/>
              </a:rPr>
              <a:t>-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Multiplication		</a:t>
            </a:r>
            <a:r>
              <a:rPr lang="en-US" dirty="0" smtClean="0">
                <a:latin typeface="Courier New"/>
                <a:cs typeface="Courier New"/>
              </a:rPr>
              <a:t>*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Division				</a:t>
            </a:r>
            <a:r>
              <a:rPr lang="en-US" dirty="0" smtClean="0">
                <a:latin typeface="Courier New"/>
                <a:cs typeface="Courier New"/>
              </a:rPr>
              <a:t>/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Remainder			</a:t>
            </a:r>
            <a:r>
              <a:rPr lang="en-US" dirty="0" smtClean="0">
                <a:latin typeface="Courier New"/>
                <a:cs typeface="Courier New"/>
              </a:rPr>
              <a:t>%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If either or both operands used by an arithmetic operator are floating point, then the result is a floating 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and 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If both operands to the division operator (</a:t>
            </a:r>
            <a:r>
              <a:rPr lang="en-US" sz="2800" dirty="0" smtClean="0">
                <a:latin typeface="Courier New" pitchFamily="-110" charset="0"/>
              </a:rPr>
              <a:t>/</a:t>
            </a:r>
            <a:r>
              <a:rPr lang="en-US" sz="2800" dirty="0" smtClean="0"/>
              <a:t>) are integers, the result is an integer (the fractional part is discarded)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remainder operator (%) returns the remainder after dividing the second operand into the first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31537" y="263314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14 / 3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34712" y="3242741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 dirty="0">
                <a:latin typeface="Courier New" pitchFamily="-110" charset="0"/>
              </a:rPr>
              <a:t>8 / 12</a:t>
            </a:r>
            <a:r>
              <a:rPr lang="en-US" sz="2000" b="1" baseline="0" dirty="0">
                <a:latin typeface="Arial" pitchFamily="-110" charset="0"/>
              </a:rPr>
              <a:t>             </a:t>
            </a:r>
            <a:r>
              <a:rPr lang="en-US" sz="2000" b="1" baseline="0" dirty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 dirty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74837" y="263314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58962" y="3242741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0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14600" y="5029200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14 % 3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7775" y="5638800"/>
            <a:ext cx="28114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8 % 12</a:t>
            </a:r>
            <a:r>
              <a:rPr lang="en-US" sz="2000" b="1" baseline="0">
                <a:latin typeface="Arial" pitchFamily="-110" charset="0"/>
              </a:rPr>
              <a:t>             </a:t>
            </a:r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equals</a:t>
            </a:r>
            <a:endParaRPr lang="en-US" baseline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57900" y="50292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42025" y="56388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latin typeface="Courier New" pitchFamily="-110" charset="0"/>
              </a:rPr>
              <a:t>8</a:t>
            </a:r>
            <a:endParaRPr lang="en-US" baseline="0">
              <a:latin typeface="Arial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string of characters can be represented as a </a:t>
            </a:r>
            <a:r>
              <a:rPr lang="en-US" i="1" dirty="0" smtClean="0"/>
              <a:t>string literal</a:t>
            </a:r>
            <a:r>
              <a:rPr lang="en-US" dirty="0" smtClean="0"/>
              <a:t> by putting double quotes around it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Examples: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smtClean="0">
                <a:latin typeface="Courier New" pitchFamily="-110" charset="0"/>
              </a:rPr>
              <a:t>"This is a string literal."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latin typeface="Courier New" pitchFamily="-110" charset="0"/>
              </a:rPr>
              <a:t>"123 Main Street"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latin typeface="Courier New" pitchFamily="-110" charset="0"/>
              </a:rPr>
              <a:t>"X"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Every character string is an object in Java, defined by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Every string literal represents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30" cy="51025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Operators can be combined into complex expressions</a:t>
            </a:r>
          </a:p>
          <a:p>
            <a:pPr algn="ctr">
              <a:buNone/>
            </a:pPr>
            <a:r>
              <a:rPr lang="en-US" sz="2595" dirty="0" smtClean="0">
                <a:latin typeface="Courier New" pitchFamily="-110" charset="0"/>
              </a:rPr>
              <a:t>result  =  total + count / max - offset;</a:t>
            </a:r>
            <a:endParaRPr lang="en-US" sz="2595" dirty="0" smtClean="0"/>
          </a:p>
          <a:p>
            <a:r>
              <a:rPr lang="en-US" dirty="0" smtClean="0"/>
              <a:t>Operators have a well-defined precedence which determines the order in which they are evaluated</a:t>
            </a:r>
          </a:p>
          <a:p>
            <a:r>
              <a:rPr lang="en-US" dirty="0" smtClean="0"/>
              <a:t>Multiplication, division, and remainder are evaluated prior to addition, subtraction, and string concatenation</a:t>
            </a:r>
          </a:p>
          <a:p>
            <a:r>
              <a:rPr lang="en-US" dirty="0" smtClean="0"/>
              <a:t>Arithmetic operators with the same precedence are evaluated from left to right, but parentheses can be used to force the evaluation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order of evaluation in the following expressions?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+ c + d + 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1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* c - d / 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007777" y="3733806"/>
            <a:ext cx="3079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+ c) - d % e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80777" y="4953006"/>
            <a:ext cx="3689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* (c + (d - e)))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utoUpdateAnimBg="0"/>
      <p:bldP spid="16" grpId="0" autoUpdateAnimBg="0"/>
      <p:bldP spid="2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order of evaluation in the following expressions?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+ c + d + 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123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5411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315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219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17577" y="2514606"/>
            <a:ext cx="2774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+ b * c - d / e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5223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3511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7415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6131977" y="28956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007777" y="3733806"/>
            <a:ext cx="3079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+ c) - d % 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312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4461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836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074577" y="41148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80777" y="4953006"/>
            <a:ext cx="3689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baseline="0">
                <a:latin typeface="Courier New" pitchFamily="-110" charset="0"/>
              </a:rPr>
              <a:t>a / (b * (c + (d - e)))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1855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54715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7349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972977" y="5334006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utoUpdateAnimBg="0"/>
      <p:bldP spid="17" grpId="0" animBg="1" autoUpdateAnimBg="0"/>
      <p:bldP spid="18" grpId="0" animBg="1" autoUpdateAnimBg="0"/>
      <p:bldP spid="19" grpId="0" animBg="1" autoUpdateAnimBg="0"/>
      <p:bldP spid="20" grpId="0" animBg="1" autoUpdateAnimBg="0"/>
      <p:bldP spid="21" grpId="0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evaluation of a particular expression can be shown using an </a:t>
            </a:r>
            <a:r>
              <a:rPr lang="en-US" i="1" dirty="0" smtClean="0"/>
              <a:t>expression tree</a:t>
            </a:r>
          </a:p>
          <a:p>
            <a:r>
              <a:rPr lang="en-US" dirty="0" smtClean="0"/>
              <a:t>The operators lower in the tree have higher precedence for that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2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4" y="3602038"/>
            <a:ext cx="4078816" cy="23197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Precedence among some Java operators: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 descr="Fig2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92" y="2082270"/>
            <a:ext cx="4855240" cy="34887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TempConverter.java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primitive data types and arithmetic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expressions.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TempConverter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the Fahrenheit equivalent of a specific Celsius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value using the formula F = (9/5)C + 32.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main (String[]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BASE = 32;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double CONVERSION_FACTOR = 9.0 / 5.0;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</a:t>
            </a:r>
            <a:r>
              <a:rPr lang="en-US" sz="1200" dirty="0" err="1" smtClean="0">
                <a:latin typeface="Courier New"/>
                <a:cs typeface="Courier New"/>
              </a:rPr>
              <a:t>fahrenheitTemp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celsiusTemp</a:t>
            </a:r>
            <a:r>
              <a:rPr lang="en-US" sz="1200" dirty="0" smtClean="0">
                <a:latin typeface="Courier New"/>
                <a:cs typeface="Courier New"/>
              </a:rPr>
              <a:t> = 24;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value to convert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fahrenheitTemp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celsiusTemp</a:t>
            </a:r>
            <a:r>
              <a:rPr lang="en-US" sz="1200" dirty="0" smtClean="0">
                <a:latin typeface="Courier New"/>
                <a:cs typeface="Courier New"/>
              </a:rPr>
              <a:t> * CONVERSION_FACTOR + BASE;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("Celsius Temperature: " + </a:t>
            </a:r>
            <a:r>
              <a:rPr lang="en-US" sz="1200" dirty="0" err="1" smtClean="0">
                <a:latin typeface="Courier New"/>
                <a:cs typeface="Courier New"/>
              </a:rPr>
              <a:t>celsiusTemp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 ("Fahrenheit Equivalent: " + </a:t>
            </a:r>
            <a:r>
              <a:rPr lang="en-US" sz="1200" dirty="0" err="1" smtClean="0">
                <a:latin typeface="Courier New"/>
                <a:cs typeface="Courier New"/>
              </a:rPr>
              <a:t>fahrenheitTemp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assignment operator has a lower precedence than the arithmetic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13088" y="2467512"/>
            <a:ext cx="47386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First the expression on the right hand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side of the = operator is evaluated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9438" y="5361524"/>
            <a:ext cx="3876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Then the result is stored in the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variable on the left hand side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0" y="3389849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aseline="0" dirty="0">
                <a:latin typeface="Courier New" pitchFamily="-110" charset="0"/>
              </a:rPr>
              <a:t>answer  =  sum / 4 + MAX * lowest;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91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1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1242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4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8006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3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715000" y="3842287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aseline="0">
                <a:latin typeface="Arial" pitchFamily="-110" charset="0"/>
              </a:rPr>
              <a:t>2</a:t>
            </a:r>
            <a:endParaRPr lang="en-US" baseline="0">
              <a:latin typeface="Arial" pitchFamily="-110" charset="0"/>
            </a:endParaRP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 rot="16200000" flipV="1">
            <a:off x="5219700" y="3042187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AutoShape 12"/>
          <p:cNvCxnSpPr>
            <a:cxnSpLocks noChangeShapeType="1"/>
            <a:stCxn id="13" idx="1"/>
          </p:cNvCxnSpPr>
          <p:nvPr/>
        </p:nvCxnSpPr>
        <p:spPr bwMode="auto">
          <a:xfrm rot="16200000" flipV="1">
            <a:off x="3668712" y="3145375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and left hand sides of an assignment statement can contain the same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90900" y="2576513"/>
            <a:ext cx="31861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First, one is added to the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original value of count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70088" y="4937125"/>
            <a:ext cx="507682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Then the result is stored back into count</a:t>
            </a:r>
          </a:p>
          <a:p>
            <a:pPr algn="ctr"/>
            <a:r>
              <a:rPr lang="en-US" sz="2000" b="1" baseline="0">
                <a:solidFill>
                  <a:srgbClr val="008000"/>
                </a:solidFill>
                <a:latin typeface="Arial" pitchFamily="-110" charset="0"/>
              </a:rPr>
              <a:t>(overwriting the original value)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63825" y="3422650"/>
            <a:ext cx="3232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aseline="0" dirty="0">
                <a:latin typeface="Courier New" pitchFamily="-110" charset="0"/>
              </a:rPr>
              <a:t>count  =  count + 1;</a:t>
            </a:r>
            <a:endParaRPr lang="en-US" baseline="0" dirty="0">
              <a:latin typeface="Courier New" pitchFamily="-110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 rot="16200000" flipV="1">
            <a:off x="4835525" y="3532188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AutoShape 8"/>
          <p:cNvCxnSpPr>
            <a:cxnSpLocks noChangeShapeType="1"/>
            <a:stCxn id="9" idx="1"/>
          </p:cNvCxnSpPr>
          <p:nvPr/>
        </p:nvCxnSpPr>
        <p:spPr bwMode="auto">
          <a:xfrm rot="16200000" flipV="1">
            <a:off x="3870325" y="3230563"/>
            <a:ext cx="319088" cy="1916112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 increment and decrement operators use only one operand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increment operator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-110" charset="0"/>
              </a:rPr>
              <a:t>++</a:t>
            </a:r>
            <a:r>
              <a:rPr lang="en-US" dirty="0" smtClean="0"/>
              <a:t>) adds one to its operand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decrement operator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-110" charset="0"/>
              </a:rPr>
              <a:t>--</a:t>
            </a:r>
            <a:r>
              <a:rPr lang="en-US" dirty="0" smtClean="0"/>
              <a:t>) subtracts one from its operand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statement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latin typeface="Courier New" pitchFamily="-110" charset="0"/>
              </a:rPr>
              <a:t>			count++;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is functionally equivalent to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latin typeface="Courier New" pitchFamily="-110" charset="0"/>
              </a:rPr>
              <a:t>			count = count + 1;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increment and decrement operators can be applied in </a:t>
            </a:r>
            <a:r>
              <a:rPr lang="en-US" i="1" dirty="0" smtClean="0"/>
              <a:t>postfix form</a:t>
            </a:r>
            <a:endParaRPr lang="en-US" dirty="0" smtClean="0"/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count++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or </a:t>
            </a:r>
            <a:r>
              <a:rPr lang="en-US" i="1" dirty="0" smtClean="0"/>
              <a:t>prefix form</a:t>
            </a:r>
            <a:endParaRPr lang="en-US" dirty="0" smtClean="0"/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++count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When used as part of a larger expression, the two forms can have different effects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Because of their subtleties, the increment and decrement operators should be used with care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println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In the </a:t>
            </a:r>
            <a:r>
              <a:rPr lang="en-US" sz="2800" dirty="0" smtClean="0">
                <a:latin typeface="Courier New" pitchFamily="-110" charset="0"/>
              </a:rPr>
              <a:t>Lincoln</a:t>
            </a:r>
            <a:r>
              <a:rPr lang="en-US" dirty="0" smtClean="0"/>
              <a:t> program, we invoked the </a:t>
            </a:r>
            <a:r>
              <a:rPr lang="en-US" sz="2800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 method to print a character string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System.out</a:t>
            </a:r>
            <a:r>
              <a:rPr lang="en-US" dirty="0" smtClean="0"/>
              <a:t> object represents a destination (the monitor) to which we can send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yntax invoking a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83" y="3655483"/>
            <a:ext cx="6408640" cy="24235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Often we perform an operation on a variable, and then store the result back into that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Java provides </a:t>
            </a:r>
            <a:r>
              <a:rPr lang="en-US" i="1" dirty="0" smtClean="0"/>
              <a:t>assignment operators</a:t>
            </a:r>
            <a:r>
              <a:rPr lang="en-US" dirty="0" smtClean="0"/>
              <a:t> to simplify that process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For example, the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			num += count;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 smtClean="0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			num = num + count;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assignment operators in Java, including the following: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42999" y="1896533"/>
            <a:ext cx="6993467" cy="3699934"/>
            <a:chOff x="820" y="1572"/>
            <a:chExt cx="3928" cy="18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Operator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+=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-=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*=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/=</a:t>
              </a:r>
            </a:p>
            <a:p>
              <a:pPr algn="ctr"/>
              <a:r>
                <a:rPr lang="en-US" b="1" baseline="0" dirty="0">
                  <a:latin typeface="Courier New" pitchFamily="-110" charset="0"/>
                </a:rPr>
                <a:t>%=</a:t>
              </a:r>
              <a:endParaRPr lang="en-US" baseline="0" dirty="0">
                <a:latin typeface="Courier New" pitchFamily="-110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Example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+=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-=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*=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/=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%=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aseline="0" dirty="0">
                <a:latin typeface="Courier New" pitchFamily="-110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 u="sng" baseline="0" dirty="0">
                  <a:solidFill>
                    <a:srgbClr val="008000"/>
                  </a:solidFill>
                  <a:latin typeface="Arial" pitchFamily="-110" charset="0"/>
                </a:rPr>
                <a:t>Equivalent To</a:t>
              </a:r>
              <a:endParaRPr lang="en-US" baseline="0" dirty="0">
                <a:solidFill>
                  <a:srgbClr val="008000"/>
                </a:solidFill>
                <a:latin typeface="Arial" pitchFamily="-110" charset="0"/>
              </a:endParaRPr>
            </a:p>
            <a:p>
              <a:pPr algn="ctr"/>
              <a:endParaRPr lang="en-US" baseline="0" dirty="0">
                <a:latin typeface="Arial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+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-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*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/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  <a:p>
              <a:pPr algn="ctr"/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= </a:t>
              </a:r>
              <a:r>
                <a:rPr lang="en-US" b="1" baseline="0" dirty="0" err="1">
                  <a:latin typeface="Courier New" pitchFamily="-110" charset="0"/>
                </a:rPr>
                <a:t>x</a:t>
              </a:r>
              <a:r>
                <a:rPr lang="en-US" b="1" baseline="0" dirty="0">
                  <a:latin typeface="Courier New" pitchFamily="-110" charset="0"/>
                </a:rPr>
                <a:t> % </a:t>
              </a:r>
              <a:r>
                <a:rPr lang="en-US" b="1" baseline="0" dirty="0" err="1">
                  <a:latin typeface="Courier New" pitchFamily="-110" charset="0"/>
                </a:rPr>
                <a:t>y</a:t>
              </a:r>
              <a:endParaRPr lang="en-US" b="1" baseline="0" dirty="0">
                <a:latin typeface="Courier New" pitchFamily="-11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right hand side of an assignment operator can be a complex expression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entire right-hand expression is evaluated first, then the result is combined with the original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Therefore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		result /= (total-MIN) % num;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dirty="0" smtClean="0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		result = result / ((total-MIN) % num);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The behavior of some assignment operators depends on the types of the operands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 operands to the </a:t>
            </a:r>
            <a:r>
              <a:rPr lang="en-US" sz="2800" dirty="0" smtClean="0">
                <a:latin typeface="Courier New" pitchFamily="-110" charset="0"/>
              </a:rPr>
              <a:t>+=</a:t>
            </a:r>
            <a:r>
              <a:rPr lang="en-US" dirty="0" smtClean="0"/>
              <a:t> operator are strings, the assignment operator performs string concatenation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behavior of an assignment operator (</a:t>
            </a:r>
            <a:r>
              <a:rPr lang="en-US" sz="2800" dirty="0" smtClean="0">
                <a:latin typeface="Courier New" pitchFamily="-110" charset="0"/>
              </a:rPr>
              <a:t>+=</a:t>
            </a:r>
            <a:r>
              <a:rPr lang="en-US" dirty="0" smtClean="0"/>
              <a:t>) is always consistent with the behavior of the corresponding operator (</a:t>
            </a:r>
            <a:r>
              <a:rPr lang="en-US" sz="2800" dirty="0" smtClean="0">
                <a:latin typeface="Courier New" pitchFamily="-110" charset="0"/>
              </a:rPr>
              <a:t>+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For example, in a particular situation we may want to treat an integer as a floating point value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These conversions do not change the type of a variable or the value that's stored in it – they only convert a value as part of a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 smtClean="0"/>
              <a:t>Conversions must be handled carefully to avoid losing information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i="1" dirty="0" smtClean="0"/>
              <a:t>Widening conversions</a:t>
            </a:r>
            <a:r>
              <a:rPr lang="en-US" sz="2800" dirty="0" smtClean="0"/>
              <a:t> are safest because they tend to go from a small data type to a larger one (such as a </a:t>
            </a:r>
            <a:r>
              <a:rPr lang="en-US" sz="2800" dirty="0" smtClean="0">
                <a:latin typeface="Courier New" pitchFamily="-110" charset="0"/>
              </a:rPr>
              <a:t>short</a:t>
            </a:r>
            <a:r>
              <a:rPr lang="en-US" sz="2800" dirty="0" smtClean="0"/>
              <a:t> to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i="1" dirty="0" smtClean="0"/>
              <a:t>Narrowing conversions</a:t>
            </a:r>
            <a:r>
              <a:rPr lang="en-US" sz="2800" dirty="0" smtClean="0"/>
              <a:t> can lose information because they tend to go from a large data type to a smaller one.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800" dirty="0" smtClean="0"/>
              <a:t>In Java, data conversions can occur in three ways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 smtClean="0"/>
              <a:t>assignment conversion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 smtClean="0"/>
              <a:t>promotion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dirty="0" smtClean="0"/>
              <a:t>casting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 descr="Fig2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39" y="2319365"/>
            <a:ext cx="3990027" cy="2351610"/>
          </a:xfrm>
          <a:prstGeom prst="rect">
            <a:avLst/>
          </a:prstGeom>
        </p:spPr>
      </p:pic>
      <p:pic>
        <p:nvPicPr>
          <p:cNvPr id="8" name="Picture 7" descr="Fig2.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62" y="2319365"/>
            <a:ext cx="3579812" cy="23516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4666" y="1950033"/>
            <a:ext cx="22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Widening Conversions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9977" y="1950033"/>
            <a:ext cx="235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Narrowing Conversions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i="1" dirty="0" smtClean="0"/>
              <a:t>Assignment conversion</a:t>
            </a:r>
            <a:r>
              <a:rPr lang="en-US" sz="2800" dirty="0" smtClean="0"/>
              <a:t> occurs when a value of one type is assigned to a variable of another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If </a:t>
            </a:r>
            <a:r>
              <a:rPr lang="en-US" sz="2800" dirty="0" smtClean="0">
                <a:latin typeface="Courier New" pitchFamily="-110" charset="0"/>
              </a:rPr>
              <a:t>money</a:t>
            </a:r>
            <a:r>
              <a:rPr lang="en-US" sz="2800" dirty="0" smtClean="0"/>
              <a:t> is a 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sz="2800" dirty="0" smtClean="0"/>
              <a:t> variable and </a:t>
            </a:r>
            <a:r>
              <a:rPr lang="en-US" sz="2800" dirty="0" smtClean="0">
                <a:latin typeface="Courier New" pitchFamily="-110" charset="0"/>
              </a:rPr>
              <a:t>dollars</a:t>
            </a:r>
            <a:r>
              <a:rPr lang="en-US" sz="2800" dirty="0" smtClean="0"/>
              <a:t> is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sz="2800" dirty="0" smtClean="0"/>
              <a:t> variable, the following assignment converts the value in </a:t>
            </a:r>
            <a:r>
              <a:rPr lang="en-US" sz="2800" dirty="0" smtClean="0">
                <a:latin typeface="Courier New" pitchFamily="-110" charset="0"/>
              </a:rPr>
              <a:t>dollars</a:t>
            </a:r>
            <a:r>
              <a:rPr lang="en-US" sz="2800" dirty="0" smtClean="0"/>
              <a:t> to a </a:t>
            </a:r>
            <a:r>
              <a:rPr lang="en-US" sz="2800" dirty="0" smtClean="0">
                <a:latin typeface="Courier New" pitchFamily="-110" charset="0"/>
              </a:rPr>
              <a:t>float</a:t>
            </a:r>
          </a:p>
          <a:p>
            <a:pPr lvl="2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money = dollars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Only widening conversions can happen via assignment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Note that the value or type of </a:t>
            </a:r>
            <a:r>
              <a:rPr lang="en-US" sz="2800" dirty="0" smtClean="0">
                <a:latin typeface="Courier New" pitchFamily="-110" charset="0"/>
              </a:rPr>
              <a:t>dollars</a:t>
            </a:r>
            <a:r>
              <a:rPr lang="en-US" sz="2800" dirty="0" smtClean="0"/>
              <a:t> did not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i="1" dirty="0" smtClean="0"/>
              <a:t>Promotion</a:t>
            </a:r>
            <a:r>
              <a:rPr lang="en-US" dirty="0" smtClean="0"/>
              <a:t> happens automatically when operators in expressions convert their operands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For example, if </a:t>
            </a:r>
            <a:r>
              <a:rPr lang="en-US" sz="2800" dirty="0" smtClean="0">
                <a:latin typeface="Courier New" pitchFamily="-110" charset="0"/>
              </a:rPr>
              <a:t>sum</a:t>
            </a:r>
            <a:r>
              <a:rPr lang="en-US" dirty="0" smtClean="0"/>
              <a:t> is a 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-110" charset="0"/>
              </a:rPr>
              <a:t>count</a:t>
            </a:r>
            <a:r>
              <a:rPr lang="en-US" dirty="0" smtClean="0"/>
              <a:t> is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, the value of </a:t>
            </a:r>
            <a:r>
              <a:rPr lang="en-US" sz="2800" dirty="0" smtClean="0">
                <a:latin typeface="Courier New" pitchFamily="-110" charset="0"/>
              </a:rPr>
              <a:t>count</a:t>
            </a:r>
            <a:r>
              <a:rPr lang="en-US" dirty="0" smtClean="0"/>
              <a:t> is converted to a floating point value to perform the following calculation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result = sum / count;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i="1" dirty="0" smtClean="0"/>
              <a:t>Casting</a:t>
            </a:r>
            <a:r>
              <a:rPr lang="en-US" dirty="0" smtClean="0"/>
              <a:t> is the most powerful, and dangerous, technique for conversion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Both widening and narrowing conversions can be accomplished by explicitly casting a value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To cast, the type is put in parentheses in front of the value being converted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example, if </a:t>
            </a:r>
            <a:r>
              <a:rPr lang="en-US" dirty="0" smtClean="0">
                <a:latin typeface="Courier New" pitchFamily="-110" charset="0"/>
              </a:rPr>
              <a:t>total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110" charset="0"/>
              </a:rPr>
              <a:t>count</a:t>
            </a:r>
            <a:r>
              <a:rPr lang="en-US" dirty="0" smtClean="0"/>
              <a:t> are integers, but we want a floating point result when dividing them, we can cast </a:t>
            </a:r>
            <a:r>
              <a:rPr lang="en-US" dirty="0" smtClean="0">
                <a:latin typeface="Courier New" pitchFamily="-110" charset="0"/>
              </a:rPr>
              <a:t>total</a:t>
            </a:r>
            <a:endParaRPr lang="en-US" dirty="0" smtClean="0"/>
          </a:p>
          <a:p>
            <a:pPr algn="ctr">
              <a:lnSpc>
                <a:spcPct val="80000"/>
              </a:lnSpc>
              <a:spcBef>
                <a:spcPct val="8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result = (float) total / count;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9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System.out</a:t>
            </a:r>
            <a:r>
              <a:rPr lang="en-US" dirty="0" smtClean="0"/>
              <a:t> object provides another service as well</a:t>
            </a:r>
          </a:p>
          <a:p>
            <a:pPr>
              <a:spcBef>
                <a:spcPct val="9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print</a:t>
            </a:r>
            <a:r>
              <a:rPr lang="en-US" dirty="0" smtClean="0"/>
              <a:t> method is similar to the </a:t>
            </a:r>
            <a:r>
              <a:rPr lang="en-US" sz="2800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 method, except that it does not advance to the next line</a:t>
            </a:r>
          </a:p>
          <a:p>
            <a:pPr>
              <a:spcBef>
                <a:spcPct val="90000"/>
              </a:spcBef>
            </a:pPr>
            <a:r>
              <a:rPr lang="en-US" dirty="0" smtClean="0"/>
              <a:t>Therefore anything printed after a </a:t>
            </a:r>
            <a:r>
              <a:rPr lang="en-US" sz="2800" dirty="0" smtClean="0">
                <a:latin typeface="Courier New" pitchFamily="-110" charset="0"/>
              </a:rPr>
              <a:t>print</a:t>
            </a:r>
            <a:r>
              <a:rPr lang="en-US" dirty="0" smtClean="0"/>
              <a:t> statement will appear on the same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provides convenient methods for reading input values of various types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object can be set up to read input from various sources, including the user typing values on the keyboard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Keyboard input is represented by the </a:t>
            </a:r>
            <a:r>
              <a:rPr lang="en-US" sz="2800" dirty="0" err="1" smtClean="0">
                <a:latin typeface="Courier New" pitchFamily="-110" charset="0"/>
              </a:rPr>
              <a:t>System.in</a:t>
            </a:r>
            <a:r>
              <a:rPr lang="en-US" dirty="0" smtClean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following line creates a </a:t>
            </a:r>
            <a:r>
              <a:rPr lang="en-US" dirty="0" smtClean="0">
                <a:latin typeface="Courier New"/>
                <a:cs typeface="Courier New"/>
              </a:rPr>
              <a:t>Scanner</a:t>
            </a:r>
            <a:r>
              <a:rPr lang="en-US" dirty="0" smtClean="0"/>
              <a:t> object that reads from the keyboard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Scanner scan = new </a:t>
            </a:r>
            <a:r>
              <a:rPr lang="en-US" sz="2400" dirty="0" err="1" smtClean="0">
                <a:latin typeface="Courier New" pitchFamily="-110" charset="0"/>
              </a:rPr>
              <a:t>Scanner(System.in</a:t>
            </a:r>
            <a:r>
              <a:rPr lang="en-US" sz="2400" dirty="0" smtClean="0">
                <a:latin typeface="Courier New" pitchFamily="-110" charset="0"/>
              </a:rPr>
              <a:t>);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-110" charset="0"/>
              </a:rPr>
              <a:t>new</a:t>
            </a:r>
            <a:r>
              <a:rPr lang="en-US" dirty="0" smtClean="0"/>
              <a:t> operator creates 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Once created, 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object can be used to invoke various input methods, such as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answer = </a:t>
            </a:r>
            <a:r>
              <a:rPr lang="en-US" sz="2400" dirty="0" err="1" smtClean="0">
                <a:latin typeface="Courier New" pitchFamily="-110" charset="0"/>
              </a:rPr>
              <a:t>scan.nextLine</a:t>
            </a:r>
            <a:r>
              <a:rPr lang="en-US" sz="2800" dirty="0" smtClean="0">
                <a:latin typeface="Courier New" pitchFamily="-110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is part of the </a:t>
            </a:r>
            <a:r>
              <a:rPr lang="en-US" sz="2800" dirty="0" err="1" smtClean="0">
                <a:latin typeface="Courier New" pitchFamily="-110" charset="0"/>
              </a:rPr>
              <a:t>java.util</a:t>
            </a:r>
            <a:r>
              <a:rPr lang="en-US" dirty="0" smtClean="0"/>
              <a:t> class library, and must be imported into a program to be used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nextLine</a:t>
            </a:r>
            <a:r>
              <a:rPr lang="en-US" dirty="0" smtClean="0"/>
              <a:t> method reads all of the input until the end of the line is found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We'll discuss the details of object creation and class libraries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13411" cy="5102594"/>
          </a:xfrm>
        </p:spPr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Scanner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 descr="Fig2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7" y="120121"/>
            <a:ext cx="4851400" cy="616923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Echo.java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nextLine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method of the Scanner class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to read a string from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Echo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character string from the user and prints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message;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line of text:");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message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System.out.println("You</a:t>
            </a:r>
            <a:r>
              <a:rPr lang="en-US" sz="1200" dirty="0" smtClean="0">
                <a:latin typeface="Courier New"/>
                <a:cs typeface="Courier New"/>
              </a:rPr>
              <a:t> entered: \"" + message + "\"");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Unless specified otherwise, </a:t>
            </a:r>
            <a:r>
              <a:rPr lang="en-US" i="1" dirty="0" smtClean="0"/>
              <a:t>white space</a:t>
            </a:r>
            <a:r>
              <a:rPr lang="en-US" dirty="0" smtClean="0"/>
              <a:t> is used to separate the elements (called </a:t>
            </a:r>
            <a:r>
              <a:rPr lang="en-US" i="1" dirty="0" smtClean="0"/>
              <a:t>tokens</a:t>
            </a:r>
            <a:r>
              <a:rPr lang="en-US" dirty="0" smtClean="0"/>
              <a:t>) of the input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White space includes space characters, tabs, new line characters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next</a:t>
            </a:r>
            <a:r>
              <a:rPr lang="en-US" dirty="0" smtClean="0"/>
              <a:t> method of 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 reads the next input token and returns it as a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Methods such as </a:t>
            </a:r>
            <a:r>
              <a:rPr lang="en-US" sz="2800" dirty="0" err="1" smtClean="0">
                <a:latin typeface="Courier New" pitchFamily="-110" charset="0"/>
              </a:rPr>
              <a:t>nextInt</a:t>
            </a:r>
            <a:r>
              <a:rPr lang="en-US" dirty="0" smtClean="0"/>
              <a:t> and </a:t>
            </a:r>
            <a:r>
              <a:rPr lang="en-US" sz="2800" dirty="0" err="1" smtClean="0">
                <a:latin typeface="Courier New" pitchFamily="-110" charset="0"/>
              </a:rPr>
              <a:t>nextDouble</a:t>
            </a:r>
            <a:r>
              <a:rPr lang="en-US" dirty="0" smtClean="0"/>
              <a:t> read data of particular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GasMileage.java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Scanner class to read numeric data.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java.util.Scanner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GasMileage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Calculates fuel efficiency based on values entered by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user.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miles;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double gallons, mpg;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Scanner scan = new </a:t>
            </a:r>
            <a:r>
              <a:rPr lang="en-US" sz="1000" dirty="0" err="1" smtClean="0">
                <a:latin typeface="Courier New"/>
                <a:cs typeface="Courier New"/>
              </a:rPr>
              <a:t>Scanner(System.in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000" dirty="0" smtClean="0">
                <a:latin typeface="Courier New"/>
                <a:cs typeface="Courier New"/>
              </a:rPr>
              <a:t> the number of miles: 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miles = </a:t>
            </a:r>
            <a:r>
              <a:rPr lang="en-US" sz="1000" dirty="0" err="1" smtClean="0">
                <a:latin typeface="Courier New"/>
                <a:cs typeface="Courier New"/>
              </a:rPr>
              <a:t>scan.nextInt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000" dirty="0" smtClean="0">
                <a:latin typeface="Courier New"/>
                <a:cs typeface="Courier New"/>
              </a:rPr>
              <a:t> the gallons of fuel used: 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gallons = </a:t>
            </a:r>
            <a:r>
              <a:rPr lang="en-US" sz="1000" dirty="0" err="1" smtClean="0">
                <a:latin typeface="Courier New"/>
                <a:cs typeface="Courier New"/>
              </a:rPr>
              <a:t>scan.nextDouble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mpg = miles / gallons;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System.out.println("Miles</a:t>
            </a:r>
            <a:r>
              <a:rPr lang="en-US" sz="1000" dirty="0" smtClean="0">
                <a:latin typeface="Courier New"/>
                <a:cs typeface="Courier New"/>
              </a:rPr>
              <a:t> Per Gallon: " + mpg);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Countdown.java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difference between print and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println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Countdown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two lines of output representing a rocket countdown.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System.out.print("Three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System.out.print("Two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System.out.print("One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System.out.print("Zero</a:t>
            </a:r>
            <a:r>
              <a:rPr lang="en-US" sz="1200" dirty="0" smtClean="0">
                <a:latin typeface="Courier New"/>
                <a:cs typeface="Courier New"/>
              </a:rPr>
              <a:t>... 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System.out.println("Liftoff</a:t>
            </a:r>
            <a:r>
              <a:rPr lang="en-US" sz="1200" dirty="0" smtClean="0">
                <a:latin typeface="Courier New"/>
                <a:cs typeface="Courier New"/>
              </a:rPr>
              <a:t>!");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appears on first output line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System.out.println("Houston</a:t>
            </a:r>
            <a:r>
              <a:rPr lang="en-US" sz="1200" dirty="0" smtClean="0">
                <a:latin typeface="Courier New"/>
                <a:cs typeface="Courier New"/>
              </a:rPr>
              <a:t>, we have a problem.");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string concatenation operator</a:t>
            </a:r>
            <a:r>
              <a:rPr lang="en-US" dirty="0" smtClean="0"/>
              <a:t> (</a:t>
            </a:r>
            <a:r>
              <a:rPr lang="en-US" sz="2800" dirty="0" smtClean="0">
                <a:latin typeface="Courier New" pitchFamily="-110" charset="0"/>
              </a:rPr>
              <a:t>+</a:t>
            </a:r>
            <a:r>
              <a:rPr lang="en-US" dirty="0" smtClean="0"/>
              <a:t>) is used to append one string to the end of another</a:t>
            </a:r>
          </a:p>
          <a:p>
            <a:pPr algn="ctr">
              <a:spcBef>
                <a:spcPct val="40000"/>
              </a:spcBef>
              <a:buNone/>
            </a:pPr>
            <a:r>
              <a:rPr lang="en-US" dirty="0" smtClean="0">
                <a:latin typeface="Courier New" pitchFamily="-110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A string literal cannot be broken across two lines in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Facts.java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string concatenation operator and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automatic conversion of an integer to a string.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Facts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various facts.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Strings can be concatenated into one long string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System.out.println("We</a:t>
            </a:r>
            <a:r>
              <a:rPr lang="en-US" sz="1000" dirty="0" smtClean="0">
                <a:latin typeface="Courier New"/>
                <a:cs typeface="Courier New"/>
              </a:rPr>
              <a:t> present the following facts for your "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+ "extracurricular edification:");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A string can contain numeric digits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System.out.println("Letters</a:t>
            </a:r>
            <a:r>
              <a:rPr lang="en-US" sz="1000" dirty="0" smtClean="0">
                <a:latin typeface="Courier New"/>
                <a:cs typeface="Courier New"/>
              </a:rPr>
              <a:t> in the Hawaiian alphabet: 12");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A numeric value can be concatenated to a string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System.out.println("Dialing</a:t>
            </a:r>
            <a:r>
              <a:rPr lang="en-US" sz="1000" dirty="0" smtClean="0">
                <a:latin typeface="Courier New"/>
                <a:cs typeface="Courier New"/>
              </a:rPr>
              <a:t> code for Antarctica: " + 672);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System.out.println("Year</a:t>
            </a:r>
            <a:r>
              <a:rPr lang="en-US" sz="1000" dirty="0" smtClean="0">
                <a:latin typeface="Courier New"/>
                <a:cs typeface="Courier New"/>
              </a:rPr>
              <a:t> in which Leonardo </a:t>
            </a:r>
            <a:r>
              <a:rPr lang="en-US" sz="1000" dirty="0" err="1" smtClean="0">
                <a:latin typeface="Courier New"/>
                <a:cs typeface="Courier New"/>
              </a:rPr>
              <a:t>da</a:t>
            </a:r>
            <a:r>
              <a:rPr lang="en-US" sz="1000" dirty="0" smtClean="0">
                <a:latin typeface="Courier New"/>
                <a:cs typeface="Courier New"/>
              </a:rPr>
              <a:t> Vinci invented "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+ "the parachute: " + 1515);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System.out.println("Speed</a:t>
            </a:r>
            <a:r>
              <a:rPr lang="en-US" sz="1000" dirty="0" smtClean="0">
                <a:latin typeface="Courier New"/>
                <a:cs typeface="Courier New"/>
              </a:rPr>
              <a:t> of ketchup: " + 40 + " km per year");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dirty="0" smtClean="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function that it performs depends on the type of the information on which it operates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both operands are strings, or if one is a string and one is a number, it performs string concatenation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If both operands are numeric, it adds them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The + operator is evaluated left to right, but parentheses can be used to force the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3747</Words>
  <Application>Microsoft Macintosh PowerPoint</Application>
  <PresentationFormat>On-screen Show (4:3)</PresentationFormat>
  <Paragraphs>656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Courier New</vt:lpstr>
      <vt:lpstr>Times New Roman</vt:lpstr>
      <vt:lpstr>Arial</vt:lpstr>
      <vt:lpstr>Office Theme</vt:lpstr>
      <vt:lpstr>PowerPoint Presentation</vt:lpstr>
      <vt:lpstr>Chapter Scope</vt:lpstr>
      <vt:lpstr>Character Strings</vt:lpstr>
      <vt:lpstr>The println Method</vt:lpstr>
      <vt:lpstr>The print Method</vt:lpstr>
      <vt:lpstr>PowerPoint Presentation</vt:lpstr>
      <vt:lpstr>String Concatenation</vt:lpstr>
      <vt:lpstr>PowerPoint Presentation</vt:lpstr>
      <vt:lpstr>String Concatenation</vt:lpstr>
      <vt:lpstr>PowerPoint Presentation</vt:lpstr>
      <vt:lpstr>Escape Sequences</vt:lpstr>
      <vt:lpstr>Escape Sequences</vt:lpstr>
      <vt:lpstr>PowerPoint Presentation</vt:lpstr>
      <vt:lpstr>Variables</vt:lpstr>
      <vt:lpstr>Variables</vt:lpstr>
      <vt:lpstr>PowerPoint Presentation</vt:lpstr>
      <vt:lpstr>Assignment</vt:lpstr>
      <vt:lpstr>PowerPoint Presentation</vt:lpstr>
      <vt:lpstr>Assignment</vt:lpstr>
      <vt:lpstr>Constants</vt:lpstr>
      <vt:lpstr>Constants</vt:lpstr>
      <vt:lpstr>Primitive Data Types</vt:lpstr>
      <vt:lpstr>Numeric Types</vt:lpstr>
      <vt:lpstr>Characters</vt:lpstr>
      <vt:lpstr>Character Sets</vt:lpstr>
      <vt:lpstr>Characters</vt:lpstr>
      <vt:lpstr>Booleans</vt:lpstr>
      <vt:lpstr>Expressions</vt:lpstr>
      <vt:lpstr>Division and Remainder</vt:lpstr>
      <vt:lpstr>Operator Precedence</vt:lpstr>
      <vt:lpstr>Operator Precedence</vt:lpstr>
      <vt:lpstr>Operator Precedence</vt:lpstr>
      <vt:lpstr>Expression Trees</vt:lpstr>
      <vt:lpstr>Operator Precedence</vt:lpstr>
      <vt:lpstr>PowerPoint Presentation</vt:lpstr>
      <vt:lpstr>Assignment Revisited</vt:lpstr>
      <vt:lpstr>Assignment Revisited</vt:lpstr>
      <vt:lpstr>Increment and Decrement Operators</vt:lpstr>
      <vt:lpstr>Increment and Decrement Operators</vt:lpstr>
      <vt:lpstr>Assignment Operators</vt:lpstr>
      <vt:lpstr>Assignment Operators</vt:lpstr>
      <vt:lpstr>Assignment Operators</vt:lpstr>
      <vt:lpstr>Assignment Operators</vt:lpstr>
      <vt:lpstr>Data Conversions</vt:lpstr>
      <vt:lpstr>Data Conversions</vt:lpstr>
      <vt:lpstr>Data Conversions</vt:lpstr>
      <vt:lpstr>Assignment Conversion</vt:lpstr>
      <vt:lpstr>Promotion</vt:lpstr>
      <vt:lpstr>Casting</vt:lpstr>
      <vt:lpstr>The Scanner Class</vt:lpstr>
      <vt:lpstr>Reading Input</vt:lpstr>
      <vt:lpstr>Reading Input</vt:lpstr>
      <vt:lpstr>xxx</vt:lpstr>
      <vt:lpstr>PowerPoint Presentation</vt:lpstr>
      <vt:lpstr>Input Tokens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25</cp:revision>
  <dcterms:created xsi:type="dcterms:W3CDTF">2013-08-02T19:24:25Z</dcterms:created>
  <dcterms:modified xsi:type="dcterms:W3CDTF">2017-01-04T14:41:12Z</dcterms:modified>
</cp:coreProperties>
</file>