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256" r:id="rId2"/>
    <p:sldId id="258" r:id="rId3"/>
    <p:sldId id="310" r:id="rId4"/>
    <p:sldId id="311" r:id="rId5"/>
    <p:sldId id="318" r:id="rId6"/>
    <p:sldId id="312" r:id="rId7"/>
    <p:sldId id="313" r:id="rId8"/>
    <p:sldId id="314" r:id="rId9"/>
    <p:sldId id="315" r:id="rId10"/>
    <p:sldId id="316" r:id="rId11"/>
    <p:sldId id="317" r:id="rId12"/>
    <p:sldId id="319" r:id="rId13"/>
    <p:sldId id="320" r:id="rId14"/>
    <p:sldId id="289" r:id="rId15"/>
    <p:sldId id="281" r:id="rId16"/>
    <p:sldId id="290" r:id="rId17"/>
    <p:sldId id="321" r:id="rId18"/>
    <p:sldId id="322" r:id="rId19"/>
    <p:sldId id="323" r:id="rId20"/>
    <p:sldId id="302" r:id="rId21"/>
    <p:sldId id="324" r:id="rId22"/>
    <p:sldId id="325" r:id="rId23"/>
    <p:sldId id="303" r:id="rId24"/>
    <p:sldId id="291" r:id="rId25"/>
    <p:sldId id="292" r:id="rId26"/>
    <p:sldId id="326" r:id="rId27"/>
    <p:sldId id="327" r:id="rId28"/>
    <p:sldId id="305" r:id="rId29"/>
    <p:sldId id="293" r:id="rId30"/>
    <p:sldId id="294" r:id="rId31"/>
    <p:sldId id="328" r:id="rId32"/>
    <p:sldId id="329" r:id="rId33"/>
    <p:sldId id="306" r:id="rId34"/>
    <p:sldId id="295" r:id="rId35"/>
    <p:sldId id="296" r:id="rId36"/>
    <p:sldId id="307" r:id="rId37"/>
    <p:sldId id="330" r:id="rId38"/>
    <p:sldId id="297" r:id="rId39"/>
    <p:sldId id="298" r:id="rId40"/>
    <p:sldId id="331" r:id="rId41"/>
    <p:sldId id="332" r:id="rId42"/>
    <p:sldId id="333" r:id="rId43"/>
    <p:sldId id="334" r:id="rId44"/>
    <p:sldId id="299" r:id="rId45"/>
    <p:sldId id="300" r:id="rId46"/>
    <p:sldId id="308" r:id="rId47"/>
    <p:sldId id="335" r:id="rId48"/>
    <p:sldId id="336" r:id="rId49"/>
    <p:sldId id="309" r:id="rId50"/>
    <p:sldId id="337" r:id="rId5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182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notesMaster" Target="notesMasters/notesMaster1.xml"/><Relationship Id="rId53" Type="http://schemas.openxmlformats.org/officeDocument/2006/relationships/handoutMaster" Target="handoutMasters/handoutMaster1.xml"/><Relationship Id="rId54" Type="http://schemas.openxmlformats.org/officeDocument/2006/relationships/presProps" Target="presProps.xml"/><Relationship Id="rId55" Type="http://schemas.openxmlformats.org/officeDocument/2006/relationships/viewProps" Target="viewProps.xml"/><Relationship Id="rId56" Type="http://schemas.openxmlformats.org/officeDocument/2006/relationships/theme" Target="theme/theme1.xml"/><Relationship Id="rId57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E9628C-E566-C847-9FFB-ECBFD01C2D49}" type="datetimeFigureOut">
              <a:rPr lang="en-US" smtClean="0"/>
              <a:pPr/>
              <a:t>1/4/17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32FABF-C98F-294F-8E68-B12E1669D5A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E846B3-35DA-9749-BEE5-DED67FE47B1D}" type="datetimeFigureOut">
              <a:rPr lang="en-US" smtClean="0"/>
              <a:pPr/>
              <a:t>1/4/17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EB2BD8-746B-9F48-B7E9-74D6E69A6B1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EB2BD8-746B-9F48-B7E9-74D6E69A6B1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88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3 - </a:t>
            </a:r>
            <a:fld id="{90994C07-E970-A243-9601-A1D642E986E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8000">
              <a:schemeClr val="bg1"/>
            </a:gs>
            <a:gs pos="100000">
              <a:schemeClr val="tx2">
                <a:lumMod val="20000"/>
                <a:lumOff val="80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0954" y="274638"/>
            <a:ext cx="8808198" cy="856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922" y="1253756"/>
            <a:ext cx="8694229" cy="5102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4922" y="6356350"/>
            <a:ext cx="65532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3813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3 - </a:t>
            </a:r>
            <a:fld id="{90994C07-E970-A243-9601-A1D642E986E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3" Type="http://schemas.openxmlformats.org/officeDocument/2006/relationships/image" Target="../media/image6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23127" y="1963163"/>
            <a:ext cx="4828557" cy="2441466"/>
          </a:xfrm>
        </p:spPr>
        <p:txBody>
          <a:bodyPr>
            <a:normAutofit/>
          </a:bodyPr>
          <a:lstStyle/>
          <a:p>
            <a:pPr algn="l">
              <a:spcAft>
                <a:spcPts val="1800"/>
              </a:spcAft>
            </a:pPr>
            <a:r>
              <a:rPr lang="en-US" dirty="0" smtClean="0">
                <a:solidFill>
                  <a:schemeClr val="tx1"/>
                </a:solidFill>
              </a:rPr>
              <a:t>Chapter 3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Using Classes and Objects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92" y="1346060"/>
            <a:ext cx="3048000" cy="38303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ct val="70000"/>
              </a:spcBef>
            </a:pPr>
            <a:r>
              <a:rPr lang="en-US" dirty="0" smtClean="0"/>
              <a:t>Two or more references that refer to the same object are called </a:t>
            </a:r>
            <a:r>
              <a:rPr lang="en-US" i="1" dirty="0" smtClean="0"/>
              <a:t>aliases</a:t>
            </a:r>
            <a:r>
              <a:rPr lang="en-US" dirty="0" smtClean="0"/>
              <a:t> of each other</a:t>
            </a:r>
          </a:p>
          <a:p>
            <a:pPr>
              <a:spcBef>
                <a:spcPct val="70000"/>
              </a:spcBef>
            </a:pPr>
            <a:r>
              <a:rPr lang="en-US" dirty="0" smtClean="0"/>
              <a:t>That creates an interesting situation: one object can be accessed using multiple reference variables</a:t>
            </a:r>
          </a:p>
          <a:p>
            <a:pPr>
              <a:spcBef>
                <a:spcPct val="70000"/>
              </a:spcBef>
            </a:pPr>
            <a:r>
              <a:rPr lang="en-US" dirty="0" smtClean="0"/>
              <a:t>Aliases can be useful, but should be managed carefully</a:t>
            </a:r>
          </a:p>
          <a:p>
            <a:pPr>
              <a:spcBef>
                <a:spcPct val="70000"/>
              </a:spcBef>
            </a:pPr>
            <a:r>
              <a:rPr lang="en-US" dirty="0" smtClean="0"/>
              <a:t>Changing an object through one reference changes it for all of its aliases, because there is really only one object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3 - </a:t>
            </a:r>
            <a:fld id="{90994C07-E970-A243-9601-A1D642E986EC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Garbage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spcBef>
                <a:spcPct val="80000"/>
              </a:spcBef>
            </a:pPr>
            <a:r>
              <a:rPr lang="en-US" dirty="0" smtClean="0"/>
              <a:t>When an object no longer has any valid references to it, it can no longer be accessed by the program</a:t>
            </a:r>
          </a:p>
          <a:p>
            <a:pPr>
              <a:spcBef>
                <a:spcPct val="80000"/>
              </a:spcBef>
            </a:pPr>
            <a:r>
              <a:rPr lang="en-US" dirty="0" smtClean="0"/>
              <a:t>The object is useless, and therefore is called </a:t>
            </a:r>
            <a:r>
              <a:rPr lang="en-US" i="1" dirty="0" smtClean="0"/>
              <a:t>garbage</a:t>
            </a:r>
          </a:p>
          <a:p>
            <a:pPr>
              <a:spcBef>
                <a:spcPct val="80000"/>
              </a:spcBef>
            </a:pPr>
            <a:r>
              <a:rPr lang="en-US" dirty="0" smtClean="0"/>
              <a:t>Java performs </a:t>
            </a:r>
            <a:r>
              <a:rPr lang="en-US" i="1" dirty="0" smtClean="0"/>
              <a:t>automatic garbage collection</a:t>
            </a:r>
            <a:r>
              <a:rPr lang="en-US" dirty="0" smtClean="0"/>
              <a:t> periodically, returning an object's memory to the system for future use</a:t>
            </a:r>
          </a:p>
          <a:p>
            <a:pPr>
              <a:spcBef>
                <a:spcPct val="80000"/>
              </a:spcBef>
            </a:pPr>
            <a:r>
              <a:rPr lang="en-US" dirty="0" smtClean="0"/>
              <a:t>In other languages, the programmer is responsible for performing garbage collection explicitly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3 - </a:t>
            </a:r>
            <a:fld id="{90994C07-E970-A243-9601-A1D642E986EC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String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70000"/>
              </a:spcBef>
            </a:pPr>
            <a:r>
              <a:rPr lang="en-US" dirty="0" smtClean="0"/>
              <a:t>Once a </a:t>
            </a:r>
            <a:r>
              <a:rPr lang="en-US" sz="2800" dirty="0" smtClean="0">
                <a:latin typeface="Courier New" pitchFamily="-110" charset="0"/>
              </a:rPr>
              <a:t>String</a:t>
            </a:r>
            <a:r>
              <a:rPr lang="en-US" dirty="0" smtClean="0"/>
              <a:t> object has been created, neither its value nor its length can be changed</a:t>
            </a:r>
          </a:p>
          <a:p>
            <a:pPr>
              <a:spcBef>
                <a:spcPct val="70000"/>
              </a:spcBef>
            </a:pPr>
            <a:r>
              <a:rPr lang="en-US" dirty="0" smtClean="0"/>
              <a:t>Thus we say that an object of the </a:t>
            </a:r>
            <a:r>
              <a:rPr lang="en-US" sz="2800" dirty="0" smtClean="0">
                <a:latin typeface="Courier New" pitchFamily="-110" charset="0"/>
              </a:rPr>
              <a:t>String</a:t>
            </a:r>
            <a:r>
              <a:rPr lang="en-US" dirty="0" smtClean="0"/>
              <a:t> class is </a:t>
            </a:r>
            <a:r>
              <a:rPr lang="en-US" i="1" dirty="0" smtClean="0"/>
              <a:t>immutable</a:t>
            </a:r>
          </a:p>
          <a:p>
            <a:pPr>
              <a:spcBef>
                <a:spcPct val="70000"/>
              </a:spcBef>
            </a:pPr>
            <a:r>
              <a:rPr lang="en-US" dirty="0" smtClean="0"/>
              <a:t>However, several methods of the </a:t>
            </a:r>
            <a:r>
              <a:rPr lang="en-US" sz="2800" dirty="0" smtClean="0">
                <a:latin typeface="Courier New" pitchFamily="-110" charset="0"/>
              </a:rPr>
              <a:t>String</a:t>
            </a:r>
            <a:r>
              <a:rPr lang="en-US" dirty="0" smtClean="0"/>
              <a:t> class return new </a:t>
            </a:r>
            <a:r>
              <a:rPr lang="en-US" sz="2800" dirty="0" smtClean="0">
                <a:latin typeface="Courier New" pitchFamily="-110" charset="0"/>
              </a:rPr>
              <a:t>String</a:t>
            </a:r>
            <a:r>
              <a:rPr lang="en-US" dirty="0" smtClean="0"/>
              <a:t> objects that are modified versions of the original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3 - </a:t>
            </a:r>
            <a:fld id="{90994C07-E970-A243-9601-A1D642E986EC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String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70000"/>
              </a:spcBef>
            </a:pPr>
            <a:r>
              <a:rPr lang="en-US" dirty="0" smtClean="0"/>
              <a:t>It is occasionally helpful to refer to a particular character within a string</a:t>
            </a:r>
          </a:p>
          <a:p>
            <a:pPr>
              <a:spcBef>
                <a:spcPct val="70000"/>
              </a:spcBef>
            </a:pPr>
            <a:r>
              <a:rPr lang="en-US" dirty="0" smtClean="0"/>
              <a:t>This can be done by specifying the character's numeric </a:t>
            </a:r>
            <a:r>
              <a:rPr lang="en-US" i="1" dirty="0" smtClean="0"/>
              <a:t>index</a:t>
            </a:r>
          </a:p>
          <a:p>
            <a:pPr>
              <a:spcBef>
                <a:spcPct val="70000"/>
              </a:spcBef>
            </a:pPr>
            <a:r>
              <a:rPr lang="en-US" dirty="0" smtClean="0"/>
              <a:t>The indexes begin at zero in each string</a:t>
            </a:r>
          </a:p>
          <a:p>
            <a:pPr>
              <a:spcBef>
                <a:spcPct val="70000"/>
              </a:spcBef>
            </a:pPr>
            <a:r>
              <a:rPr lang="en-US" dirty="0" smtClean="0"/>
              <a:t>In the string </a:t>
            </a:r>
            <a:r>
              <a:rPr lang="en-US" dirty="0" smtClean="0">
                <a:latin typeface="Courier New" pitchFamily="-110" charset="0"/>
              </a:rPr>
              <a:t>"Hello"</a:t>
            </a:r>
            <a:r>
              <a:rPr lang="en-US" dirty="0" smtClean="0"/>
              <a:t>, the character </a:t>
            </a:r>
            <a:r>
              <a:rPr lang="en-US" dirty="0" smtClean="0">
                <a:latin typeface="Courier New" pitchFamily="-110" charset="0"/>
              </a:rPr>
              <a:t>'H'</a:t>
            </a:r>
            <a:r>
              <a:rPr lang="en-US" dirty="0" smtClean="0"/>
              <a:t> is at index 0 and the </a:t>
            </a:r>
            <a:r>
              <a:rPr lang="en-US" dirty="0" smtClean="0">
                <a:latin typeface="Courier New" pitchFamily="-110" charset="0"/>
              </a:rPr>
              <a:t>'</a:t>
            </a:r>
            <a:r>
              <a:rPr lang="en-US" dirty="0" err="1" smtClean="0">
                <a:latin typeface="Courier New" pitchFamily="-110" charset="0"/>
              </a:rPr>
              <a:t>o</a:t>
            </a:r>
            <a:r>
              <a:rPr lang="en-US" dirty="0" smtClean="0">
                <a:latin typeface="Courier New" pitchFamily="-110" charset="0"/>
              </a:rPr>
              <a:t>'</a:t>
            </a:r>
            <a:r>
              <a:rPr lang="en-US" dirty="0" smtClean="0"/>
              <a:t> is at index 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3 - </a:t>
            </a:r>
            <a:fld id="{90994C07-E970-A243-9601-A1D642E986EC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3" y="1253756"/>
            <a:ext cx="3127144" cy="5102594"/>
          </a:xfrm>
        </p:spPr>
        <p:txBody>
          <a:bodyPr/>
          <a:lstStyle/>
          <a:p>
            <a:r>
              <a:rPr lang="en-US" dirty="0" smtClean="0"/>
              <a:t>Some methods of the </a:t>
            </a:r>
            <a:r>
              <a:rPr lang="en-US" dirty="0" smtClean="0">
                <a:latin typeface="Courier New"/>
                <a:cs typeface="Courier New"/>
              </a:rPr>
              <a:t>String</a:t>
            </a:r>
            <a:r>
              <a:rPr lang="en-US" dirty="0" smtClean="0"/>
              <a:t> class: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3 - </a:t>
            </a:r>
            <a:fld id="{90994C07-E970-A243-9601-A1D642E986EC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6" name="Picture 5" descr="Fig3.1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2133" y="525991"/>
            <a:ext cx="4776735" cy="56038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StringMutation.java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 Java Foundations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Demonstrates the use of the String class and its methods.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public class </a:t>
            </a:r>
            <a:r>
              <a:rPr lang="en-US" sz="1200" dirty="0" err="1" smtClean="0">
                <a:latin typeface="Courier New"/>
                <a:cs typeface="Courier New"/>
              </a:rPr>
              <a:t>StringMutation</a:t>
            </a: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Prints a string and various mutations of it.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static void </a:t>
            </a:r>
            <a:r>
              <a:rPr lang="en-US" sz="1200" dirty="0" err="1" smtClean="0">
                <a:latin typeface="Courier New"/>
                <a:cs typeface="Courier New"/>
              </a:rPr>
              <a:t>main(String</a:t>
            </a:r>
            <a:r>
              <a:rPr lang="en-US" sz="1200" dirty="0" smtClean="0">
                <a:latin typeface="Courier New"/>
                <a:cs typeface="Courier New"/>
              </a:rPr>
              <a:t>[] </a:t>
            </a:r>
            <a:r>
              <a:rPr lang="en-US" sz="1200" dirty="0" err="1" smtClean="0">
                <a:latin typeface="Courier New"/>
                <a:cs typeface="Courier New"/>
              </a:rPr>
              <a:t>args</a:t>
            </a:r>
            <a:r>
              <a:rPr lang="en-US" sz="12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String phrase = "Change is inevitable";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String mutation1, mutation2, mutation3, mutation4;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System.out.println("Original</a:t>
            </a:r>
            <a:r>
              <a:rPr lang="en-US" sz="1200" dirty="0" smtClean="0">
                <a:latin typeface="Courier New"/>
                <a:cs typeface="Courier New"/>
              </a:rPr>
              <a:t> string: \"" + phrase + "\"");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System.out.println("Length</a:t>
            </a:r>
            <a:r>
              <a:rPr lang="en-US" sz="1200" dirty="0" smtClean="0">
                <a:latin typeface="Courier New"/>
                <a:cs typeface="Courier New"/>
              </a:rPr>
              <a:t> of string: " + </a:t>
            </a:r>
            <a:r>
              <a:rPr lang="en-US" sz="1200" dirty="0" err="1" smtClean="0">
                <a:latin typeface="Courier New"/>
                <a:cs typeface="Courier New"/>
              </a:rPr>
              <a:t>phrase.length</a:t>
            </a:r>
            <a:r>
              <a:rPr lang="en-US" sz="1200" dirty="0" smtClean="0">
                <a:latin typeface="Courier New"/>
                <a:cs typeface="Courier New"/>
              </a:rPr>
              <a:t>());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mutation1 = </a:t>
            </a:r>
            <a:r>
              <a:rPr lang="en-US" sz="1200" dirty="0" err="1" smtClean="0">
                <a:latin typeface="Courier New"/>
                <a:cs typeface="Courier New"/>
              </a:rPr>
              <a:t>phrase.concat</a:t>
            </a:r>
            <a:r>
              <a:rPr lang="en-US" sz="1200" dirty="0" smtClean="0">
                <a:latin typeface="Courier New"/>
                <a:cs typeface="Courier New"/>
              </a:rPr>
              <a:t>(", except from vending machines.");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mutation2 = mutation1.toUpperCase();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mutation3 = mutation2.replace('E', 'X');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mutation4 = mutation3.substring(3, 30);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3 - </a:t>
            </a:r>
            <a:fld id="{90994C07-E970-A243-9601-A1D642E986EC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// Print each mutated string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System.out.println("Mutation</a:t>
            </a:r>
            <a:r>
              <a:rPr lang="en-US" sz="1200" dirty="0" smtClean="0">
                <a:latin typeface="Courier New"/>
                <a:cs typeface="Courier New"/>
              </a:rPr>
              <a:t> #1: " + mutation1);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System.out.println("Mutation</a:t>
            </a:r>
            <a:r>
              <a:rPr lang="en-US" sz="1200" dirty="0" smtClean="0">
                <a:latin typeface="Courier New"/>
                <a:cs typeface="Courier New"/>
              </a:rPr>
              <a:t> #2: " + mutation2);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System.out.println("Mutation</a:t>
            </a:r>
            <a:r>
              <a:rPr lang="en-US" sz="1200" dirty="0" smtClean="0">
                <a:latin typeface="Courier New"/>
                <a:cs typeface="Courier New"/>
              </a:rPr>
              <a:t> #3: " + mutation3);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System.out.println("Mutation</a:t>
            </a:r>
            <a:r>
              <a:rPr lang="en-US" sz="1200" dirty="0" smtClean="0">
                <a:latin typeface="Courier New"/>
                <a:cs typeface="Courier New"/>
              </a:rPr>
              <a:t> #4: " + mutation4);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System.out.println("Mutated</a:t>
            </a:r>
            <a:r>
              <a:rPr lang="en-US" sz="1200" dirty="0" smtClean="0">
                <a:latin typeface="Courier New"/>
                <a:cs typeface="Courier New"/>
              </a:rPr>
              <a:t> length: " + mutation4.length());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3 - </a:t>
            </a:r>
            <a:fld id="{90994C07-E970-A243-9601-A1D642E986EC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Java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spcBef>
                <a:spcPct val="75000"/>
              </a:spcBef>
            </a:pPr>
            <a:r>
              <a:rPr lang="en-US" dirty="0" smtClean="0"/>
              <a:t>A </a:t>
            </a:r>
            <a:r>
              <a:rPr lang="en-US" i="1" dirty="0" smtClean="0"/>
              <a:t>class library</a:t>
            </a:r>
            <a:r>
              <a:rPr lang="en-US" dirty="0" smtClean="0"/>
              <a:t> is a collection of classes that we can use when developing programs</a:t>
            </a:r>
          </a:p>
          <a:p>
            <a:pPr>
              <a:lnSpc>
                <a:spcPct val="80000"/>
              </a:lnSpc>
              <a:spcBef>
                <a:spcPct val="75000"/>
              </a:spcBef>
            </a:pPr>
            <a:r>
              <a:rPr lang="en-US" dirty="0" smtClean="0"/>
              <a:t>The </a:t>
            </a:r>
            <a:r>
              <a:rPr lang="en-US" i="1" dirty="0" smtClean="0"/>
              <a:t>Java API </a:t>
            </a:r>
            <a:r>
              <a:rPr lang="en-US" dirty="0" smtClean="0"/>
              <a:t>is the standard class library that is part of any Java development environment</a:t>
            </a:r>
          </a:p>
          <a:p>
            <a:pPr>
              <a:lnSpc>
                <a:spcPct val="80000"/>
              </a:lnSpc>
              <a:spcBef>
                <a:spcPct val="75000"/>
              </a:spcBef>
            </a:pPr>
            <a:r>
              <a:rPr lang="en-US" dirty="0" smtClean="0"/>
              <a:t>API stands for Application Programming Interface</a:t>
            </a:r>
          </a:p>
          <a:p>
            <a:pPr>
              <a:lnSpc>
                <a:spcPct val="80000"/>
              </a:lnSpc>
              <a:spcBef>
                <a:spcPct val="75000"/>
              </a:spcBef>
            </a:pPr>
            <a:r>
              <a:rPr lang="en-US" dirty="0" smtClean="0"/>
              <a:t>Various classes we've already used (</a:t>
            </a:r>
            <a:r>
              <a:rPr lang="en-US" sz="2800" dirty="0" smtClean="0">
                <a:latin typeface="Courier New" pitchFamily="-110" charset="0"/>
              </a:rPr>
              <a:t>System</a:t>
            </a:r>
            <a:r>
              <a:rPr lang="en-US" dirty="0" smtClean="0"/>
              <a:t> , </a:t>
            </a:r>
            <a:r>
              <a:rPr lang="en-US" sz="2800" dirty="0" smtClean="0">
                <a:latin typeface="Courier New" pitchFamily="-110" charset="0"/>
              </a:rPr>
              <a:t>Scanner</a:t>
            </a:r>
            <a:r>
              <a:rPr lang="en-US" dirty="0" smtClean="0"/>
              <a:t>, </a:t>
            </a:r>
            <a:r>
              <a:rPr lang="en-US" sz="2800" dirty="0" smtClean="0">
                <a:latin typeface="Courier New" pitchFamily="-110" charset="0"/>
              </a:rPr>
              <a:t>String</a:t>
            </a:r>
            <a:r>
              <a:rPr lang="en-US" dirty="0" smtClean="0"/>
              <a:t>) are part of the Java API</a:t>
            </a:r>
          </a:p>
          <a:p>
            <a:pPr>
              <a:lnSpc>
                <a:spcPct val="80000"/>
              </a:lnSpc>
              <a:spcBef>
                <a:spcPct val="75000"/>
              </a:spcBef>
            </a:pPr>
            <a:r>
              <a:rPr lang="en-US" dirty="0" smtClean="0"/>
              <a:t>Other class libraries can be obtained through third party vendors, or you can create them yourself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3 - </a:t>
            </a:r>
            <a:fld id="{90994C07-E970-A243-9601-A1D642E986EC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1253756"/>
            <a:ext cx="3338811" cy="5102594"/>
          </a:xfrm>
        </p:spPr>
        <p:txBody>
          <a:bodyPr/>
          <a:lstStyle/>
          <a:p>
            <a:pPr>
              <a:spcBef>
                <a:spcPct val="70000"/>
              </a:spcBef>
            </a:pPr>
            <a:r>
              <a:rPr lang="en-US" dirty="0" smtClean="0"/>
              <a:t>The classes of the Java API are organized into </a:t>
            </a:r>
            <a:r>
              <a:rPr lang="en-US" i="1" dirty="0" smtClean="0"/>
              <a:t>packages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3 - </a:t>
            </a:r>
            <a:fld id="{90994C07-E970-A243-9601-A1D642E986EC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6" name="Picture 5" descr="Fig3.2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3733" y="1382183"/>
            <a:ext cx="5094983" cy="4663017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 Declarations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75000"/>
              </a:spcBef>
            </a:pPr>
            <a:r>
              <a:rPr lang="en-US" dirty="0" smtClean="0"/>
              <a:t>When you want to use a class from a package, you could use its </a:t>
            </a:r>
            <a:r>
              <a:rPr lang="en-US" i="1" dirty="0" smtClean="0"/>
              <a:t>fully qualified name</a:t>
            </a:r>
            <a:endParaRPr lang="en-US" dirty="0" smtClean="0"/>
          </a:p>
          <a:p>
            <a:pPr algn="ctr">
              <a:lnSpc>
                <a:spcPct val="80000"/>
              </a:lnSpc>
              <a:spcBef>
                <a:spcPct val="75000"/>
              </a:spcBef>
              <a:buNone/>
            </a:pPr>
            <a:r>
              <a:rPr lang="en-US" sz="2400" dirty="0" err="1" smtClean="0">
                <a:latin typeface="Courier New" pitchFamily="-110" charset="0"/>
              </a:rPr>
              <a:t>java.util.Scanner</a:t>
            </a:r>
            <a:endParaRPr lang="en-US" sz="2400" dirty="0" smtClean="0">
              <a:latin typeface="Courier New" pitchFamily="-110" charset="0"/>
            </a:endParaRPr>
          </a:p>
          <a:p>
            <a:pPr>
              <a:lnSpc>
                <a:spcPct val="80000"/>
              </a:lnSpc>
              <a:spcBef>
                <a:spcPct val="75000"/>
              </a:spcBef>
            </a:pPr>
            <a:r>
              <a:rPr lang="en-US" dirty="0" smtClean="0"/>
              <a:t>Or you can </a:t>
            </a:r>
            <a:r>
              <a:rPr lang="en-US" i="1" dirty="0" smtClean="0"/>
              <a:t>import</a:t>
            </a:r>
            <a:r>
              <a:rPr lang="en-US" dirty="0" smtClean="0"/>
              <a:t> the class, and then use just the class name:</a:t>
            </a:r>
          </a:p>
          <a:p>
            <a:pPr algn="ctr">
              <a:lnSpc>
                <a:spcPct val="80000"/>
              </a:lnSpc>
              <a:spcBef>
                <a:spcPct val="75000"/>
              </a:spcBef>
              <a:buNone/>
            </a:pPr>
            <a:r>
              <a:rPr lang="en-US" sz="2400" dirty="0" smtClean="0">
                <a:latin typeface="Courier New" pitchFamily="-110" charset="0"/>
              </a:rPr>
              <a:t>import </a:t>
            </a:r>
            <a:r>
              <a:rPr lang="en-US" sz="2400" dirty="0" err="1" smtClean="0">
                <a:latin typeface="Courier New" pitchFamily="-110" charset="0"/>
              </a:rPr>
              <a:t>java.util.Scanner</a:t>
            </a:r>
            <a:r>
              <a:rPr lang="en-US" sz="2400" dirty="0" smtClean="0">
                <a:latin typeface="Courier New" pitchFamily="-110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75000"/>
              </a:spcBef>
            </a:pPr>
            <a:r>
              <a:rPr lang="en-US" dirty="0" smtClean="0"/>
              <a:t>To import all classes in a particular package, you can use the </a:t>
            </a:r>
            <a:r>
              <a:rPr lang="en-US" dirty="0" smtClean="0">
                <a:latin typeface="Courier New" pitchFamily="-110" charset="0"/>
              </a:rPr>
              <a:t>*</a:t>
            </a:r>
            <a:r>
              <a:rPr lang="en-US" dirty="0" smtClean="0"/>
              <a:t> wildcard character:</a:t>
            </a:r>
          </a:p>
          <a:p>
            <a:pPr algn="ctr">
              <a:lnSpc>
                <a:spcPct val="80000"/>
              </a:lnSpc>
              <a:spcBef>
                <a:spcPct val="75000"/>
              </a:spcBef>
              <a:buNone/>
            </a:pPr>
            <a:r>
              <a:rPr lang="en-US" sz="2400" dirty="0" smtClean="0">
                <a:latin typeface="Courier New" pitchFamily="-110" charset="0"/>
              </a:rPr>
              <a:t>import </a:t>
            </a:r>
            <a:r>
              <a:rPr lang="en-US" sz="2400" dirty="0" err="1" smtClean="0">
                <a:latin typeface="Courier New" pitchFamily="-110" charset="0"/>
              </a:rPr>
              <a:t>java.util</a:t>
            </a:r>
            <a:r>
              <a:rPr lang="en-US" sz="2400" dirty="0" smtClean="0">
                <a:latin typeface="Courier New" pitchFamily="-110" charset="0"/>
              </a:rPr>
              <a:t>.*;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3 - </a:t>
            </a:r>
            <a:fld id="{90994C07-E970-A243-9601-A1D642E986EC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objects</a:t>
            </a:r>
          </a:p>
          <a:p>
            <a:r>
              <a:rPr lang="en-US" dirty="0" smtClean="0"/>
              <a:t>Services of the </a:t>
            </a:r>
            <a:r>
              <a:rPr lang="en-US" dirty="0" smtClean="0">
                <a:latin typeface="Courier New"/>
                <a:cs typeface="Courier New"/>
              </a:rPr>
              <a:t>String</a:t>
            </a:r>
            <a:r>
              <a:rPr lang="en-US" dirty="0" smtClean="0"/>
              <a:t> class</a:t>
            </a:r>
          </a:p>
          <a:p>
            <a:r>
              <a:rPr lang="en-US" dirty="0" smtClean="0"/>
              <a:t>The Java API class library</a:t>
            </a:r>
          </a:p>
          <a:p>
            <a:r>
              <a:rPr lang="en-US" dirty="0" smtClean="0"/>
              <a:t>The </a:t>
            </a:r>
            <a:r>
              <a:rPr lang="en-US" dirty="0" smtClean="0">
                <a:latin typeface="Courier New"/>
                <a:cs typeface="Courier New"/>
              </a:rPr>
              <a:t>Random</a:t>
            </a:r>
            <a:r>
              <a:rPr lang="en-US" dirty="0" smtClean="0"/>
              <a:t> and </a:t>
            </a:r>
            <a:r>
              <a:rPr lang="en-US" dirty="0" smtClean="0">
                <a:latin typeface="Courier New"/>
                <a:cs typeface="Courier New"/>
              </a:rPr>
              <a:t>Math</a:t>
            </a:r>
            <a:r>
              <a:rPr lang="en-US" dirty="0" smtClean="0"/>
              <a:t> classes</a:t>
            </a:r>
          </a:p>
          <a:p>
            <a:r>
              <a:rPr lang="en-US" dirty="0" smtClean="0"/>
              <a:t>Formatting output</a:t>
            </a:r>
          </a:p>
          <a:p>
            <a:r>
              <a:rPr lang="en-US" dirty="0" smtClean="0"/>
              <a:t>Introducing enumerated types</a:t>
            </a:r>
          </a:p>
          <a:p>
            <a:r>
              <a:rPr lang="en-US" dirty="0" smtClean="0"/>
              <a:t>Wrapper classes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3 - </a:t>
            </a:r>
            <a:fld id="{90994C07-E970-A243-9601-A1D642E986EC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 Declarations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3 - </a:t>
            </a:r>
            <a:fld id="{90994C07-E970-A243-9601-A1D642E986EC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6" name="Picture 5" descr="Syntax import declaration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945" y="1909762"/>
            <a:ext cx="6480923" cy="2535237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java.lang</a:t>
            </a:r>
            <a:r>
              <a:rPr lang="en-US" dirty="0" smtClean="0"/>
              <a:t> Package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dirty="0" smtClean="0"/>
              <a:t>All classes of the </a:t>
            </a:r>
            <a:r>
              <a:rPr lang="en-US" sz="2800" dirty="0" err="1" smtClean="0">
                <a:latin typeface="Courier New" pitchFamily="-110" charset="0"/>
              </a:rPr>
              <a:t>java.lang</a:t>
            </a:r>
            <a:r>
              <a:rPr lang="en-US" dirty="0" smtClean="0"/>
              <a:t> package are imported automatically into all programs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dirty="0" smtClean="0"/>
              <a:t>It's as if all programs contain the following line</a:t>
            </a:r>
          </a:p>
          <a:p>
            <a:pPr algn="ctr">
              <a:lnSpc>
                <a:spcPct val="90000"/>
              </a:lnSpc>
              <a:spcBef>
                <a:spcPct val="75000"/>
              </a:spcBef>
              <a:buNone/>
            </a:pPr>
            <a:r>
              <a:rPr lang="en-US" sz="2400" dirty="0" smtClean="0">
                <a:latin typeface="Courier New" pitchFamily="-110" charset="0"/>
              </a:rPr>
              <a:t>import </a:t>
            </a:r>
            <a:r>
              <a:rPr lang="en-US" sz="2400" dirty="0" err="1" smtClean="0">
                <a:latin typeface="Courier New" pitchFamily="-110" charset="0"/>
              </a:rPr>
              <a:t>java.lang</a:t>
            </a:r>
            <a:r>
              <a:rPr lang="en-US" sz="2400" dirty="0" smtClean="0">
                <a:latin typeface="Courier New" pitchFamily="-110" charset="0"/>
              </a:rPr>
              <a:t>.*;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dirty="0" smtClean="0"/>
              <a:t>That's why we didn't have to import the </a:t>
            </a:r>
            <a:r>
              <a:rPr lang="en-US" sz="2800" dirty="0" smtClean="0">
                <a:latin typeface="Courier New" pitchFamily="-110" charset="0"/>
              </a:rPr>
              <a:t>System</a:t>
            </a:r>
            <a:r>
              <a:rPr lang="en-US" dirty="0" smtClean="0"/>
              <a:t> or </a:t>
            </a:r>
            <a:r>
              <a:rPr lang="en-US" sz="2800" dirty="0" smtClean="0">
                <a:latin typeface="Courier New" pitchFamily="-110" charset="0"/>
              </a:rPr>
              <a:t>String</a:t>
            </a:r>
            <a:r>
              <a:rPr lang="en-US" dirty="0" smtClean="0"/>
              <a:t> classes explicitly in earlier programs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dirty="0" smtClean="0"/>
              <a:t>The </a:t>
            </a:r>
            <a:r>
              <a:rPr lang="en-US" sz="2800" dirty="0" smtClean="0">
                <a:latin typeface="Courier New" pitchFamily="-110" charset="0"/>
              </a:rPr>
              <a:t>Scanner</a:t>
            </a:r>
            <a:r>
              <a:rPr lang="en-US" dirty="0" smtClean="0"/>
              <a:t> class, on the other hand, is part of the </a:t>
            </a:r>
            <a:r>
              <a:rPr lang="en-US" sz="2800" dirty="0" err="1" smtClean="0">
                <a:latin typeface="Courier New" pitchFamily="-110" charset="0"/>
              </a:rPr>
              <a:t>java.util</a:t>
            </a:r>
            <a:r>
              <a:rPr lang="en-US" dirty="0" smtClean="0"/>
              <a:t> package, and therefore must be imported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3 - </a:t>
            </a:r>
            <a:fld id="{90994C07-E970-A243-9601-A1D642E986EC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Random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75000"/>
              </a:spcBef>
            </a:pPr>
            <a:r>
              <a:rPr lang="en-US" dirty="0" smtClean="0"/>
              <a:t>The </a:t>
            </a:r>
            <a:r>
              <a:rPr lang="en-US" sz="2800" dirty="0" smtClean="0">
                <a:latin typeface="Courier New" pitchFamily="-110" charset="0"/>
              </a:rPr>
              <a:t>Random</a:t>
            </a:r>
            <a:r>
              <a:rPr lang="en-US" dirty="0" smtClean="0"/>
              <a:t> class is part of the </a:t>
            </a:r>
            <a:r>
              <a:rPr lang="en-US" sz="2800" dirty="0" err="1" smtClean="0">
                <a:latin typeface="Courier New" pitchFamily="-110" charset="0"/>
              </a:rPr>
              <a:t>java.util</a:t>
            </a:r>
            <a:r>
              <a:rPr lang="en-US" dirty="0" smtClean="0"/>
              <a:t> package</a:t>
            </a:r>
          </a:p>
          <a:p>
            <a:pPr>
              <a:spcBef>
                <a:spcPct val="75000"/>
              </a:spcBef>
            </a:pPr>
            <a:r>
              <a:rPr lang="en-US" dirty="0" smtClean="0"/>
              <a:t>It provides methods that generate </a:t>
            </a:r>
            <a:r>
              <a:rPr lang="en-US" i="1" dirty="0" smtClean="0"/>
              <a:t>pseudorandom numbers</a:t>
            </a:r>
          </a:p>
          <a:p>
            <a:pPr>
              <a:spcBef>
                <a:spcPct val="75000"/>
              </a:spcBef>
            </a:pPr>
            <a:r>
              <a:rPr lang="en-US" dirty="0" smtClean="0"/>
              <a:t>A </a:t>
            </a:r>
            <a:r>
              <a:rPr lang="en-US" sz="2800" dirty="0" smtClean="0">
                <a:latin typeface="Courier New" pitchFamily="-110" charset="0"/>
              </a:rPr>
              <a:t>Random</a:t>
            </a:r>
            <a:r>
              <a:rPr lang="en-US" dirty="0" smtClean="0"/>
              <a:t> object performs complicated calculations based on a </a:t>
            </a:r>
            <a:r>
              <a:rPr lang="en-US" i="1" dirty="0" smtClean="0"/>
              <a:t>seed value</a:t>
            </a:r>
            <a:r>
              <a:rPr lang="en-US" dirty="0" smtClean="0"/>
              <a:t> to produce a stream of seemingly random values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3 - </a:t>
            </a:r>
            <a:fld id="{90994C07-E970-A243-9601-A1D642E986EC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Random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methods of the </a:t>
            </a:r>
            <a:r>
              <a:rPr lang="en-US" dirty="0" smtClean="0">
                <a:latin typeface="Courier New"/>
                <a:cs typeface="Courier New"/>
              </a:rPr>
              <a:t>Random</a:t>
            </a:r>
            <a:r>
              <a:rPr lang="en-US" dirty="0" smtClean="0"/>
              <a:t> class: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3 - </a:t>
            </a:r>
            <a:fld id="{90994C07-E970-A243-9601-A1D642E986EC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6" name="Picture 5" descr="Fig3.3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170" y="1940451"/>
            <a:ext cx="5287483" cy="2208212"/>
          </a:xfrm>
          <a:prstGeom prst="rect">
            <a:avLst/>
          </a:prstGeom>
        </p:spPr>
      </p:pic>
      <p:pic>
        <p:nvPicPr>
          <p:cNvPr id="8" name="Picture 7" descr="Syntax generating random numbers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7169" y="4295244"/>
            <a:ext cx="5287483" cy="2085821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RandomNumbers.java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 Java Foundations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Demonstrates the creation of pseudo-random numbers using the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Random class.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import </a:t>
            </a:r>
            <a:r>
              <a:rPr lang="en-US" sz="1200" dirty="0" err="1" smtClean="0">
                <a:latin typeface="Courier New"/>
                <a:cs typeface="Courier New"/>
              </a:rPr>
              <a:t>java.util.Random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public class </a:t>
            </a:r>
            <a:r>
              <a:rPr lang="en-US" sz="1200" dirty="0" err="1" smtClean="0">
                <a:latin typeface="Courier New"/>
                <a:cs typeface="Courier New"/>
              </a:rPr>
              <a:t>RandomNumbers</a:t>
            </a: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Generates random numbers in various ranges.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static void </a:t>
            </a:r>
            <a:r>
              <a:rPr lang="en-US" sz="1200" dirty="0" err="1" smtClean="0">
                <a:latin typeface="Courier New"/>
                <a:cs typeface="Courier New"/>
              </a:rPr>
              <a:t>main(String</a:t>
            </a:r>
            <a:r>
              <a:rPr lang="en-US" sz="1200" dirty="0" smtClean="0">
                <a:latin typeface="Courier New"/>
                <a:cs typeface="Courier New"/>
              </a:rPr>
              <a:t>[] </a:t>
            </a:r>
            <a:r>
              <a:rPr lang="en-US" sz="1200" dirty="0" err="1" smtClean="0">
                <a:latin typeface="Courier New"/>
                <a:cs typeface="Courier New"/>
              </a:rPr>
              <a:t>args</a:t>
            </a:r>
            <a:r>
              <a:rPr lang="en-US" sz="12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Random generator = new Random();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num1;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float num2;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num1 = </a:t>
            </a:r>
            <a:r>
              <a:rPr lang="en-US" sz="1200" dirty="0" err="1" smtClean="0">
                <a:latin typeface="Courier New"/>
                <a:cs typeface="Courier New"/>
              </a:rPr>
              <a:t>generator.nextInt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System.out.println("A</a:t>
            </a:r>
            <a:r>
              <a:rPr lang="en-US" sz="1200" dirty="0" smtClean="0">
                <a:latin typeface="Courier New"/>
                <a:cs typeface="Courier New"/>
              </a:rPr>
              <a:t> random integer: " + num1);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num1 = generator.nextInt(10);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System.out.println("From</a:t>
            </a:r>
            <a:r>
              <a:rPr lang="en-US" sz="1200" dirty="0" smtClean="0">
                <a:latin typeface="Courier New"/>
                <a:cs typeface="Courier New"/>
              </a:rPr>
              <a:t> 0 to 9: " + num1);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3 - </a:t>
            </a:r>
            <a:fld id="{90994C07-E970-A243-9601-A1D642E986EC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num1 = generator.nextInt(10) + 1;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System.out.println("From</a:t>
            </a:r>
            <a:r>
              <a:rPr lang="en-US" sz="1200" dirty="0" smtClean="0">
                <a:latin typeface="Courier New"/>
                <a:cs typeface="Courier New"/>
              </a:rPr>
              <a:t> 1 to 10: " + num1);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num1 = generator.nextInt(15) + 20;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System.out.println("From</a:t>
            </a:r>
            <a:r>
              <a:rPr lang="en-US" sz="1200" dirty="0" smtClean="0">
                <a:latin typeface="Courier New"/>
                <a:cs typeface="Courier New"/>
              </a:rPr>
              <a:t> 20 to 34: " + num1);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num1 = generator.nextInt(20) - 10;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System.out.println("From</a:t>
            </a:r>
            <a:r>
              <a:rPr lang="en-US" sz="1200" dirty="0" smtClean="0">
                <a:latin typeface="Courier New"/>
                <a:cs typeface="Courier New"/>
              </a:rPr>
              <a:t> -10 to 9: " + num1);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num2 = </a:t>
            </a:r>
            <a:r>
              <a:rPr lang="en-US" sz="1200" dirty="0" err="1" smtClean="0">
                <a:latin typeface="Courier New"/>
                <a:cs typeface="Courier New"/>
              </a:rPr>
              <a:t>generator.nextFloat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System.out.println("A</a:t>
            </a:r>
            <a:r>
              <a:rPr lang="en-US" sz="1200" dirty="0" smtClean="0">
                <a:latin typeface="Courier New"/>
                <a:cs typeface="Courier New"/>
              </a:rPr>
              <a:t> random float (between 0-1): " + num2);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num2 = </a:t>
            </a:r>
            <a:r>
              <a:rPr lang="en-US" sz="1200" dirty="0" err="1" smtClean="0">
                <a:latin typeface="Courier New"/>
                <a:cs typeface="Courier New"/>
              </a:rPr>
              <a:t>generator.nextFloat</a:t>
            </a:r>
            <a:r>
              <a:rPr lang="en-US" sz="1200" dirty="0" smtClean="0">
                <a:latin typeface="Courier New"/>
                <a:cs typeface="Courier New"/>
              </a:rPr>
              <a:t>() * 6;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0.0 to 5.999999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num1 = (int)num2 + 1;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System.out.println("From</a:t>
            </a:r>
            <a:r>
              <a:rPr lang="en-US" sz="1200" dirty="0" smtClean="0">
                <a:latin typeface="Courier New"/>
                <a:cs typeface="Courier New"/>
              </a:rPr>
              <a:t> 1 to 6: " + num1);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3 - </a:t>
            </a:r>
            <a:fld id="{90994C07-E970-A243-9601-A1D642E986EC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Math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spcBef>
                <a:spcPct val="75000"/>
              </a:spcBef>
            </a:pPr>
            <a:r>
              <a:rPr lang="en-US" dirty="0" smtClean="0"/>
              <a:t>The </a:t>
            </a:r>
            <a:r>
              <a:rPr lang="en-US" sz="2400" dirty="0" smtClean="0">
                <a:latin typeface="Courier New" pitchFamily="-110" charset="0"/>
              </a:rPr>
              <a:t>Math</a:t>
            </a:r>
            <a:r>
              <a:rPr lang="en-US" dirty="0" smtClean="0"/>
              <a:t> class is part of the </a:t>
            </a:r>
            <a:r>
              <a:rPr lang="en-US" sz="2400" dirty="0" err="1" smtClean="0">
                <a:latin typeface="Courier New" pitchFamily="-110" charset="0"/>
              </a:rPr>
              <a:t>java.lang</a:t>
            </a:r>
            <a:r>
              <a:rPr lang="en-US" dirty="0" smtClean="0"/>
              <a:t> package</a:t>
            </a:r>
          </a:p>
          <a:p>
            <a:pPr>
              <a:lnSpc>
                <a:spcPct val="80000"/>
              </a:lnSpc>
              <a:spcBef>
                <a:spcPct val="75000"/>
              </a:spcBef>
            </a:pPr>
            <a:r>
              <a:rPr lang="en-US" dirty="0" smtClean="0"/>
              <a:t>The </a:t>
            </a:r>
            <a:r>
              <a:rPr lang="en-US" sz="2400" dirty="0" smtClean="0">
                <a:latin typeface="Courier New" pitchFamily="-110" charset="0"/>
              </a:rPr>
              <a:t>Math</a:t>
            </a:r>
            <a:r>
              <a:rPr lang="en-US" dirty="0" smtClean="0"/>
              <a:t> class contains methods that perform various mathematical functions</a:t>
            </a:r>
          </a:p>
          <a:p>
            <a:pPr>
              <a:lnSpc>
                <a:spcPct val="80000"/>
              </a:lnSpc>
              <a:spcBef>
                <a:spcPct val="75000"/>
              </a:spcBef>
            </a:pPr>
            <a:r>
              <a:rPr lang="en-US" dirty="0" smtClean="0"/>
              <a:t>These include:</a:t>
            </a:r>
          </a:p>
          <a:p>
            <a:pPr lvl="1">
              <a:lnSpc>
                <a:spcPct val="80000"/>
              </a:lnSpc>
              <a:spcBef>
                <a:spcPct val="75000"/>
              </a:spcBef>
            </a:pPr>
            <a:r>
              <a:rPr lang="en-US" sz="2400" dirty="0" smtClean="0"/>
              <a:t>absolute value</a:t>
            </a:r>
          </a:p>
          <a:p>
            <a:pPr lvl="1">
              <a:lnSpc>
                <a:spcPct val="80000"/>
              </a:lnSpc>
              <a:spcBef>
                <a:spcPct val="75000"/>
              </a:spcBef>
            </a:pPr>
            <a:r>
              <a:rPr lang="en-US" sz="2400" dirty="0" smtClean="0"/>
              <a:t>square root</a:t>
            </a:r>
          </a:p>
          <a:p>
            <a:pPr lvl="1">
              <a:lnSpc>
                <a:spcPct val="80000"/>
              </a:lnSpc>
              <a:spcBef>
                <a:spcPct val="75000"/>
              </a:spcBef>
            </a:pPr>
            <a:r>
              <a:rPr lang="en-US" sz="2400" dirty="0" smtClean="0"/>
              <a:t>exponentiation</a:t>
            </a:r>
          </a:p>
          <a:p>
            <a:pPr lvl="1">
              <a:lnSpc>
                <a:spcPct val="80000"/>
              </a:lnSpc>
              <a:spcBef>
                <a:spcPct val="75000"/>
              </a:spcBef>
            </a:pPr>
            <a:r>
              <a:rPr lang="en-US" sz="2400" dirty="0" smtClean="0"/>
              <a:t>trigonometric functions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3 - </a:t>
            </a:r>
            <a:fld id="{90994C07-E970-A243-9601-A1D642E986EC}" type="slidenum">
              <a:rPr lang="en-US" smtClean="0"/>
              <a:pPr/>
              <a:t>26</a:t>
            </a:fld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Math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dirty="0" smtClean="0"/>
              <a:t>The methods of the </a:t>
            </a:r>
            <a:r>
              <a:rPr lang="en-US" sz="2800" dirty="0" smtClean="0">
                <a:latin typeface="Courier New" pitchFamily="-110" charset="0"/>
              </a:rPr>
              <a:t>Math</a:t>
            </a:r>
            <a:r>
              <a:rPr lang="en-US" dirty="0" smtClean="0"/>
              <a:t> class are </a:t>
            </a:r>
            <a:r>
              <a:rPr lang="en-US" i="1" dirty="0" smtClean="0"/>
              <a:t>static methods</a:t>
            </a:r>
            <a:r>
              <a:rPr lang="en-US" dirty="0" smtClean="0"/>
              <a:t> (also called </a:t>
            </a:r>
            <a:r>
              <a:rPr lang="en-US" i="1" dirty="0" smtClean="0"/>
              <a:t>class methods</a:t>
            </a:r>
            <a:r>
              <a:rPr lang="en-US" dirty="0" smtClean="0"/>
              <a:t>)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dirty="0" smtClean="0"/>
              <a:t>Static methods can be invoked through the class name – no object of the </a:t>
            </a:r>
            <a:r>
              <a:rPr lang="en-US" dirty="0" smtClean="0">
                <a:latin typeface="Courier New" pitchFamily="-110" charset="0"/>
              </a:rPr>
              <a:t>Math</a:t>
            </a:r>
            <a:r>
              <a:rPr lang="en-US" dirty="0" smtClean="0"/>
              <a:t> class is needed</a:t>
            </a:r>
          </a:p>
          <a:p>
            <a:pPr algn="ctr">
              <a:lnSpc>
                <a:spcPct val="90000"/>
              </a:lnSpc>
              <a:spcBef>
                <a:spcPct val="75000"/>
              </a:spcBef>
              <a:spcAft>
                <a:spcPts val="1800"/>
              </a:spcAft>
              <a:buNone/>
            </a:pPr>
            <a:r>
              <a:rPr lang="en-US" sz="2400" dirty="0" smtClean="0">
                <a:latin typeface="Courier New" pitchFamily="-110" charset="0"/>
              </a:rPr>
              <a:t>value = Math.cos(90) + </a:t>
            </a:r>
            <a:r>
              <a:rPr lang="en-US" sz="2400" dirty="0" err="1" smtClean="0">
                <a:latin typeface="Courier New" pitchFamily="-110" charset="0"/>
              </a:rPr>
              <a:t>Math.sqrt(delta</a:t>
            </a:r>
            <a:r>
              <a:rPr lang="en-US" sz="2400" dirty="0" smtClean="0">
                <a:latin typeface="Courier New" pitchFamily="-110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We'll discuss static methods in more detail later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3 - </a:t>
            </a:r>
            <a:fld id="{90994C07-E970-A243-9601-A1D642E986EC}" type="slidenum">
              <a:rPr lang="en-US" smtClean="0"/>
              <a:pPr/>
              <a:t>27</a:t>
            </a:fld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1253756"/>
            <a:ext cx="3304945" cy="5102594"/>
          </a:xfrm>
        </p:spPr>
        <p:txBody>
          <a:bodyPr/>
          <a:lstStyle/>
          <a:p>
            <a:r>
              <a:rPr lang="en-US" dirty="0" smtClean="0"/>
              <a:t>Some methods of the </a:t>
            </a:r>
            <a:r>
              <a:rPr lang="en-US" dirty="0" smtClean="0">
                <a:latin typeface="Courier New"/>
                <a:cs typeface="Courier New"/>
              </a:rPr>
              <a:t>Math</a:t>
            </a:r>
            <a:r>
              <a:rPr lang="en-US" dirty="0" smtClean="0"/>
              <a:t> class: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3 - </a:t>
            </a:r>
            <a:fld id="{90994C07-E970-A243-9601-A1D642E986EC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6" name="Picture 5" descr="Fig3.4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9867" y="425449"/>
            <a:ext cx="4751917" cy="575613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Quadratic.java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 Java Foundations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Demonstrates the use of the Math class to perform a calculation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based on user input.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import </a:t>
            </a:r>
            <a:r>
              <a:rPr lang="en-US" sz="1200" dirty="0" err="1" smtClean="0">
                <a:latin typeface="Courier New"/>
                <a:cs typeface="Courier New"/>
              </a:rPr>
              <a:t>java.util.Scanner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public class Quadratic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Determines the roots of a quadratic equation.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static void </a:t>
            </a:r>
            <a:r>
              <a:rPr lang="en-US" sz="1200" dirty="0" err="1" smtClean="0">
                <a:latin typeface="Courier New"/>
                <a:cs typeface="Courier New"/>
              </a:rPr>
              <a:t>main(String</a:t>
            </a:r>
            <a:r>
              <a:rPr lang="en-US" sz="1200" dirty="0" smtClean="0">
                <a:latin typeface="Courier New"/>
                <a:cs typeface="Courier New"/>
              </a:rPr>
              <a:t>[] </a:t>
            </a:r>
            <a:r>
              <a:rPr lang="en-US" sz="1200" dirty="0" err="1" smtClean="0">
                <a:latin typeface="Courier New"/>
                <a:cs typeface="Courier New"/>
              </a:rPr>
              <a:t>args</a:t>
            </a:r>
            <a:r>
              <a:rPr lang="en-US" sz="12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a, </a:t>
            </a:r>
            <a:r>
              <a:rPr lang="en-US" sz="1200" dirty="0" err="1" smtClean="0">
                <a:latin typeface="Courier New"/>
                <a:cs typeface="Courier New"/>
              </a:rPr>
              <a:t>b</a:t>
            </a:r>
            <a:r>
              <a:rPr lang="en-US" sz="1200" dirty="0" smtClean="0">
                <a:latin typeface="Courier New"/>
                <a:cs typeface="Courier New"/>
              </a:rPr>
              <a:t>, </a:t>
            </a:r>
            <a:r>
              <a:rPr lang="en-US" sz="1200" dirty="0" err="1" smtClean="0">
                <a:latin typeface="Courier New"/>
                <a:cs typeface="Courier New"/>
              </a:rPr>
              <a:t>c</a:t>
            </a:r>
            <a:r>
              <a:rPr lang="en-US" sz="1200" dirty="0" smtClean="0">
                <a:latin typeface="Courier New"/>
                <a:cs typeface="Courier New"/>
              </a:rPr>
              <a:t>;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ax^2 +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bx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+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c</a:t>
            </a:r>
            <a:endParaRPr lang="en-US" sz="1200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double </a:t>
            </a:r>
            <a:r>
              <a:rPr lang="en-US" sz="1200" dirty="0" err="1" smtClean="0">
                <a:latin typeface="Courier New"/>
                <a:cs typeface="Courier New"/>
              </a:rPr>
              <a:t>discriminant</a:t>
            </a:r>
            <a:r>
              <a:rPr lang="en-US" sz="1200" dirty="0" smtClean="0">
                <a:latin typeface="Courier New"/>
                <a:cs typeface="Courier New"/>
              </a:rPr>
              <a:t>, root1, root2;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Scanner scan = new </a:t>
            </a:r>
            <a:r>
              <a:rPr lang="en-US" sz="1200" dirty="0" err="1" smtClean="0">
                <a:latin typeface="Courier New"/>
                <a:cs typeface="Courier New"/>
              </a:rPr>
              <a:t>Scanner(System.in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System.out.print("Enter</a:t>
            </a:r>
            <a:r>
              <a:rPr lang="en-US" sz="1200" dirty="0" smtClean="0">
                <a:latin typeface="Courier New"/>
                <a:cs typeface="Courier New"/>
              </a:rPr>
              <a:t> the coefficient of </a:t>
            </a:r>
            <a:r>
              <a:rPr lang="en-US" sz="1200" dirty="0" err="1" smtClean="0">
                <a:latin typeface="Courier New"/>
                <a:cs typeface="Courier New"/>
              </a:rPr>
              <a:t>x</a:t>
            </a:r>
            <a:r>
              <a:rPr lang="en-US" sz="1200" dirty="0" smtClean="0">
                <a:latin typeface="Courier New"/>
                <a:cs typeface="Courier New"/>
              </a:rPr>
              <a:t> squared: 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a = </a:t>
            </a:r>
            <a:r>
              <a:rPr lang="en-US" sz="1200" dirty="0" err="1" smtClean="0">
                <a:latin typeface="Courier New"/>
                <a:cs typeface="Courier New"/>
              </a:rPr>
              <a:t>scan.nextInt</a:t>
            </a:r>
            <a:r>
              <a:rPr lang="en-US" sz="1200" dirty="0" smtClean="0">
                <a:latin typeface="Courier New"/>
                <a:cs typeface="Courier New"/>
              </a:rPr>
              <a:t>();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System.out.print("Enter</a:t>
            </a:r>
            <a:r>
              <a:rPr lang="en-US" sz="1200" dirty="0" smtClean="0">
                <a:latin typeface="Courier New"/>
                <a:cs typeface="Courier New"/>
              </a:rPr>
              <a:t> the coefficient of </a:t>
            </a:r>
            <a:r>
              <a:rPr lang="en-US" sz="1200" dirty="0" err="1" smtClean="0">
                <a:latin typeface="Courier New"/>
                <a:cs typeface="Courier New"/>
              </a:rPr>
              <a:t>x</a:t>
            </a:r>
            <a:r>
              <a:rPr lang="en-US" sz="1200" dirty="0" smtClean="0">
                <a:latin typeface="Courier New"/>
                <a:cs typeface="Courier New"/>
              </a:rPr>
              <a:t>: 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b</a:t>
            </a:r>
            <a:r>
              <a:rPr lang="en-US" sz="1200" dirty="0" smtClean="0">
                <a:latin typeface="Courier New"/>
                <a:cs typeface="Courier New"/>
              </a:rPr>
              <a:t> = </a:t>
            </a:r>
            <a:r>
              <a:rPr lang="en-US" sz="1200" dirty="0" err="1" smtClean="0">
                <a:latin typeface="Courier New"/>
                <a:cs typeface="Courier New"/>
              </a:rPr>
              <a:t>scan.nextInt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3 - </a:t>
            </a:r>
            <a:fld id="{90994C07-E970-A243-9601-A1D642E986EC}" type="slidenum">
              <a:rPr lang="en-US" smtClean="0"/>
              <a:pPr/>
              <a:t>29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spcBef>
                <a:spcPct val="75000"/>
              </a:spcBef>
            </a:pPr>
            <a:r>
              <a:rPr lang="en-US" dirty="0" smtClean="0"/>
              <a:t>A variable holds either a primitive type or a </a:t>
            </a:r>
            <a:r>
              <a:rPr lang="en-US" i="1" dirty="0" smtClean="0"/>
              <a:t>reference</a:t>
            </a:r>
            <a:r>
              <a:rPr lang="en-US" dirty="0" smtClean="0"/>
              <a:t> to an object</a:t>
            </a:r>
          </a:p>
          <a:p>
            <a:pPr>
              <a:lnSpc>
                <a:spcPct val="80000"/>
              </a:lnSpc>
              <a:spcBef>
                <a:spcPct val="75000"/>
              </a:spcBef>
            </a:pPr>
            <a:r>
              <a:rPr lang="en-US" dirty="0" smtClean="0"/>
              <a:t>A class name can be used as a type to declare an </a:t>
            </a:r>
            <a:r>
              <a:rPr lang="en-US" i="1" dirty="0" smtClean="0"/>
              <a:t>object reference variable</a:t>
            </a:r>
            <a:endParaRPr lang="en-US" dirty="0" smtClean="0"/>
          </a:p>
          <a:p>
            <a:pPr algn="ctr">
              <a:lnSpc>
                <a:spcPct val="80000"/>
              </a:lnSpc>
              <a:spcBef>
                <a:spcPct val="75000"/>
              </a:spcBef>
              <a:buNone/>
            </a:pPr>
            <a:r>
              <a:rPr lang="en-US" sz="2800" dirty="0" smtClean="0">
                <a:latin typeface="Courier New" pitchFamily="-110" charset="0"/>
              </a:rPr>
              <a:t>String title;</a:t>
            </a:r>
          </a:p>
          <a:p>
            <a:pPr>
              <a:lnSpc>
                <a:spcPct val="80000"/>
              </a:lnSpc>
              <a:spcBef>
                <a:spcPct val="75000"/>
              </a:spcBef>
            </a:pPr>
            <a:r>
              <a:rPr lang="en-US" dirty="0" smtClean="0"/>
              <a:t>No object is created with this declaration</a:t>
            </a:r>
          </a:p>
          <a:p>
            <a:pPr>
              <a:lnSpc>
                <a:spcPct val="80000"/>
              </a:lnSpc>
              <a:spcBef>
                <a:spcPct val="75000"/>
              </a:spcBef>
            </a:pPr>
            <a:r>
              <a:rPr lang="en-US" dirty="0" smtClean="0"/>
              <a:t>An object reference variable holds the address of an object</a:t>
            </a:r>
          </a:p>
          <a:p>
            <a:pPr>
              <a:lnSpc>
                <a:spcPct val="80000"/>
              </a:lnSpc>
              <a:spcBef>
                <a:spcPct val="75000"/>
              </a:spcBef>
            </a:pPr>
            <a:r>
              <a:rPr lang="en-US" dirty="0" smtClean="0"/>
              <a:t>The object itself must be created separately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3 - </a:t>
            </a:r>
            <a:fld id="{90994C07-E970-A243-9601-A1D642E986EC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System.out.print("Enter</a:t>
            </a:r>
            <a:r>
              <a:rPr lang="en-US" sz="1200" dirty="0" smtClean="0">
                <a:latin typeface="Courier New"/>
                <a:cs typeface="Courier New"/>
              </a:rPr>
              <a:t> the constant: 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c</a:t>
            </a:r>
            <a:r>
              <a:rPr lang="en-US" sz="1200" dirty="0" smtClean="0">
                <a:latin typeface="Courier New"/>
                <a:cs typeface="Courier New"/>
              </a:rPr>
              <a:t> = </a:t>
            </a:r>
            <a:r>
              <a:rPr lang="en-US" sz="1200" dirty="0" err="1" smtClean="0">
                <a:latin typeface="Courier New"/>
                <a:cs typeface="Courier New"/>
              </a:rPr>
              <a:t>scan.nextInt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Use the quadratic formula to compute the roots.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// Assumes a positive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discriminant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.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discriminant</a:t>
            </a:r>
            <a:r>
              <a:rPr lang="en-US" sz="1200" dirty="0" smtClean="0">
                <a:latin typeface="Courier New"/>
                <a:cs typeface="Courier New"/>
              </a:rPr>
              <a:t> = </a:t>
            </a:r>
            <a:r>
              <a:rPr lang="en-US" sz="1200" dirty="0" err="1" smtClean="0">
                <a:latin typeface="Courier New"/>
                <a:cs typeface="Courier New"/>
              </a:rPr>
              <a:t>Math.pow(b</a:t>
            </a:r>
            <a:r>
              <a:rPr lang="en-US" sz="1200" dirty="0" smtClean="0">
                <a:latin typeface="Courier New"/>
                <a:cs typeface="Courier New"/>
              </a:rPr>
              <a:t>, 2) - (4 * a * </a:t>
            </a:r>
            <a:r>
              <a:rPr lang="en-US" sz="1200" dirty="0" err="1" smtClean="0">
                <a:latin typeface="Courier New"/>
                <a:cs typeface="Courier New"/>
              </a:rPr>
              <a:t>c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root1 = ((-1 * </a:t>
            </a:r>
            <a:r>
              <a:rPr lang="en-US" sz="1200" dirty="0" err="1" smtClean="0">
                <a:latin typeface="Courier New"/>
                <a:cs typeface="Courier New"/>
              </a:rPr>
              <a:t>b</a:t>
            </a:r>
            <a:r>
              <a:rPr lang="en-US" sz="1200" dirty="0" smtClean="0">
                <a:latin typeface="Courier New"/>
                <a:cs typeface="Courier New"/>
              </a:rPr>
              <a:t>) + </a:t>
            </a:r>
            <a:r>
              <a:rPr lang="en-US" sz="1200" dirty="0" err="1" smtClean="0">
                <a:latin typeface="Courier New"/>
                <a:cs typeface="Courier New"/>
              </a:rPr>
              <a:t>Math.sqrt(discriminant</a:t>
            </a:r>
            <a:r>
              <a:rPr lang="en-US" sz="1200" dirty="0" smtClean="0">
                <a:latin typeface="Courier New"/>
                <a:cs typeface="Courier New"/>
              </a:rPr>
              <a:t>)) / (2 * a);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root2 = ((-1 * </a:t>
            </a:r>
            <a:r>
              <a:rPr lang="en-US" sz="1200" dirty="0" err="1" smtClean="0">
                <a:latin typeface="Courier New"/>
                <a:cs typeface="Courier New"/>
              </a:rPr>
              <a:t>b</a:t>
            </a:r>
            <a:r>
              <a:rPr lang="en-US" sz="1200" dirty="0" smtClean="0">
                <a:latin typeface="Courier New"/>
                <a:cs typeface="Courier New"/>
              </a:rPr>
              <a:t>) - </a:t>
            </a:r>
            <a:r>
              <a:rPr lang="en-US" sz="1200" dirty="0" err="1" smtClean="0">
                <a:latin typeface="Courier New"/>
                <a:cs typeface="Courier New"/>
              </a:rPr>
              <a:t>Math.sqrt(discriminant</a:t>
            </a:r>
            <a:r>
              <a:rPr lang="en-US" sz="1200" dirty="0" smtClean="0">
                <a:latin typeface="Courier New"/>
                <a:cs typeface="Courier New"/>
              </a:rPr>
              <a:t>)) / (2 * a);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System.out.println("Root</a:t>
            </a:r>
            <a:r>
              <a:rPr lang="en-US" sz="1200" dirty="0" smtClean="0">
                <a:latin typeface="Courier New"/>
                <a:cs typeface="Courier New"/>
              </a:rPr>
              <a:t> #1: " + root1);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System.out.println("Root</a:t>
            </a:r>
            <a:r>
              <a:rPr lang="en-US" sz="1200" dirty="0" smtClean="0">
                <a:latin typeface="Courier New"/>
                <a:cs typeface="Courier New"/>
              </a:rPr>
              <a:t> #2: " + root2);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3 - </a:t>
            </a:r>
            <a:fld id="{90994C07-E970-A243-9601-A1D642E986EC}" type="slidenum">
              <a:rPr lang="en-US" smtClean="0"/>
              <a:pPr/>
              <a:t>30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</a:t>
            </a:r>
            <a:r>
              <a:rPr lang="en-US" dirty="0" err="1" smtClean="0"/>
              <a:t>Ouput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spcBef>
                <a:spcPct val="70000"/>
              </a:spcBef>
            </a:pPr>
            <a:r>
              <a:rPr lang="en-US" dirty="0" smtClean="0"/>
              <a:t>It is often necessary to format values in certain ways so that they can be presented properly</a:t>
            </a:r>
          </a:p>
          <a:p>
            <a:pPr>
              <a:lnSpc>
                <a:spcPct val="80000"/>
              </a:lnSpc>
              <a:spcBef>
                <a:spcPct val="70000"/>
              </a:spcBef>
            </a:pPr>
            <a:r>
              <a:rPr lang="en-US" dirty="0" smtClean="0"/>
              <a:t>The Java API contains classes that provide formatting capabilities</a:t>
            </a:r>
          </a:p>
          <a:p>
            <a:pPr>
              <a:lnSpc>
                <a:spcPct val="80000"/>
              </a:lnSpc>
              <a:spcBef>
                <a:spcPct val="70000"/>
              </a:spcBef>
            </a:pPr>
            <a:r>
              <a:rPr lang="en-US" dirty="0" smtClean="0"/>
              <a:t>The </a:t>
            </a:r>
            <a:r>
              <a:rPr lang="en-US" sz="2800" dirty="0" err="1" smtClean="0">
                <a:latin typeface="Courier New" pitchFamily="-110" charset="0"/>
              </a:rPr>
              <a:t>NumberFormat</a:t>
            </a:r>
            <a:r>
              <a:rPr lang="en-US" dirty="0" smtClean="0"/>
              <a:t> class allows you to format values as currency or percentages</a:t>
            </a:r>
          </a:p>
          <a:p>
            <a:pPr>
              <a:lnSpc>
                <a:spcPct val="80000"/>
              </a:lnSpc>
              <a:spcBef>
                <a:spcPct val="70000"/>
              </a:spcBef>
            </a:pPr>
            <a:r>
              <a:rPr lang="en-US" dirty="0" smtClean="0"/>
              <a:t>The </a:t>
            </a:r>
            <a:r>
              <a:rPr lang="en-US" sz="2800" dirty="0" err="1" smtClean="0">
                <a:latin typeface="Courier New" pitchFamily="-110" charset="0"/>
              </a:rPr>
              <a:t>DecimalFormat</a:t>
            </a:r>
            <a:r>
              <a:rPr lang="en-US" dirty="0" smtClean="0"/>
              <a:t> class allows you to format values based on a pattern</a:t>
            </a:r>
          </a:p>
          <a:p>
            <a:pPr>
              <a:lnSpc>
                <a:spcPct val="80000"/>
              </a:lnSpc>
              <a:spcBef>
                <a:spcPct val="70000"/>
              </a:spcBef>
            </a:pPr>
            <a:r>
              <a:rPr lang="en-US" dirty="0" smtClean="0"/>
              <a:t>Both are part of the </a:t>
            </a:r>
            <a:r>
              <a:rPr lang="en-US" sz="2800" dirty="0" err="1" smtClean="0">
                <a:latin typeface="Courier New" pitchFamily="-110" charset="0"/>
              </a:rPr>
              <a:t>java.text</a:t>
            </a:r>
            <a:r>
              <a:rPr lang="en-US" dirty="0" smtClean="0"/>
              <a:t> package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3 - </a:t>
            </a:r>
            <a:fld id="{90994C07-E970-A243-9601-A1D642E986EC}" type="slidenum">
              <a:rPr lang="en-US" smtClean="0"/>
              <a:pPr/>
              <a:t>31</a:t>
            </a:fld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70000"/>
              </a:spcBef>
            </a:pPr>
            <a:r>
              <a:rPr lang="en-US" dirty="0" smtClean="0"/>
              <a:t>The </a:t>
            </a:r>
            <a:r>
              <a:rPr lang="en-US" sz="2800" dirty="0" err="1" smtClean="0">
                <a:latin typeface="Courier New" pitchFamily="-110" charset="0"/>
              </a:rPr>
              <a:t>NumberFormat</a:t>
            </a:r>
            <a:r>
              <a:rPr lang="en-US" dirty="0" smtClean="0"/>
              <a:t> class has static methods that return a formatter object</a:t>
            </a:r>
          </a:p>
          <a:p>
            <a:pPr algn="ctr">
              <a:spcBef>
                <a:spcPct val="70000"/>
              </a:spcBef>
              <a:buNone/>
            </a:pPr>
            <a:r>
              <a:rPr lang="en-US" sz="2400" dirty="0" err="1" smtClean="0">
                <a:latin typeface="Courier New" pitchFamily="-110" charset="0"/>
              </a:rPr>
              <a:t>getCurrencyInstance</a:t>
            </a:r>
            <a:r>
              <a:rPr lang="en-US" sz="2400" dirty="0" smtClean="0">
                <a:latin typeface="Courier New" pitchFamily="-110" charset="0"/>
              </a:rPr>
              <a:t>()</a:t>
            </a:r>
          </a:p>
          <a:p>
            <a:pPr algn="ctr">
              <a:spcBef>
                <a:spcPct val="70000"/>
              </a:spcBef>
              <a:buNone/>
            </a:pPr>
            <a:r>
              <a:rPr lang="en-US" sz="2400" dirty="0" err="1" smtClean="0">
                <a:latin typeface="Courier New" pitchFamily="-110" charset="0"/>
              </a:rPr>
              <a:t>getPercentInstance</a:t>
            </a:r>
            <a:r>
              <a:rPr lang="en-US" sz="2400" dirty="0" smtClean="0">
                <a:latin typeface="Courier New" pitchFamily="-110" charset="0"/>
              </a:rPr>
              <a:t>()</a:t>
            </a:r>
          </a:p>
          <a:p>
            <a:pPr>
              <a:spcBef>
                <a:spcPct val="70000"/>
              </a:spcBef>
            </a:pPr>
            <a:r>
              <a:rPr lang="en-US" dirty="0" smtClean="0"/>
              <a:t>Each formatter object has a method called </a:t>
            </a:r>
            <a:r>
              <a:rPr lang="en-US" dirty="0" smtClean="0">
                <a:latin typeface="Courier New" pitchFamily="-110" charset="0"/>
              </a:rPr>
              <a:t>format</a:t>
            </a:r>
            <a:r>
              <a:rPr lang="en-US" dirty="0" smtClean="0"/>
              <a:t> that returns a string with the specified information in the appropriate format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3 - </a:t>
            </a:r>
            <a:fld id="{90994C07-E970-A243-9601-A1D642E986EC}" type="slidenum">
              <a:rPr lang="en-US" smtClean="0"/>
              <a:pPr/>
              <a:t>32</a:t>
            </a:fld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methods of the </a:t>
            </a:r>
            <a:r>
              <a:rPr lang="en-US" dirty="0" err="1" smtClean="0">
                <a:latin typeface="Courier New"/>
                <a:cs typeface="Courier New"/>
              </a:rPr>
              <a:t>NumberFormat</a:t>
            </a:r>
            <a:r>
              <a:rPr lang="en-US" dirty="0" smtClean="0"/>
              <a:t> class: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3 - </a:t>
            </a:r>
            <a:fld id="{90994C07-E970-A243-9601-A1D642E986EC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6" name="Picture 5" descr="Fig3.5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780" y="2118254"/>
            <a:ext cx="6926044" cy="2910946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Purchase.java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 Java Foundations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Demonstrates the use of the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NumberFormat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class to format output.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import </a:t>
            </a:r>
            <a:r>
              <a:rPr lang="en-US" sz="1200" dirty="0" err="1" smtClean="0">
                <a:latin typeface="Courier New"/>
                <a:cs typeface="Courier New"/>
              </a:rPr>
              <a:t>java.util.Scanner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import </a:t>
            </a:r>
            <a:r>
              <a:rPr lang="en-US" sz="1200" dirty="0" err="1" smtClean="0">
                <a:latin typeface="Courier New"/>
                <a:cs typeface="Courier New"/>
              </a:rPr>
              <a:t>java.text.NumberFormat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public class Purchase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Calculates the final price of a purchased item using values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entered by the user.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static void </a:t>
            </a:r>
            <a:r>
              <a:rPr lang="en-US" sz="1200" dirty="0" err="1" smtClean="0">
                <a:latin typeface="Courier New"/>
                <a:cs typeface="Courier New"/>
              </a:rPr>
              <a:t>main(String</a:t>
            </a:r>
            <a:r>
              <a:rPr lang="en-US" sz="1200" dirty="0" smtClean="0">
                <a:latin typeface="Courier New"/>
                <a:cs typeface="Courier New"/>
              </a:rPr>
              <a:t>[] </a:t>
            </a:r>
            <a:r>
              <a:rPr lang="en-US" sz="1200" dirty="0" err="1" smtClean="0">
                <a:latin typeface="Courier New"/>
                <a:cs typeface="Courier New"/>
              </a:rPr>
              <a:t>args</a:t>
            </a:r>
            <a:r>
              <a:rPr lang="en-US" sz="12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final double TAX_RATE = 0.06;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6% sales tax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quantity;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double subtotal, tax, </a:t>
            </a:r>
            <a:r>
              <a:rPr lang="en-US" sz="1200" dirty="0" err="1" smtClean="0">
                <a:latin typeface="Courier New"/>
                <a:cs typeface="Courier New"/>
              </a:rPr>
              <a:t>totalCost</a:t>
            </a:r>
            <a:r>
              <a:rPr lang="en-US" sz="1200" dirty="0" smtClean="0">
                <a:latin typeface="Courier New"/>
                <a:cs typeface="Courier New"/>
              </a:rPr>
              <a:t>, </a:t>
            </a:r>
            <a:r>
              <a:rPr lang="en-US" sz="1200" dirty="0" err="1" smtClean="0">
                <a:latin typeface="Courier New"/>
                <a:cs typeface="Courier New"/>
              </a:rPr>
              <a:t>unitPrice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Scanner scan = new </a:t>
            </a:r>
            <a:r>
              <a:rPr lang="en-US" sz="1200" dirty="0" err="1" smtClean="0">
                <a:latin typeface="Courier New"/>
                <a:cs typeface="Courier New"/>
              </a:rPr>
              <a:t>Scanner(System.in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NumberFormat</a:t>
            </a:r>
            <a:r>
              <a:rPr lang="en-US" sz="1200" dirty="0" smtClean="0">
                <a:latin typeface="Courier New"/>
                <a:cs typeface="Courier New"/>
              </a:rPr>
              <a:t> fmt1 = </a:t>
            </a:r>
            <a:r>
              <a:rPr lang="en-US" sz="1200" dirty="0" err="1" smtClean="0">
                <a:latin typeface="Courier New"/>
                <a:cs typeface="Courier New"/>
              </a:rPr>
              <a:t>NumberFormat.getCurrencyInstance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NumberFormat</a:t>
            </a:r>
            <a:r>
              <a:rPr lang="en-US" sz="1200" dirty="0" smtClean="0">
                <a:latin typeface="Courier New"/>
                <a:cs typeface="Courier New"/>
              </a:rPr>
              <a:t> fmt2 = </a:t>
            </a:r>
            <a:r>
              <a:rPr lang="en-US" sz="1200" dirty="0" err="1" smtClean="0">
                <a:latin typeface="Courier New"/>
                <a:cs typeface="Courier New"/>
              </a:rPr>
              <a:t>NumberFormat.getPercentInstance</a:t>
            </a:r>
            <a:r>
              <a:rPr lang="en-US" sz="1200" dirty="0" smtClean="0">
                <a:latin typeface="Courier New"/>
                <a:cs typeface="Courier New"/>
              </a:rPr>
              <a:t>();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3 - </a:t>
            </a:r>
            <a:fld id="{90994C07-E970-A243-9601-A1D642E986EC}" type="slidenum">
              <a:rPr lang="en-US" smtClean="0"/>
              <a:pPr/>
              <a:t>34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System.out.print("Enter</a:t>
            </a:r>
            <a:r>
              <a:rPr lang="en-US" sz="1200" dirty="0" smtClean="0">
                <a:latin typeface="Courier New"/>
                <a:cs typeface="Courier New"/>
              </a:rPr>
              <a:t> the quantity: 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quantity = </a:t>
            </a:r>
            <a:r>
              <a:rPr lang="en-US" sz="1200" dirty="0" err="1" smtClean="0">
                <a:latin typeface="Courier New"/>
                <a:cs typeface="Courier New"/>
              </a:rPr>
              <a:t>scan.nextInt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System.out.print("Enter</a:t>
            </a:r>
            <a:r>
              <a:rPr lang="en-US" sz="1200" dirty="0" smtClean="0">
                <a:latin typeface="Courier New"/>
                <a:cs typeface="Courier New"/>
              </a:rPr>
              <a:t> the unit price: 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unitPrice</a:t>
            </a:r>
            <a:r>
              <a:rPr lang="en-US" sz="1200" dirty="0" smtClean="0">
                <a:latin typeface="Courier New"/>
                <a:cs typeface="Courier New"/>
              </a:rPr>
              <a:t> = </a:t>
            </a:r>
            <a:r>
              <a:rPr lang="en-US" sz="1200" dirty="0" err="1" smtClean="0">
                <a:latin typeface="Courier New"/>
                <a:cs typeface="Courier New"/>
              </a:rPr>
              <a:t>scan.nextDouble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subtotal = quantity * </a:t>
            </a:r>
            <a:r>
              <a:rPr lang="en-US" sz="1200" dirty="0" err="1" smtClean="0">
                <a:latin typeface="Courier New"/>
                <a:cs typeface="Courier New"/>
              </a:rPr>
              <a:t>unitPrice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tax = subtotal * TAX_RATE;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totalCost</a:t>
            </a:r>
            <a:r>
              <a:rPr lang="en-US" sz="1200" dirty="0" smtClean="0">
                <a:latin typeface="Courier New"/>
                <a:cs typeface="Courier New"/>
              </a:rPr>
              <a:t> = subtotal + tax;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// Print output with appropriate formatting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System.out.println("Subtotal</a:t>
            </a:r>
            <a:r>
              <a:rPr lang="en-US" sz="1200" dirty="0" smtClean="0">
                <a:latin typeface="Courier New"/>
                <a:cs typeface="Courier New"/>
              </a:rPr>
              <a:t>: " + fmt1.format(subtotal));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System.out.println("Tax</a:t>
            </a:r>
            <a:r>
              <a:rPr lang="en-US" sz="1200" dirty="0" smtClean="0">
                <a:latin typeface="Courier New"/>
                <a:cs typeface="Courier New"/>
              </a:rPr>
              <a:t>: " + fmt1.format(tax) + " at "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          + fmt2.format(TAX_RATE));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System.out.println("Total</a:t>
            </a:r>
            <a:r>
              <a:rPr lang="en-US" sz="1200" dirty="0" smtClean="0">
                <a:latin typeface="Courier New"/>
                <a:cs typeface="Courier New"/>
              </a:rPr>
              <a:t>: " + fmt1.format(totalCost));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3 - </a:t>
            </a:r>
            <a:fld id="{90994C07-E970-A243-9601-A1D642E986EC}" type="slidenum">
              <a:rPr lang="en-US" smtClean="0"/>
              <a:pPr/>
              <a:t>35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85000"/>
              </a:spcBef>
            </a:pPr>
            <a:r>
              <a:rPr lang="en-US" dirty="0" smtClean="0"/>
              <a:t>The </a:t>
            </a:r>
            <a:r>
              <a:rPr lang="en-US" sz="2800" dirty="0" err="1" smtClean="0">
                <a:latin typeface="Courier New" pitchFamily="-110" charset="0"/>
              </a:rPr>
              <a:t>DecimalFormat</a:t>
            </a:r>
            <a:r>
              <a:rPr lang="en-US" dirty="0" smtClean="0"/>
              <a:t> class can be used to format a floating point value in various ways</a:t>
            </a:r>
          </a:p>
          <a:p>
            <a:pPr>
              <a:spcBef>
                <a:spcPct val="85000"/>
              </a:spcBef>
            </a:pPr>
            <a:r>
              <a:rPr lang="en-US" dirty="0" smtClean="0"/>
              <a:t>For example, you can specify that the number should be truncated to three decimal places</a:t>
            </a:r>
          </a:p>
          <a:p>
            <a:pPr>
              <a:spcBef>
                <a:spcPct val="85000"/>
              </a:spcBef>
            </a:pPr>
            <a:r>
              <a:rPr lang="en-US" dirty="0" smtClean="0"/>
              <a:t>The constructor of the </a:t>
            </a:r>
            <a:r>
              <a:rPr lang="en-US" sz="2800" dirty="0" err="1" smtClean="0">
                <a:latin typeface="Courier New" pitchFamily="-110" charset="0"/>
              </a:rPr>
              <a:t>DecimalFormat</a:t>
            </a:r>
            <a:r>
              <a:rPr lang="en-US" dirty="0" smtClean="0"/>
              <a:t> class takes a string that represents a pattern for the formatted number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3 - </a:t>
            </a:r>
            <a:fld id="{90994C07-E970-A243-9601-A1D642E986EC}" type="slidenum">
              <a:rPr lang="en-US" smtClean="0"/>
              <a:pPr/>
              <a:t>36</a:t>
            </a:fld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85000"/>
              </a:spcBef>
            </a:pPr>
            <a:r>
              <a:rPr lang="en-US" dirty="0" smtClean="0"/>
              <a:t>Some methods of the </a:t>
            </a:r>
            <a:r>
              <a:rPr lang="en-US" dirty="0" err="1" smtClean="0">
                <a:latin typeface="Courier New"/>
                <a:cs typeface="Courier New"/>
              </a:rPr>
              <a:t>DecimalFormat</a:t>
            </a:r>
            <a:r>
              <a:rPr lang="en-US" dirty="0" smtClean="0"/>
              <a:t> class: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3 - </a:t>
            </a:r>
            <a:fld id="{90994C07-E970-A243-9601-A1D642E986EC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6" name="Picture 5" descr="Fig3.6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489" y="2273300"/>
            <a:ext cx="6829354" cy="24257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CircleStats.java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 Java Foundations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Demonstrates the formatting of decimal values using the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DecimalFormat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class.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import </a:t>
            </a:r>
            <a:r>
              <a:rPr lang="en-US" sz="1200" dirty="0" err="1" smtClean="0">
                <a:latin typeface="Courier New"/>
                <a:cs typeface="Courier New"/>
              </a:rPr>
              <a:t>java.util.Scanner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import </a:t>
            </a:r>
            <a:r>
              <a:rPr lang="en-US" sz="1200" dirty="0" err="1" smtClean="0">
                <a:latin typeface="Courier New"/>
                <a:cs typeface="Courier New"/>
              </a:rPr>
              <a:t>java.text.DecimalFormat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public class </a:t>
            </a:r>
            <a:r>
              <a:rPr lang="en-US" sz="1200" dirty="0" err="1" smtClean="0">
                <a:latin typeface="Courier New"/>
                <a:cs typeface="Courier New"/>
              </a:rPr>
              <a:t>CircleStats</a:t>
            </a: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Calculates the area and circumference of a circle given its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radius.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static void </a:t>
            </a:r>
            <a:r>
              <a:rPr lang="en-US" sz="1200" dirty="0" err="1" smtClean="0">
                <a:latin typeface="Courier New"/>
                <a:cs typeface="Courier New"/>
              </a:rPr>
              <a:t>main(String</a:t>
            </a:r>
            <a:r>
              <a:rPr lang="en-US" sz="1200" dirty="0" smtClean="0">
                <a:latin typeface="Courier New"/>
                <a:cs typeface="Courier New"/>
              </a:rPr>
              <a:t>[] </a:t>
            </a:r>
            <a:r>
              <a:rPr lang="en-US" sz="1200" dirty="0" err="1" smtClean="0">
                <a:latin typeface="Courier New"/>
                <a:cs typeface="Courier New"/>
              </a:rPr>
              <a:t>args</a:t>
            </a:r>
            <a:r>
              <a:rPr lang="en-US" sz="12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radius;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double area, circumference;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Scanner scan = new </a:t>
            </a:r>
            <a:r>
              <a:rPr lang="en-US" sz="1200" dirty="0" err="1" smtClean="0">
                <a:latin typeface="Courier New"/>
                <a:cs typeface="Courier New"/>
              </a:rPr>
              <a:t>Scanner(System.in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System.out.print("Enter</a:t>
            </a:r>
            <a:r>
              <a:rPr lang="en-US" sz="1200" dirty="0" smtClean="0">
                <a:latin typeface="Courier New"/>
                <a:cs typeface="Courier New"/>
              </a:rPr>
              <a:t> the circle's radius: 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radius = </a:t>
            </a:r>
            <a:r>
              <a:rPr lang="en-US" sz="1200" dirty="0" err="1" smtClean="0">
                <a:latin typeface="Courier New"/>
                <a:cs typeface="Courier New"/>
              </a:rPr>
              <a:t>scan.nextInt</a:t>
            </a:r>
            <a:r>
              <a:rPr lang="en-US" sz="1200" dirty="0" smtClean="0">
                <a:latin typeface="Courier New"/>
                <a:cs typeface="Courier New"/>
              </a:rPr>
              <a:t>();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3 - </a:t>
            </a:r>
            <a:fld id="{90994C07-E970-A243-9601-A1D642E986EC}" type="slidenum">
              <a:rPr lang="en-US" smtClean="0"/>
              <a:pPr/>
              <a:t>38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area = </a:t>
            </a:r>
            <a:r>
              <a:rPr lang="en-US" sz="1200" dirty="0" err="1" smtClean="0">
                <a:latin typeface="Courier New"/>
                <a:cs typeface="Courier New"/>
              </a:rPr>
              <a:t>Math.PI</a:t>
            </a:r>
            <a:r>
              <a:rPr lang="en-US" sz="1200" dirty="0" smtClean="0">
                <a:latin typeface="Courier New"/>
                <a:cs typeface="Courier New"/>
              </a:rPr>
              <a:t> * </a:t>
            </a:r>
            <a:r>
              <a:rPr lang="en-US" sz="1200" dirty="0" err="1" smtClean="0">
                <a:latin typeface="Courier New"/>
                <a:cs typeface="Courier New"/>
              </a:rPr>
              <a:t>Math.pow(radius</a:t>
            </a:r>
            <a:r>
              <a:rPr lang="en-US" sz="1200" dirty="0" smtClean="0">
                <a:latin typeface="Courier New"/>
                <a:cs typeface="Courier New"/>
              </a:rPr>
              <a:t>, 2);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circumference = 2 * </a:t>
            </a:r>
            <a:r>
              <a:rPr lang="en-US" sz="1200" dirty="0" err="1" smtClean="0">
                <a:latin typeface="Courier New"/>
                <a:cs typeface="Courier New"/>
              </a:rPr>
              <a:t>Math.PI</a:t>
            </a:r>
            <a:r>
              <a:rPr lang="en-US" sz="1200" dirty="0" smtClean="0">
                <a:latin typeface="Courier New"/>
                <a:cs typeface="Courier New"/>
              </a:rPr>
              <a:t> * radius;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// Round the output to three decimal places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DecimalFormat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fmt</a:t>
            </a:r>
            <a:r>
              <a:rPr lang="en-US" sz="1200" dirty="0" smtClean="0">
                <a:latin typeface="Courier New"/>
                <a:cs typeface="Courier New"/>
              </a:rPr>
              <a:t> = new DecimalFormat("0.###");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System.out.println("The</a:t>
            </a:r>
            <a:r>
              <a:rPr lang="en-US" sz="1200" dirty="0" smtClean="0">
                <a:latin typeface="Courier New"/>
                <a:cs typeface="Courier New"/>
              </a:rPr>
              <a:t> circle's area: " + </a:t>
            </a:r>
            <a:r>
              <a:rPr lang="en-US" sz="1200" dirty="0" err="1" smtClean="0">
                <a:latin typeface="Courier New"/>
                <a:cs typeface="Courier New"/>
              </a:rPr>
              <a:t>fmt.format(area</a:t>
            </a:r>
            <a:r>
              <a:rPr lang="en-US" sz="1200" dirty="0" smtClean="0">
                <a:latin typeface="Courier New"/>
                <a:cs typeface="Courier New"/>
              </a:rPr>
              <a:t>));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System.out.println("The</a:t>
            </a:r>
            <a:r>
              <a:rPr lang="en-US" sz="1200" dirty="0" smtClean="0">
                <a:latin typeface="Courier New"/>
                <a:cs typeface="Courier New"/>
              </a:rPr>
              <a:t> circle's circumference: "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          + </a:t>
            </a:r>
            <a:r>
              <a:rPr lang="en-US" sz="1200" dirty="0" err="1" smtClean="0">
                <a:latin typeface="Courier New"/>
                <a:cs typeface="Courier New"/>
              </a:rPr>
              <a:t>fmt.format(circumference</a:t>
            </a:r>
            <a:r>
              <a:rPr lang="en-US" sz="1200" dirty="0" smtClean="0">
                <a:latin typeface="Courier New"/>
                <a:cs typeface="Courier New"/>
              </a:rPr>
              <a:t>));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3 - </a:t>
            </a:r>
            <a:fld id="{90994C07-E970-A243-9601-A1D642E986EC}" type="slidenum">
              <a:rPr lang="en-US" smtClean="0"/>
              <a:pPr/>
              <a:t>39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dirty="0" smtClean="0"/>
              <a:t>Generally, we use the </a:t>
            </a:r>
            <a:r>
              <a:rPr lang="en-US" dirty="0" smtClean="0">
                <a:latin typeface="Courier New"/>
                <a:cs typeface="Courier New"/>
              </a:rPr>
              <a:t>new</a:t>
            </a:r>
            <a:r>
              <a:rPr lang="en-US" dirty="0" smtClean="0"/>
              <a:t> operator to create an object:</a:t>
            </a:r>
          </a:p>
          <a:p>
            <a:pPr algn="ctr">
              <a:buNone/>
            </a:pPr>
            <a:r>
              <a:rPr lang="en-US" sz="2400" dirty="0" smtClean="0">
                <a:latin typeface="Courier New"/>
                <a:cs typeface="Courier New"/>
              </a:rPr>
              <a:t>title = new </a:t>
            </a:r>
            <a:r>
              <a:rPr lang="en-US" sz="2400" dirty="0" err="1" smtClean="0">
                <a:latin typeface="Courier New"/>
                <a:cs typeface="Courier New"/>
              </a:rPr>
              <a:t>String("James</a:t>
            </a:r>
            <a:r>
              <a:rPr lang="en-US" sz="2400" dirty="0" smtClean="0">
                <a:latin typeface="Courier New"/>
                <a:cs typeface="Courier New"/>
              </a:rPr>
              <a:t> Gosling");</a:t>
            </a:r>
          </a:p>
          <a:p>
            <a:endParaRPr lang="en-US" dirty="0" smtClean="0"/>
          </a:p>
          <a:p>
            <a:pPr>
              <a:spcAft>
                <a:spcPts val="2400"/>
              </a:spcAft>
              <a:buNone/>
            </a:pPr>
            <a:endParaRPr lang="en-US" dirty="0" smtClean="0"/>
          </a:p>
          <a:p>
            <a:r>
              <a:rPr lang="en-US" dirty="0" smtClean="0"/>
              <a:t>Creating an object is called </a:t>
            </a:r>
            <a:r>
              <a:rPr lang="en-US" i="1" dirty="0" smtClean="0"/>
              <a:t>instantiation</a:t>
            </a:r>
          </a:p>
          <a:p>
            <a:r>
              <a:rPr lang="en-US" dirty="0" smtClean="0"/>
              <a:t>An object is an </a:t>
            </a:r>
            <a:r>
              <a:rPr lang="en-US" i="1" dirty="0" smtClean="0"/>
              <a:t>instance </a:t>
            </a:r>
            <a:r>
              <a:rPr lang="en-US" dirty="0" smtClean="0"/>
              <a:t>of a particular class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3 - </a:t>
            </a:r>
            <a:fld id="{90994C07-E970-A243-9601-A1D642E986E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725736" y="3514212"/>
            <a:ext cx="5214937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rgbClr val="008000"/>
                </a:solidFill>
                <a:latin typeface="Arial" pitchFamily="-110" charset="0"/>
              </a:rPr>
              <a:t>This calls the String </a:t>
            </a:r>
            <a:r>
              <a:rPr lang="en-US" sz="2000" b="1" i="1" dirty="0">
                <a:solidFill>
                  <a:srgbClr val="008000"/>
                </a:solidFill>
                <a:latin typeface="Arial" pitchFamily="-110" charset="0"/>
              </a:rPr>
              <a:t>constructor</a:t>
            </a:r>
            <a:r>
              <a:rPr lang="en-US" sz="2000" b="1" dirty="0">
                <a:solidFill>
                  <a:srgbClr val="008000"/>
                </a:solidFill>
                <a:latin typeface="Arial" pitchFamily="-110" charset="0"/>
              </a:rPr>
              <a:t>, which is</a:t>
            </a:r>
          </a:p>
          <a:p>
            <a:pPr algn="ctr"/>
            <a:r>
              <a:rPr lang="en-US" sz="2000" b="1" dirty="0">
                <a:solidFill>
                  <a:srgbClr val="008000"/>
                </a:solidFill>
                <a:latin typeface="Arial" pitchFamily="-110" charset="0"/>
              </a:rPr>
              <a:t>a special method that sets up the object</a:t>
            </a:r>
            <a:endParaRPr lang="en-US" sz="2000" dirty="0">
              <a:solidFill>
                <a:srgbClr val="008000"/>
              </a:solidFill>
              <a:latin typeface="Arial" pitchFamily="-110" charset="0"/>
            </a:endParaRPr>
          </a:p>
        </p:txBody>
      </p:sp>
      <p:sp>
        <p:nvSpPr>
          <p:cNvPr id="7" name="AutoShape 6"/>
          <p:cNvSpPr>
            <a:spLocks/>
          </p:cNvSpPr>
          <p:nvPr/>
        </p:nvSpPr>
        <p:spPr bwMode="auto">
          <a:xfrm rot="16200000">
            <a:off x="5037661" y="647185"/>
            <a:ext cx="457200" cy="5029200"/>
          </a:xfrm>
          <a:prstGeom prst="leftBrace">
            <a:avLst>
              <a:gd name="adj1" fmla="val 91667"/>
              <a:gd name="adj2" fmla="val 50000"/>
            </a:avLst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Enumerated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spcBef>
                <a:spcPct val="70000"/>
              </a:spcBef>
            </a:pPr>
            <a:r>
              <a:rPr lang="en-US" dirty="0" smtClean="0"/>
              <a:t>Java allows you to define an enumerated type, which can then be used to declare variables</a:t>
            </a:r>
          </a:p>
          <a:p>
            <a:pPr>
              <a:lnSpc>
                <a:spcPct val="80000"/>
              </a:lnSpc>
              <a:spcBef>
                <a:spcPct val="70000"/>
              </a:spcBef>
            </a:pPr>
            <a:r>
              <a:rPr lang="en-US" dirty="0" smtClean="0"/>
              <a:t>An enumerated type establishes all possible values for a variable of that type</a:t>
            </a:r>
          </a:p>
          <a:p>
            <a:pPr>
              <a:lnSpc>
                <a:spcPct val="80000"/>
              </a:lnSpc>
              <a:spcBef>
                <a:spcPct val="70000"/>
              </a:spcBef>
            </a:pPr>
            <a:r>
              <a:rPr lang="en-US" dirty="0" smtClean="0"/>
              <a:t>The values are identifiers of your own choosing</a:t>
            </a:r>
          </a:p>
          <a:p>
            <a:pPr>
              <a:lnSpc>
                <a:spcPct val="80000"/>
              </a:lnSpc>
              <a:spcBef>
                <a:spcPct val="70000"/>
              </a:spcBef>
            </a:pPr>
            <a:r>
              <a:rPr lang="en-US" dirty="0" smtClean="0"/>
              <a:t>The following declaration creates an enumerated type called </a:t>
            </a:r>
            <a:r>
              <a:rPr lang="en-US" dirty="0" smtClean="0">
                <a:latin typeface="Courier New" pitchFamily="-110" charset="0"/>
              </a:rPr>
              <a:t>Season</a:t>
            </a:r>
          </a:p>
          <a:p>
            <a:pPr algn="ctr">
              <a:lnSpc>
                <a:spcPct val="80000"/>
              </a:lnSpc>
              <a:spcBef>
                <a:spcPct val="70000"/>
              </a:spcBef>
              <a:buNone/>
            </a:pPr>
            <a:r>
              <a:rPr lang="en-US" sz="2400" dirty="0" err="1" smtClean="0">
                <a:latin typeface="Courier New" pitchFamily="-110" charset="0"/>
              </a:rPr>
              <a:t>enum</a:t>
            </a:r>
            <a:r>
              <a:rPr lang="en-US" sz="2400" dirty="0" smtClean="0">
                <a:latin typeface="Courier New" pitchFamily="-110" charset="0"/>
              </a:rPr>
              <a:t> Season {winter, spring, summer, fall};</a:t>
            </a:r>
          </a:p>
          <a:p>
            <a:pPr>
              <a:lnSpc>
                <a:spcPct val="80000"/>
              </a:lnSpc>
              <a:spcBef>
                <a:spcPct val="70000"/>
              </a:spcBef>
            </a:pPr>
            <a:r>
              <a:rPr lang="en-US" dirty="0" smtClean="0"/>
              <a:t>Any number of values can be listed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3 - </a:t>
            </a:r>
            <a:fld id="{90994C07-E970-A243-9601-A1D642E986EC}" type="slidenum">
              <a:rPr lang="en-US" smtClean="0"/>
              <a:pPr/>
              <a:t>40</a:t>
            </a:fld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Enumerated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dirty="0" smtClean="0"/>
              <a:t>Once a type is defined, a variable of that type can be declared</a:t>
            </a:r>
          </a:p>
          <a:p>
            <a:pPr algn="ctr">
              <a:lnSpc>
                <a:spcPct val="90000"/>
              </a:lnSpc>
              <a:spcBef>
                <a:spcPct val="70000"/>
              </a:spcBef>
              <a:buNone/>
            </a:pPr>
            <a:r>
              <a:rPr lang="en-US" sz="2595" dirty="0" smtClean="0">
                <a:latin typeface="Courier New" pitchFamily="-110" charset="0"/>
              </a:rPr>
              <a:t>Season time;</a:t>
            </a:r>
          </a:p>
          <a:p>
            <a:pPr>
              <a:lnSpc>
                <a:spcPct val="90000"/>
              </a:lnSpc>
              <a:spcBef>
                <a:spcPct val="70000"/>
              </a:spcBef>
              <a:buNone/>
            </a:pPr>
            <a:r>
              <a:rPr lang="en-US" dirty="0" smtClean="0"/>
              <a:t>	and it can be assigned a value</a:t>
            </a:r>
          </a:p>
          <a:p>
            <a:pPr algn="ctr">
              <a:lnSpc>
                <a:spcPct val="90000"/>
              </a:lnSpc>
              <a:spcBef>
                <a:spcPct val="70000"/>
              </a:spcBef>
              <a:buNone/>
            </a:pPr>
            <a:r>
              <a:rPr lang="en-US" sz="2595" dirty="0" smtClean="0">
                <a:latin typeface="Courier New" pitchFamily="-110" charset="0"/>
              </a:rPr>
              <a:t>time = </a:t>
            </a:r>
            <a:r>
              <a:rPr lang="en-US" sz="2595" dirty="0" err="1" smtClean="0">
                <a:latin typeface="Courier New" pitchFamily="-110" charset="0"/>
              </a:rPr>
              <a:t>Season.fall</a:t>
            </a:r>
            <a:r>
              <a:rPr lang="en-US" sz="2595" dirty="0" smtClean="0">
                <a:latin typeface="Courier New" pitchFamily="-110" charset="0"/>
              </a:rPr>
              <a:t>;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dirty="0" smtClean="0"/>
              <a:t>The values are specified through the name of the type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dirty="0" smtClean="0"/>
              <a:t>Enumerated types are </a:t>
            </a:r>
            <a:r>
              <a:rPr lang="en-US" i="1" dirty="0" smtClean="0"/>
              <a:t>type-safe</a:t>
            </a:r>
            <a:r>
              <a:rPr lang="en-US" dirty="0" smtClean="0"/>
              <a:t> – you cannot assign any value other than those listed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3 - </a:t>
            </a:r>
            <a:fld id="{90994C07-E970-A243-9601-A1D642E986EC}" type="slidenum">
              <a:rPr lang="en-US" smtClean="0"/>
              <a:pPr/>
              <a:t>41</a:t>
            </a:fld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Enumerated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70000"/>
              </a:spcBef>
            </a:pPr>
            <a:r>
              <a:rPr lang="en-US" dirty="0" smtClean="0"/>
              <a:t>Internally, each value of an enumerated type is stored as an integer, called its </a:t>
            </a:r>
            <a:r>
              <a:rPr lang="en-US" i="1" dirty="0" smtClean="0"/>
              <a:t>ordinal value</a:t>
            </a:r>
          </a:p>
          <a:p>
            <a:pPr>
              <a:spcBef>
                <a:spcPct val="70000"/>
              </a:spcBef>
            </a:pPr>
            <a:r>
              <a:rPr lang="en-US" dirty="0" smtClean="0"/>
              <a:t>The first value in an enumerated type has an ordinal value of zero, the second one, and so on</a:t>
            </a:r>
          </a:p>
          <a:p>
            <a:pPr>
              <a:spcBef>
                <a:spcPct val="70000"/>
              </a:spcBef>
            </a:pPr>
            <a:r>
              <a:rPr lang="en-US" dirty="0" smtClean="0"/>
              <a:t>However, you cannot assign a numeric value to an enumerated type, even if it corresponds to a valid ordinal value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3 - </a:t>
            </a:r>
            <a:fld id="{90994C07-E970-A243-9601-A1D642E986EC}" type="slidenum">
              <a:rPr lang="en-US" smtClean="0"/>
              <a:pPr/>
              <a:t>42</a:t>
            </a:fld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Enumerated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70000"/>
              </a:spcBef>
            </a:pPr>
            <a:r>
              <a:rPr lang="en-US" dirty="0" smtClean="0"/>
              <a:t>The declaration of an enumerated type is a special type of class, and each variable of that type is an object</a:t>
            </a:r>
          </a:p>
          <a:p>
            <a:pPr>
              <a:spcBef>
                <a:spcPct val="70000"/>
              </a:spcBef>
            </a:pPr>
            <a:r>
              <a:rPr lang="en-US" dirty="0" smtClean="0"/>
              <a:t>The </a:t>
            </a:r>
            <a:r>
              <a:rPr lang="en-US" sz="2800" dirty="0" smtClean="0">
                <a:latin typeface="Courier New" pitchFamily="-110" charset="0"/>
              </a:rPr>
              <a:t>ordinal</a:t>
            </a:r>
            <a:r>
              <a:rPr lang="en-US" dirty="0" smtClean="0"/>
              <a:t> method returns the ordinal value of the object</a:t>
            </a:r>
          </a:p>
          <a:p>
            <a:pPr>
              <a:spcBef>
                <a:spcPct val="70000"/>
              </a:spcBef>
            </a:pPr>
            <a:r>
              <a:rPr lang="en-US" dirty="0" smtClean="0"/>
              <a:t>The </a:t>
            </a:r>
            <a:r>
              <a:rPr lang="en-US" sz="2800" dirty="0" smtClean="0">
                <a:latin typeface="Courier New" pitchFamily="-110" charset="0"/>
              </a:rPr>
              <a:t>name</a:t>
            </a:r>
            <a:r>
              <a:rPr lang="en-US" dirty="0" smtClean="0"/>
              <a:t> method returns the name of the identifier corresponding to the object's value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3 - </a:t>
            </a:r>
            <a:fld id="{90994C07-E970-A243-9601-A1D642E986EC}" type="slidenum">
              <a:rPr lang="en-US" smtClean="0"/>
              <a:pPr/>
              <a:t>43</a:t>
            </a:fld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IceCream.java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 Java Foundations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Demonstrates the use of enumerated types.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public class </a:t>
            </a:r>
            <a:r>
              <a:rPr lang="en-US" sz="1200" dirty="0" err="1" smtClean="0">
                <a:latin typeface="Courier New"/>
                <a:cs typeface="Courier New"/>
              </a:rPr>
              <a:t>IceCream</a:t>
            </a: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 err="1" smtClean="0">
                <a:latin typeface="Courier New"/>
                <a:cs typeface="Courier New"/>
              </a:rPr>
              <a:t>enum</a:t>
            </a:r>
            <a:r>
              <a:rPr lang="en-US" sz="1200" dirty="0" smtClean="0">
                <a:latin typeface="Courier New"/>
                <a:cs typeface="Courier New"/>
              </a:rPr>
              <a:t> Flavor {vanilla, chocolate, strawberry, </a:t>
            </a:r>
            <a:r>
              <a:rPr lang="en-US" sz="1200" dirty="0" err="1" smtClean="0">
                <a:latin typeface="Courier New"/>
                <a:cs typeface="Courier New"/>
              </a:rPr>
              <a:t>fudgeRipple</a:t>
            </a:r>
            <a:r>
              <a:rPr lang="en-US" sz="1200" dirty="0" smtClean="0">
                <a:latin typeface="Courier New"/>
                <a:cs typeface="Courier New"/>
              </a:rPr>
              <a:t>, coffee,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</a:t>
            </a:r>
            <a:r>
              <a:rPr lang="en-US" sz="1200" dirty="0" err="1" smtClean="0">
                <a:latin typeface="Courier New"/>
                <a:cs typeface="Courier New"/>
              </a:rPr>
              <a:t>rockyRoad</a:t>
            </a:r>
            <a:r>
              <a:rPr lang="en-US" sz="1200" dirty="0" smtClean="0">
                <a:latin typeface="Courier New"/>
                <a:cs typeface="Courier New"/>
              </a:rPr>
              <a:t>, </a:t>
            </a:r>
            <a:r>
              <a:rPr lang="en-US" sz="1200" dirty="0" err="1" smtClean="0">
                <a:latin typeface="Courier New"/>
                <a:cs typeface="Courier New"/>
              </a:rPr>
              <a:t>mintChocolateChip</a:t>
            </a:r>
            <a:r>
              <a:rPr lang="en-US" sz="1200" dirty="0" smtClean="0">
                <a:latin typeface="Courier New"/>
                <a:cs typeface="Courier New"/>
              </a:rPr>
              <a:t>, </a:t>
            </a:r>
            <a:r>
              <a:rPr lang="en-US" sz="1200" dirty="0" err="1" smtClean="0">
                <a:latin typeface="Courier New"/>
                <a:cs typeface="Courier New"/>
              </a:rPr>
              <a:t>cookieDough</a:t>
            </a:r>
            <a:r>
              <a:rPr lang="en-US" sz="1200" dirty="0" smtClean="0">
                <a:latin typeface="Courier New"/>
                <a:cs typeface="Courier New"/>
              </a:rPr>
              <a:t>}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Creates and uses variables of the Flavor type.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static void </a:t>
            </a:r>
            <a:r>
              <a:rPr lang="en-US" sz="1200" dirty="0" err="1" smtClean="0">
                <a:latin typeface="Courier New"/>
                <a:cs typeface="Courier New"/>
              </a:rPr>
              <a:t>main(String</a:t>
            </a:r>
            <a:r>
              <a:rPr lang="en-US" sz="1200" dirty="0" smtClean="0">
                <a:latin typeface="Courier New"/>
                <a:cs typeface="Courier New"/>
              </a:rPr>
              <a:t>[] </a:t>
            </a:r>
            <a:r>
              <a:rPr lang="en-US" sz="1200" dirty="0" err="1" smtClean="0">
                <a:latin typeface="Courier New"/>
                <a:cs typeface="Courier New"/>
              </a:rPr>
              <a:t>args</a:t>
            </a:r>
            <a:r>
              <a:rPr lang="en-US" sz="12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Flavor cone1, cone2, cone3;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cone1 = </a:t>
            </a:r>
            <a:r>
              <a:rPr lang="en-US" sz="1200" dirty="0" err="1" smtClean="0">
                <a:latin typeface="Courier New"/>
                <a:cs typeface="Courier New"/>
              </a:rPr>
              <a:t>Flavor.rockyRoad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cone2 = </a:t>
            </a:r>
            <a:r>
              <a:rPr lang="en-US" sz="1200" dirty="0" err="1" smtClean="0">
                <a:latin typeface="Courier New"/>
                <a:cs typeface="Courier New"/>
              </a:rPr>
              <a:t>Flavor.chocolate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System.out.println("cone1 value: " + cone1);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System.out.println("cone1 ordinal: " + cone1.ordinal());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System.out.println("cone1 name: " + cone1.name());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3 - </a:t>
            </a:r>
            <a:fld id="{90994C07-E970-A243-9601-A1D642E986EC}" type="slidenum">
              <a:rPr lang="en-US" smtClean="0"/>
              <a:pPr/>
              <a:t>44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System.out.println("cone2 value: " + cone2);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System.out.println("cone2 ordinal: " + cone2.ordinal());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System.out.println("cone2 name: " + cone2.name());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cone3 = cone1;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System.out.println("cone3 value: " + cone3);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System.out.println("cone3 ordinal: " + cone3.ordinal());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System.out.println("cone3 name: " + cone3.name());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3 - </a:t>
            </a:r>
            <a:fld id="{90994C07-E970-A243-9601-A1D642E986EC}" type="slidenum">
              <a:rPr lang="en-US" smtClean="0"/>
              <a:pPr/>
              <a:t>45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Wrapper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sz="2800" dirty="0" err="1" smtClean="0">
                <a:latin typeface="Courier New" pitchFamily="-110" charset="0"/>
              </a:rPr>
              <a:t>java.lang</a:t>
            </a:r>
            <a:r>
              <a:rPr lang="en-US" dirty="0" smtClean="0"/>
              <a:t> package contains </a:t>
            </a:r>
            <a:r>
              <a:rPr lang="en-US" i="1" dirty="0" smtClean="0"/>
              <a:t>wrapper classes</a:t>
            </a:r>
            <a:r>
              <a:rPr lang="en-US" dirty="0" smtClean="0"/>
              <a:t> that correspond to each primitive type</a:t>
            </a:r>
            <a:r>
              <a:rPr lang="en-US" dirty="0"/>
              <a:t>: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3 - </a:t>
            </a:r>
            <a:fld id="{90994C07-E970-A243-9601-A1D642E986EC}" type="slidenum">
              <a:rPr lang="en-US" smtClean="0"/>
              <a:pPr/>
              <a:t>46</a:t>
            </a:fld>
            <a:endParaRPr lang="en-US" dirty="0"/>
          </a:p>
        </p:txBody>
      </p:sp>
      <p:pic>
        <p:nvPicPr>
          <p:cNvPr id="6" name="Picture 5" descr="Fig3.7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5457" y="2620963"/>
            <a:ext cx="4003675" cy="335443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Wrapper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70000"/>
              </a:spcBef>
            </a:pPr>
            <a:r>
              <a:rPr lang="en-US" dirty="0" smtClean="0"/>
              <a:t>The following declaration creates an </a:t>
            </a:r>
            <a:r>
              <a:rPr lang="en-US" sz="2800" dirty="0" smtClean="0">
                <a:latin typeface="Courier New" pitchFamily="-110" charset="0"/>
              </a:rPr>
              <a:t>Integer</a:t>
            </a:r>
            <a:r>
              <a:rPr lang="en-US" dirty="0" smtClean="0"/>
              <a:t> object:</a:t>
            </a:r>
          </a:p>
          <a:p>
            <a:pPr algn="ctr">
              <a:lnSpc>
                <a:spcPct val="80000"/>
              </a:lnSpc>
              <a:spcBef>
                <a:spcPct val="70000"/>
              </a:spcBef>
              <a:buNone/>
            </a:pPr>
            <a:r>
              <a:rPr lang="en-US" sz="2400" dirty="0" smtClean="0">
                <a:latin typeface="Courier New" pitchFamily="-110" charset="0"/>
              </a:rPr>
              <a:t>	Integer age = new Integer(40);</a:t>
            </a:r>
          </a:p>
          <a:p>
            <a:pPr>
              <a:lnSpc>
                <a:spcPct val="80000"/>
              </a:lnSpc>
              <a:spcBef>
                <a:spcPct val="70000"/>
              </a:spcBef>
            </a:pPr>
            <a:r>
              <a:rPr lang="en-US" dirty="0" smtClean="0"/>
              <a:t>An object of a wrapper class can be used in any situation where a primitive value will not suffice</a:t>
            </a:r>
          </a:p>
          <a:p>
            <a:pPr>
              <a:lnSpc>
                <a:spcPct val="80000"/>
              </a:lnSpc>
              <a:spcBef>
                <a:spcPct val="70000"/>
              </a:spcBef>
            </a:pPr>
            <a:r>
              <a:rPr lang="en-US" dirty="0" smtClean="0"/>
              <a:t>For example, some objects serve as collections of other objects</a:t>
            </a:r>
          </a:p>
          <a:p>
            <a:pPr>
              <a:lnSpc>
                <a:spcPct val="80000"/>
              </a:lnSpc>
              <a:spcBef>
                <a:spcPct val="70000"/>
              </a:spcBef>
            </a:pPr>
            <a:r>
              <a:rPr lang="en-US" dirty="0" smtClean="0"/>
              <a:t>Primitive values could not be stored in such collections, but wrapper objects could be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3 - </a:t>
            </a:r>
            <a:fld id="{90994C07-E970-A243-9601-A1D642E986EC}" type="slidenum">
              <a:rPr lang="en-US" smtClean="0"/>
              <a:pPr/>
              <a:t>47</a:t>
            </a:fld>
            <a:endParaRPr 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Wrapper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dirty="0" smtClean="0"/>
              <a:t>Wrapper classes also contain static methods that help manage the associated type</a:t>
            </a:r>
          </a:p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dirty="0" smtClean="0"/>
              <a:t>For example, the </a:t>
            </a:r>
            <a:r>
              <a:rPr lang="en-US" sz="2800" dirty="0" smtClean="0">
                <a:latin typeface="Courier New" pitchFamily="-110" charset="0"/>
              </a:rPr>
              <a:t>Integer</a:t>
            </a:r>
            <a:r>
              <a:rPr lang="en-US" dirty="0" smtClean="0"/>
              <a:t> class contains a method to convert an integer stored in a </a:t>
            </a:r>
            <a:r>
              <a:rPr lang="en-US" sz="2800" dirty="0" smtClean="0">
                <a:latin typeface="Courier New" pitchFamily="-110" charset="0"/>
              </a:rPr>
              <a:t>String</a:t>
            </a:r>
            <a:r>
              <a:rPr lang="en-US" dirty="0" smtClean="0"/>
              <a:t> to an </a:t>
            </a:r>
            <a:r>
              <a:rPr lang="en-US" sz="2800" dirty="0" err="1" smtClean="0">
                <a:latin typeface="Courier New" pitchFamily="-110" charset="0"/>
              </a:rPr>
              <a:t>int</a:t>
            </a:r>
            <a:r>
              <a:rPr lang="en-US" dirty="0" smtClean="0"/>
              <a:t> value: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  <a:buNone/>
            </a:pPr>
            <a:r>
              <a:rPr lang="en-US" sz="2400" dirty="0" smtClean="0">
                <a:latin typeface="Courier New" pitchFamily="-110" charset="0"/>
              </a:rPr>
              <a:t>num = </a:t>
            </a:r>
            <a:r>
              <a:rPr lang="en-US" sz="2400" dirty="0" err="1" smtClean="0">
                <a:latin typeface="Courier New" pitchFamily="-110" charset="0"/>
              </a:rPr>
              <a:t>Integer.parseInt(str</a:t>
            </a:r>
            <a:r>
              <a:rPr lang="en-US" sz="2400" dirty="0" smtClean="0">
                <a:latin typeface="Courier New" pitchFamily="-110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The wrapper classes often contain useful constants as well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For example, the </a:t>
            </a:r>
            <a:r>
              <a:rPr lang="en-US" sz="2800" dirty="0" smtClean="0">
                <a:latin typeface="Courier New" pitchFamily="-110" charset="0"/>
              </a:rPr>
              <a:t>Integer</a:t>
            </a:r>
            <a:r>
              <a:rPr lang="en-US" dirty="0" smtClean="0"/>
              <a:t> class contains </a:t>
            </a:r>
            <a:r>
              <a:rPr lang="en-US" sz="2800" dirty="0" smtClean="0">
                <a:latin typeface="Courier New" pitchFamily="-110" charset="0"/>
              </a:rPr>
              <a:t>MIN_VALUE</a:t>
            </a:r>
            <a:r>
              <a:rPr lang="en-US" dirty="0" smtClean="0"/>
              <a:t> and </a:t>
            </a:r>
            <a:r>
              <a:rPr lang="en-US" sz="2800" dirty="0" smtClean="0">
                <a:latin typeface="Courier New" pitchFamily="-110" charset="0"/>
              </a:rPr>
              <a:t>MAX_VALUE</a:t>
            </a:r>
            <a:r>
              <a:rPr lang="en-US" dirty="0" smtClean="0"/>
              <a:t> which hold the smallest and largest </a:t>
            </a:r>
            <a:r>
              <a:rPr lang="en-US" sz="2800" dirty="0" err="1" smtClean="0">
                <a:latin typeface="Courier New" pitchFamily="-110" charset="0"/>
              </a:rPr>
              <a:t>int</a:t>
            </a:r>
            <a:r>
              <a:rPr lang="en-US" dirty="0" smtClean="0"/>
              <a:t> values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3 - </a:t>
            </a:r>
            <a:fld id="{90994C07-E970-A243-9601-A1D642E986EC}" type="slidenum">
              <a:rPr lang="en-US" smtClean="0"/>
              <a:pPr/>
              <a:t>48</a:t>
            </a:fld>
            <a:endParaRPr 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Wrapper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methods of the </a:t>
            </a:r>
            <a:r>
              <a:rPr lang="en-US" dirty="0" smtClean="0">
                <a:latin typeface="Courier New"/>
                <a:cs typeface="Courier New"/>
              </a:rPr>
              <a:t>Integer</a:t>
            </a:r>
            <a:r>
              <a:rPr lang="en-US" dirty="0" smtClean="0"/>
              <a:t> class: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3 - </a:t>
            </a:r>
            <a:fld id="{90994C07-E970-A243-9601-A1D642E986EC}" type="slidenum">
              <a:rPr lang="en-US" smtClean="0"/>
              <a:pPr/>
              <a:t>49</a:t>
            </a:fld>
            <a:endParaRPr lang="en-US" dirty="0"/>
          </a:p>
        </p:txBody>
      </p:sp>
      <p:pic>
        <p:nvPicPr>
          <p:cNvPr id="6" name="Picture 5" descr="Fig3.8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319" y="2023533"/>
            <a:ext cx="5512395" cy="399626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85000"/>
              </a:spcBef>
            </a:pPr>
            <a:r>
              <a:rPr lang="en-US" dirty="0" smtClean="0"/>
              <a:t>Because strings are so common, we don't have to use the </a:t>
            </a:r>
            <a:r>
              <a:rPr lang="en-US" dirty="0" smtClean="0">
                <a:latin typeface="Courier New" pitchFamily="-110" charset="0"/>
              </a:rPr>
              <a:t>new</a:t>
            </a:r>
            <a:r>
              <a:rPr lang="en-US" dirty="0" smtClean="0"/>
              <a:t> operator to create a </a:t>
            </a:r>
            <a:r>
              <a:rPr lang="en-US" sz="2800" dirty="0" smtClean="0">
                <a:latin typeface="Courier New" pitchFamily="-110" charset="0"/>
              </a:rPr>
              <a:t>String</a:t>
            </a:r>
            <a:r>
              <a:rPr lang="en-US" dirty="0" smtClean="0"/>
              <a:t> object</a:t>
            </a:r>
          </a:p>
          <a:p>
            <a:pPr algn="ctr">
              <a:spcBef>
                <a:spcPct val="85000"/>
              </a:spcBef>
              <a:buNone/>
            </a:pPr>
            <a:r>
              <a:rPr lang="en-US" sz="2400" dirty="0" smtClean="0">
                <a:latin typeface="Courier New" pitchFamily="-110" charset="0"/>
              </a:rPr>
              <a:t>title = "Java rocks!";</a:t>
            </a:r>
            <a:endParaRPr lang="en-US" sz="2400" dirty="0" smtClean="0"/>
          </a:p>
          <a:p>
            <a:pPr>
              <a:spcBef>
                <a:spcPct val="85000"/>
              </a:spcBef>
            </a:pPr>
            <a:r>
              <a:rPr lang="en-US" dirty="0" smtClean="0"/>
              <a:t>This is special syntax that works </a:t>
            </a:r>
            <a:r>
              <a:rPr lang="en-US" u="sng" dirty="0" smtClean="0"/>
              <a:t>only</a:t>
            </a:r>
            <a:r>
              <a:rPr lang="en-US" dirty="0" smtClean="0"/>
              <a:t> for strings</a:t>
            </a:r>
          </a:p>
          <a:p>
            <a:pPr>
              <a:spcBef>
                <a:spcPct val="85000"/>
              </a:spcBef>
            </a:pPr>
            <a:r>
              <a:rPr lang="en-US" dirty="0" smtClean="0"/>
              <a:t>Each string literal (enclosed in double quotes) represents a </a:t>
            </a:r>
            <a:r>
              <a:rPr lang="en-US" sz="2800" dirty="0" smtClean="0">
                <a:latin typeface="Courier New" pitchFamily="-110" charset="0"/>
              </a:rPr>
              <a:t>String</a:t>
            </a:r>
            <a:r>
              <a:rPr lang="en-US" dirty="0" smtClean="0"/>
              <a:t> object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3 - </a:t>
            </a:r>
            <a:fld id="{90994C07-E970-A243-9601-A1D642E986EC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Autoboxing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spcAft>
                <a:spcPts val="1200"/>
              </a:spcAft>
            </a:pPr>
            <a:r>
              <a:rPr lang="en-US" i="1" dirty="0" err="1" smtClean="0"/>
              <a:t>Autoboxing</a:t>
            </a:r>
            <a:r>
              <a:rPr lang="en-US" dirty="0" smtClean="0"/>
              <a:t> is the automatic conversion of a primitive value to a corresponding wrapper object</a:t>
            </a:r>
          </a:p>
          <a:p>
            <a:pPr>
              <a:buNone/>
            </a:pPr>
            <a:r>
              <a:rPr lang="en-US" sz="2800" dirty="0" smtClean="0">
                <a:latin typeface="Courier New" pitchFamily="-110" charset="0"/>
              </a:rPr>
              <a:t>					</a:t>
            </a:r>
            <a:r>
              <a:rPr lang="en-US" sz="2595" dirty="0" smtClean="0">
                <a:latin typeface="Courier New" pitchFamily="-110" charset="0"/>
              </a:rPr>
              <a:t>Integer </a:t>
            </a:r>
            <a:r>
              <a:rPr lang="en-US" sz="2595" dirty="0" err="1" smtClean="0">
                <a:latin typeface="Courier New" pitchFamily="-110" charset="0"/>
              </a:rPr>
              <a:t>obj</a:t>
            </a:r>
            <a:r>
              <a:rPr lang="en-US" sz="2595" dirty="0" smtClean="0">
                <a:latin typeface="Courier New" pitchFamily="-110" charset="0"/>
              </a:rPr>
              <a:t>;</a:t>
            </a:r>
          </a:p>
          <a:p>
            <a:pPr>
              <a:buNone/>
            </a:pPr>
            <a:r>
              <a:rPr lang="en-US" sz="2595" dirty="0" smtClean="0">
                <a:latin typeface="Courier New" pitchFamily="-110" charset="0"/>
              </a:rPr>
              <a:t>					</a:t>
            </a:r>
            <a:r>
              <a:rPr lang="en-US" sz="2595" dirty="0" err="1" smtClean="0">
                <a:latin typeface="Courier New" pitchFamily="-110" charset="0"/>
              </a:rPr>
              <a:t>int</a:t>
            </a:r>
            <a:r>
              <a:rPr lang="en-US" sz="2595" dirty="0" smtClean="0">
                <a:latin typeface="Courier New" pitchFamily="-110" charset="0"/>
              </a:rPr>
              <a:t> num = 42;</a:t>
            </a:r>
          </a:p>
          <a:p>
            <a:pPr>
              <a:buNone/>
            </a:pPr>
            <a:r>
              <a:rPr lang="en-US" sz="2595" dirty="0" smtClean="0">
                <a:latin typeface="Courier New" pitchFamily="-110" charset="0"/>
              </a:rPr>
              <a:t>					</a:t>
            </a:r>
            <a:r>
              <a:rPr lang="en-US" sz="2595" dirty="0" err="1" smtClean="0">
                <a:latin typeface="Courier New" pitchFamily="-110" charset="0"/>
              </a:rPr>
              <a:t>obj</a:t>
            </a:r>
            <a:r>
              <a:rPr lang="en-US" sz="2595" dirty="0" smtClean="0">
                <a:latin typeface="Courier New" pitchFamily="-110" charset="0"/>
              </a:rPr>
              <a:t> = num;</a:t>
            </a:r>
          </a:p>
          <a:p>
            <a:pPr>
              <a:spcBef>
                <a:spcPct val="70000"/>
              </a:spcBef>
            </a:pPr>
            <a:r>
              <a:rPr lang="en-US" dirty="0" smtClean="0"/>
              <a:t>The assignment creates the appropriate </a:t>
            </a:r>
            <a:r>
              <a:rPr lang="en-US" sz="2800" dirty="0" smtClean="0">
                <a:latin typeface="Courier New" pitchFamily="-110" charset="0"/>
              </a:rPr>
              <a:t>Integer</a:t>
            </a:r>
            <a:r>
              <a:rPr lang="en-US" dirty="0" smtClean="0"/>
              <a:t> object</a:t>
            </a:r>
          </a:p>
          <a:p>
            <a:pPr>
              <a:spcBef>
                <a:spcPct val="70000"/>
              </a:spcBef>
            </a:pPr>
            <a:r>
              <a:rPr lang="en-US" dirty="0" smtClean="0"/>
              <a:t>The reverse conversion (called </a:t>
            </a:r>
            <a:r>
              <a:rPr lang="en-US" i="1" dirty="0" err="1" smtClean="0"/>
              <a:t>unboxing</a:t>
            </a:r>
            <a:r>
              <a:rPr lang="en-US" dirty="0" smtClean="0"/>
              <a:t>) also occurs automatically as needed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3 - </a:t>
            </a:r>
            <a:fld id="{90994C07-E970-A243-9601-A1D642E986EC}" type="slidenum">
              <a:rPr lang="en-US" smtClean="0"/>
              <a:pPr/>
              <a:t>50</a:t>
            </a:fld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Invoking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85000"/>
              </a:spcBef>
            </a:pPr>
            <a:r>
              <a:rPr lang="en-US" dirty="0" smtClean="0"/>
              <a:t>We've seen that once an object has been instantiated, we can use the </a:t>
            </a:r>
            <a:r>
              <a:rPr lang="en-US" i="1" dirty="0" smtClean="0"/>
              <a:t>dot operator</a:t>
            </a:r>
            <a:r>
              <a:rPr lang="en-US" dirty="0" smtClean="0"/>
              <a:t> to invoke its methods</a:t>
            </a:r>
          </a:p>
          <a:p>
            <a:pPr algn="ctr">
              <a:spcBef>
                <a:spcPct val="85000"/>
              </a:spcBef>
              <a:buNone/>
            </a:pPr>
            <a:r>
              <a:rPr lang="en-US" sz="2400" dirty="0" smtClean="0">
                <a:latin typeface="Courier New" pitchFamily="-110" charset="0"/>
              </a:rPr>
              <a:t>count = </a:t>
            </a:r>
            <a:r>
              <a:rPr lang="en-US" sz="2400" dirty="0" err="1" smtClean="0">
                <a:latin typeface="Courier New" pitchFamily="-110" charset="0"/>
              </a:rPr>
              <a:t>title.length</a:t>
            </a:r>
            <a:r>
              <a:rPr lang="en-US" sz="2400" dirty="0" smtClean="0">
                <a:latin typeface="Courier New" pitchFamily="-110" charset="0"/>
              </a:rPr>
              <a:t>()</a:t>
            </a:r>
          </a:p>
          <a:p>
            <a:pPr>
              <a:spcBef>
                <a:spcPct val="85000"/>
              </a:spcBef>
            </a:pPr>
            <a:r>
              <a:rPr lang="en-US" dirty="0" smtClean="0"/>
              <a:t>A method may </a:t>
            </a:r>
            <a:r>
              <a:rPr lang="en-US" i="1" dirty="0" smtClean="0"/>
              <a:t>return a value</a:t>
            </a:r>
            <a:r>
              <a:rPr lang="en-US" dirty="0" smtClean="0"/>
              <a:t>, which can be used in an assignment or expression</a:t>
            </a:r>
          </a:p>
          <a:p>
            <a:pPr>
              <a:spcBef>
                <a:spcPct val="85000"/>
              </a:spcBef>
            </a:pPr>
            <a:r>
              <a:rPr lang="en-US" dirty="0" smtClean="0"/>
              <a:t>A method invocation can be thought of as asking an object to perform a service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3 - </a:t>
            </a:r>
            <a:fld id="{90994C07-E970-A243-9601-A1D642E986EC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1253756"/>
            <a:ext cx="8694229" cy="3047311"/>
          </a:xfrm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  <a:spcBef>
                <a:spcPts val="888"/>
              </a:spcBef>
            </a:pPr>
            <a:r>
              <a:rPr lang="en-US" dirty="0" smtClean="0"/>
              <a:t>A primitive variable contains the value itself</a:t>
            </a:r>
          </a:p>
          <a:p>
            <a:pPr>
              <a:lnSpc>
                <a:spcPct val="90000"/>
              </a:lnSpc>
              <a:spcBef>
                <a:spcPts val="888"/>
              </a:spcBef>
            </a:pPr>
            <a:r>
              <a:rPr lang="en-US" dirty="0" smtClean="0"/>
              <a:t>An object variable contains the address of the object</a:t>
            </a:r>
          </a:p>
          <a:p>
            <a:pPr>
              <a:lnSpc>
                <a:spcPct val="90000"/>
              </a:lnSpc>
              <a:spcBef>
                <a:spcPts val="888"/>
              </a:spcBef>
            </a:pPr>
            <a:r>
              <a:rPr lang="en-US" dirty="0" smtClean="0"/>
              <a:t>An object reference can be thought of as a pointer to the location of the object</a:t>
            </a:r>
          </a:p>
          <a:p>
            <a:pPr>
              <a:lnSpc>
                <a:spcPct val="90000"/>
              </a:lnSpc>
              <a:spcBef>
                <a:spcPts val="888"/>
              </a:spcBef>
            </a:pPr>
            <a:r>
              <a:rPr lang="en-US" dirty="0" smtClean="0"/>
              <a:t>Rather than dealing with arbitrary addresses, we often depict a reference graphically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3 - </a:t>
            </a:r>
            <a:fld id="{90994C07-E970-A243-9601-A1D642E986EC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2209800" y="4572000"/>
            <a:ext cx="4572000" cy="990600"/>
            <a:chOff x="912" y="2976"/>
            <a:chExt cx="2880" cy="624"/>
          </a:xfrm>
        </p:grpSpPr>
        <p:sp>
          <p:nvSpPr>
            <p:cNvPr id="7" name="Rectangle 13"/>
            <p:cNvSpPr>
              <a:spLocks noChangeArrowheads="1"/>
            </p:cNvSpPr>
            <p:nvPr/>
          </p:nvSpPr>
          <p:spPr bwMode="auto">
            <a:xfrm>
              <a:off x="1536" y="3350"/>
              <a:ext cx="432" cy="240"/>
            </a:xfrm>
            <a:prstGeom prst="rect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AutoShape 17"/>
            <p:cNvSpPr>
              <a:spLocks noChangeArrowheads="1"/>
            </p:cNvSpPr>
            <p:nvPr/>
          </p:nvSpPr>
          <p:spPr bwMode="auto">
            <a:xfrm>
              <a:off x="2400" y="3350"/>
              <a:ext cx="1392" cy="240"/>
            </a:xfrm>
            <a:prstGeom prst="roundRect">
              <a:avLst>
                <a:gd name="adj" fmla="val 16667"/>
              </a:avLst>
            </a:prstGeom>
            <a:solidFill>
              <a:srgbClr val="F5E98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000" b="1"/>
                <a:t>"Steve Jobs"</a:t>
              </a:r>
            </a:p>
          </p:txBody>
        </p:sp>
        <p:sp>
          <p:nvSpPr>
            <p:cNvPr id="9" name="Text Box 19"/>
            <p:cNvSpPr txBox="1">
              <a:spLocks noChangeArrowheads="1"/>
            </p:cNvSpPr>
            <p:nvPr/>
          </p:nvSpPr>
          <p:spPr bwMode="auto">
            <a:xfrm>
              <a:off x="912" y="3350"/>
              <a:ext cx="5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b="1"/>
                <a:t>name1</a:t>
              </a:r>
            </a:p>
          </p:txBody>
        </p:sp>
        <p:sp>
          <p:nvSpPr>
            <p:cNvPr id="10" name="Rectangle 20"/>
            <p:cNvSpPr>
              <a:spLocks noChangeArrowheads="1"/>
            </p:cNvSpPr>
            <p:nvPr/>
          </p:nvSpPr>
          <p:spPr bwMode="auto">
            <a:xfrm>
              <a:off x="1536" y="2976"/>
              <a:ext cx="432" cy="240"/>
            </a:xfrm>
            <a:prstGeom prst="rect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Text Box 21"/>
            <p:cNvSpPr txBox="1">
              <a:spLocks noChangeArrowheads="1"/>
            </p:cNvSpPr>
            <p:nvPr/>
          </p:nvSpPr>
          <p:spPr bwMode="auto">
            <a:xfrm>
              <a:off x="988" y="2976"/>
              <a:ext cx="50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b="1"/>
                <a:t>num1</a:t>
              </a:r>
            </a:p>
          </p:txBody>
        </p:sp>
        <p:sp>
          <p:nvSpPr>
            <p:cNvPr id="12" name="Text Box 22"/>
            <p:cNvSpPr txBox="1">
              <a:spLocks noChangeArrowheads="1"/>
            </p:cNvSpPr>
            <p:nvPr/>
          </p:nvSpPr>
          <p:spPr bwMode="auto">
            <a:xfrm>
              <a:off x="1584" y="2976"/>
              <a:ext cx="30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b="1"/>
                <a:t>38</a:t>
              </a:r>
            </a:p>
          </p:txBody>
        </p:sp>
        <p:sp>
          <p:nvSpPr>
            <p:cNvPr id="13" name="Line 23"/>
            <p:cNvSpPr>
              <a:spLocks noChangeShapeType="1"/>
            </p:cNvSpPr>
            <p:nvPr/>
          </p:nvSpPr>
          <p:spPr bwMode="auto">
            <a:xfrm>
              <a:off x="1728" y="3477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spcBef>
                <a:spcPct val="70000"/>
              </a:spcBef>
            </a:pPr>
            <a:r>
              <a:rPr lang="en-US" dirty="0" smtClean="0"/>
              <a:t>The act of assignment takes a copy of a value and stores it in a variable</a:t>
            </a:r>
          </a:p>
          <a:p>
            <a:pPr>
              <a:lnSpc>
                <a:spcPct val="80000"/>
              </a:lnSpc>
              <a:spcBef>
                <a:spcPct val="70000"/>
              </a:spcBef>
            </a:pPr>
            <a:r>
              <a:rPr lang="en-US" dirty="0" smtClean="0"/>
              <a:t>For primitive types: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3 - </a:t>
            </a:r>
            <a:fld id="{90994C07-E970-A243-9601-A1D642E986EC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6" name="Group 36"/>
          <p:cNvGrpSpPr>
            <a:grpSpLocks/>
          </p:cNvGrpSpPr>
          <p:nvPr/>
        </p:nvGrpSpPr>
        <p:grpSpPr bwMode="auto">
          <a:xfrm>
            <a:off x="2987675" y="2895600"/>
            <a:ext cx="3079750" cy="990600"/>
            <a:chOff x="1584" y="1824"/>
            <a:chExt cx="1940" cy="624"/>
          </a:xfrm>
        </p:grpSpPr>
        <p:sp>
          <p:nvSpPr>
            <p:cNvPr id="7" name="Rectangle 20"/>
            <p:cNvSpPr>
              <a:spLocks noChangeArrowheads="1"/>
            </p:cNvSpPr>
            <p:nvPr/>
          </p:nvSpPr>
          <p:spPr bwMode="auto">
            <a:xfrm>
              <a:off x="3092" y="1824"/>
              <a:ext cx="432" cy="240"/>
            </a:xfrm>
            <a:prstGeom prst="rect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Text Box 21"/>
            <p:cNvSpPr txBox="1">
              <a:spLocks noChangeArrowheads="1"/>
            </p:cNvSpPr>
            <p:nvPr/>
          </p:nvSpPr>
          <p:spPr bwMode="auto">
            <a:xfrm>
              <a:off x="2544" y="1862"/>
              <a:ext cx="50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b="1"/>
                <a:t>num1</a:t>
              </a:r>
            </a:p>
          </p:txBody>
        </p:sp>
        <p:sp>
          <p:nvSpPr>
            <p:cNvPr id="9" name="Text Box 22"/>
            <p:cNvSpPr txBox="1">
              <a:spLocks noChangeArrowheads="1"/>
            </p:cNvSpPr>
            <p:nvPr/>
          </p:nvSpPr>
          <p:spPr bwMode="auto">
            <a:xfrm>
              <a:off x="3140" y="1824"/>
              <a:ext cx="30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b="1"/>
                <a:t>38</a:t>
              </a:r>
            </a:p>
          </p:txBody>
        </p:sp>
        <p:sp>
          <p:nvSpPr>
            <p:cNvPr id="10" name="Rectangle 24"/>
            <p:cNvSpPr>
              <a:spLocks noChangeArrowheads="1"/>
            </p:cNvSpPr>
            <p:nvPr/>
          </p:nvSpPr>
          <p:spPr bwMode="auto">
            <a:xfrm>
              <a:off x="3092" y="2160"/>
              <a:ext cx="432" cy="240"/>
            </a:xfrm>
            <a:prstGeom prst="rect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Text Box 25"/>
            <p:cNvSpPr txBox="1">
              <a:spLocks noChangeArrowheads="1"/>
            </p:cNvSpPr>
            <p:nvPr/>
          </p:nvSpPr>
          <p:spPr bwMode="auto">
            <a:xfrm>
              <a:off x="2544" y="2198"/>
              <a:ext cx="50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b="1"/>
                <a:t>num2</a:t>
              </a:r>
            </a:p>
          </p:txBody>
        </p:sp>
        <p:sp>
          <p:nvSpPr>
            <p:cNvPr id="12" name="Text Box 26"/>
            <p:cNvSpPr txBox="1">
              <a:spLocks noChangeArrowheads="1"/>
            </p:cNvSpPr>
            <p:nvPr/>
          </p:nvSpPr>
          <p:spPr bwMode="auto">
            <a:xfrm>
              <a:off x="3140" y="2160"/>
              <a:ext cx="30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b="1"/>
                <a:t>96</a:t>
              </a:r>
            </a:p>
          </p:txBody>
        </p:sp>
        <p:sp>
          <p:nvSpPr>
            <p:cNvPr id="13" name="Text Box 27"/>
            <p:cNvSpPr txBox="1">
              <a:spLocks noChangeArrowheads="1"/>
            </p:cNvSpPr>
            <p:nvPr/>
          </p:nvSpPr>
          <p:spPr bwMode="auto">
            <a:xfrm>
              <a:off x="1584" y="2006"/>
              <a:ext cx="78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 b="1">
                  <a:solidFill>
                    <a:srgbClr val="008000"/>
                  </a:solidFill>
                  <a:latin typeface="Arial" pitchFamily="-110" charset="0"/>
                </a:rPr>
                <a:t>Before:</a:t>
              </a:r>
            </a:p>
          </p:txBody>
        </p:sp>
      </p:grpSp>
      <p:sp>
        <p:nvSpPr>
          <p:cNvPr id="14" name="Text Box 28"/>
          <p:cNvSpPr txBox="1">
            <a:spLocks noChangeArrowheads="1"/>
          </p:cNvSpPr>
          <p:nvPr/>
        </p:nvSpPr>
        <p:spPr bwMode="auto">
          <a:xfrm>
            <a:off x="3581400" y="4191000"/>
            <a:ext cx="20129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ourier New"/>
                <a:cs typeface="Courier New"/>
              </a:rPr>
              <a:t>num2 = num1;</a:t>
            </a:r>
          </a:p>
        </p:txBody>
      </p:sp>
      <p:grpSp>
        <p:nvGrpSpPr>
          <p:cNvPr id="15" name="Group 37"/>
          <p:cNvGrpSpPr>
            <a:grpSpLocks/>
          </p:cNvGrpSpPr>
          <p:nvPr/>
        </p:nvGrpSpPr>
        <p:grpSpPr bwMode="auto">
          <a:xfrm>
            <a:off x="3063875" y="4968875"/>
            <a:ext cx="3079750" cy="990600"/>
            <a:chOff x="1632" y="3130"/>
            <a:chExt cx="1940" cy="624"/>
          </a:xfrm>
        </p:grpSpPr>
        <p:sp>
          <p:nvSpPr>
            <p:cNvPr id="16" name="Rectangle 29"/>
            <p:cNvSpPr>
              <a:spLocks noChangeArrowheads="1"/>
            </p:cNvSpPr>
            <p:nvPr/>
          </p:nvSpPr>
          <p:spPr bwMode="auto">
            <a:xfrm>
              <a:off x="3140" y="3130"/>
              <a:ext cx="432" cy="240"/>
            </a:xfrm>
            <a:prstGeom prst="rect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Text Box 30"/>
            <p:cNvSpPr txBox="1">
              <a:spLocks noChangeArrowheads="1"/>
            </p:cNvSpPr>
            <p:nvPr/>
          </p:nvSpPr>
          <p:spPr bwMode="auto">
            <a:xfrm>
              <a:off x="2592" y="3168"/>
              <a:ext cx="50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b="1"/>
                <a:t>num1</a:t>
              </a:r>
            </a:p>
          </p:txBody>
        </p:sp>
        <p:sp>
          <p:nvSpPr>
            <p:cNvPr id="18" name="Text Box 31"/>
            <p:cNvSpPr txBox="1">
              <a:spLocks noChangeArrowheads="1"/>
            </p:cNvSpPr>
            <p:nvPr/>
          </p:nvSpPr>
          <p:spPr bwMode="auto">
            <a:xfrm>
              <a:off x="3188" y="3130"/>
              <a:ext cx="30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b="1"/>
                <a:t>38</a:t>
              </a:r>
            </a:p>
          </p:txBody>
        </p:sp>
        <p:sp>
          <p:nvSpPr>
            <p:cNvPr id="19" name="Rectangle 32"/>
            <p:cNvSpPr>
              <a:spLocks noChangeArrowheads="1"/>
            </p:cNvSpPr>
            <p:nvPr/>
          </p:nvSpPr>
          <p:spPr bwMode="auto">
            <a:xfrm>
              <a:off x="3140" y="3466"/>
              <a:ext cx="432" cy="240"/>
            </a:xfrm>
            <a:prstGeom prst="rect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Text Box 33"/>
            <p:cNvSpPr txBox="1">
              <a:spLocks noChangeArrowheads="1"/>
            </p:cNvSpPr>
            <p:nvPr/>
          </p:nvSpPr>
          <p:spPr bwMode="auto">
            <a:xfrm>
              <a:off x="2592" y="3504"/>
              <a:ext cx="50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b="1" dirty="0"/>
                <a:t>num2</a:t>
              </a:r>
            </a:p>
          </p:txBody>
        </p:sp>
        <p:sp>
          <p:nvSpPr>
            <p:cNvPr id="21" name="Text Box 34"/>
            <p:cNvSpPr txBox="1">
              <a:spLocks noChangeArrowheads="1"/>
            </p:cNvSpPr>
            <p:nvPr/>
          </p:nvSpPr>
          <p:spPr bwMode="auto">
            <a:xfrm>
              <a:off x="3188" y="3466"/>
              <a:ext cx="30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b="1"/>
                <a:t>38</a:t>
              </a:r>
            </a:p>
          </p:txBody>
        </p:sp>
        <p:sp>
          <p:nvSpPr>
            <p:cNvPr id="22" name="Text Box 35"/>
            <p:cNvSpPr txBox="1">
              <a:spLocks noChangeArrowheads="1"/>
            </p:cNvSpPr>
            <p:nvPr/>
          </p:nvSpPr>
          <p:spPr bwMode="auto">
            <a:xfrm>
              <a:off x="1632" y="3312"/>
              <a:ext cx="62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 b="1">
                  <a:solidFill>
                    <a:srgbClr val="008000"/>
                  </a:solidFill>
                  <a:latin typeface="Arial" pitchFamily="-110" charset="0"/>
                </a:rPr>
                <a:t>After: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object references, the address is copied: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3 - </a:t>
            </a:r>
            <a:fld id="{90994C07-E970-A243-9601-A1D642E986EC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ext Box 47"/>
          <p:cNvSpPr txBox="1">
            <a:spLocks noChangeArrowheads="1"/>
          </p:cNvSpPr>
          <p:nvPr/>
        </p:nvSpPr>
        <p:spPr bwMode="auto">
          <a:xfrm>
            <a:off x="3429000" y="3794125"/>
            <a:ext cx="233945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ourier New"/>
                <a:cs typeface="Courier New"/>
              </a:rPr>
              <a:t>name2 = name1;</a:t>
            </a:r>
          </a:p>
        </p:txBody>
      </p:sp>
      <p:grpSp>
        <p:nvGrpSpPr>
          <p:cNvPr id="7" name="Group 72"/>
          <p:cNvGrpSpPr>
            <a:grpSpLocks/>
          </p:cNvGrpSpPr>
          <p:nvPr/>
        </p:nvGrpSpPr>
        <p:grpSpPr bwMode="auto">
          <a:xfrm>
            <a:off x="1828800" y="2346325"/>
            <a:ext cx="6172200" cy="990600"/>
            <a:chOff x="1152" y="1478"/>
            <a:chExt cx="3888" cy="624"/>
          </a:xfrm>
        </p:grpSpPr>
        <p:sp>
          <p:nvSpPr>
            <p:cNvPr id="8" name="Rectangle 40"/>
            <p:cNvSpPr>
              <a:spLocks noChangeArrowheads="1"/>
            </p:cNvSpPr>
            <p:nvPr/>
          </p:nvSpPr>
          <p:spPr bwMode="auto">
            <a:xfrm>
              <a:off x="2736" y="1478"/>
              <a:ext cx="432" cy="240"/>
            </a:xfrm>
            <a:prstGeom prst="rect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Text Box 41"/>
            <p:cNvSpPr txBox="1">
              <a:spLocks noChangeArrowheads="1"/>
            </p:cNvSpPr>
            <p:nvPr/>
          </p:nvSpPr>
          <p:spPr bwMode="auto">
            <a:xfrm>
              <a:off x="2112" y="1516"/>
              <a:ext cx="5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b="1"/>
                <a:t>name1</a:t>
              </a:r>
            </a:p>
          </p:txBody>
        </p:sp>
        <p:sp>
          <p:nvSpPr>
            <p:cNvPr id="10" name="Text Box 44"/>
            <p:cNvSpPr txBox="1">
              <a:spLocks noChangeArrowheads="1"/>
            </p:cNvSpPr>
            <p:nvPr/>
          </p:nvSpPr>
          <p:spPr bwMode="auto">
            <a:xfrm>
              <a:off x="2112" y="1852"/>
              <a:ext cx="5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b="1"/>
                <a:t>name2</a:t>
              </a:r>
            </a:p>
          </p:txBody>
        </p:sp>
        <p:sp>
          <p:nvSpPr>
            <p:cNvPr id="11" name="Text Box 46"/>
            <p:cNvSpPr txBox="1">
              <a:spLocks noChangeArrowheads="1"/>
            </p:cNvSpPr>
            <p:nvPr/>
          </p:nvSpPr>
          <p:spPr bwMode="auto">
            <a:xfrm>
              <a:off x="1152" y="1660"/>
              <a:ext cx="78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 b="1">
                  <a:solidFill>
                    <a:srgbClr val="008000"/>
                  </a:solidFill>
                  <a:latin typeface="Arial" pitchFamily="-110" charset="0"/>
                </a:rPr>
                <a:t>Before:</a:t>
              </a:r>
            </a:p>
          </p:txBody>
        </p:sp>
        <p:sp>
          <p:nvSpPr>
            <p:cNvPr id="12" name="AutoShape 57"/>
            <p:cNvSpPr>
              <a:spLocks noChangeArrowheads="1"/>
            </p:cNvSpPr>
            <p:nvPr/>
          </p:nvSpPr>
          <p:spPr bwMode="auto">
            <a:xfrm>
              <a:off x="3408" y="1478"/>
              <a:ext cx="1392" cy="240"/>
            </a:xfrm>
            <a:prstGeom prst="roundRect">
              <a:avLst>
                <a:gd name="adj" fmla="val 16667"/>
              </a:avLst>
            </a:prstGeom>
            <a:solidFill>
              <a:srgbClr val="F5E98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000" b="1"/>
                <a:t>"Steve Jobs"</a:t>
              </a:r>
            </a:p>
          </p:txBody>
        </p:sp>
        <p:sp>
          <p:nvSpPr>
            <p:cNvPr id="13" name="Line 62"/>
            <p:cNvSpPr>
              <a:spLocks noChangeShapeType="1"/>
            </p:cNvSpPr>
            <p:nvPr/>
          </p:nvSpPr>
          <p:spPr bwMode="auto">
            <a:xfrm flipV="1">
              <a:off x="2928" y="159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63"/>
            <p:cNvSpPr>
              <a:spLocks noChangeArrowheads="1"/>
            </p:cNvSpPr>
            <p:nvPr/>
          </p:nvSpPr>
          <p:spPr bwMode="auto">
            <a:xfrm>
              <a:off x="2736" y="1814"/>
              <a:ext cx="432" cy="240"/>
            </a:xfrm>
            <a:prstGeom prst="rect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AutoShape 64"/>
            <p:cNvSpPr>
              <a:spLocks noChangeArrowheads="1"/>
            </p:cNvSpPr>
            <p:nvPr/>
          </p:nvSpPr>
          <p:spPr bwMode="auto">
            <a:xfrm>
              <a:off x="3408" y="1814"/>
              <a:ext cx="1632" cy="240"/>
            </a:xfrm>
            <a:prstGeom prst="roundRect">
              <a:avLst>
                <a:gd name="adj" fmla="val 16667"/>
              </a:avLst>
            </a:prstGeom>
            <a:solidFill>
              <a:srgbClr val="F5E98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000" b="1"/>
                <a:t>"Steve Wozniak"</a:t>
              </a:r>
            </a:p>
          </p:txBody>
        </p:sp>
        <p:sp>
          <p:nvSpPr>
            <p:cNvPr id="16" name="Line 65"/>
            <p:cNvSpPr>
              <a:spLocks noChangeShapeType="1"/>
            </p:cNvSpPr>
            <p:nvPr/>
          </p:nvSpPr>
          <p:spPr bwMode="auto">
            <a:xfrm flipV="1">
              <a:off x="2928" y="193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7" name="Group 73"/>
          <p:cNvGrpSpPr>
            <a:grpSpLocks/>
          </p:cNvGrpSpPr>
          <p:nvPr/>
        </p:nvGrpSpPr>
        <p:grpSpPr bwMode="auto">
          <a:xfrm>
            <a:off x="1905000" y="4648200"/>
            <a:ext cx="5638800" cy="998538"/>
            <a:chOff x="1200" y="2928"/>
            <a:chExt cx="3552" cy="629"/>
          </a:xfrm>
        </p:grpSpPr>
        <p:sp>
          <p:nvSpPr>
            <p:cNvPr id="18" name="Rectangle 48"/>
            <p:cNvSpPr>
              <a:spLocks noChangeArrowheads="1"/>
            </p:cNvSpPr>
            <p:nvPr/>
          </p:nvSpPr>
          <p:spPr bwMode="auto">
            <a:xfrm>
              <a:off x="2784" y="2928"/>
              <a:ext cx="432" cy="240"/>
            </a:xfrm>
            <a:prstGeom prst="rect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Text Box 49"/>
            <p:cNvSpPr txBox="1">
              <a:spLocks noChangeArrowheads="1"/>
            </p:cNvSpPr>
            <p:nvPr/>
          </p:nvSpPr>
          <p:spPr bwMode="auto">
            <a:xfrm>
              <a:off x="2160" y="2971"/>
              <a:ext cx="5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b="1"/>
                <a:t>name1</a:t>
              </a:r>
            </a:p>
          </p:txBody>
        </p:sp>
        <p:sp>
          <p:nvSpPr>
            <p:cNvPr id="20" name="Rectangle 51"/>
            <p:cNvSpPr>
              <a:spLocks noChangeArrowheads="1"/>
            </p:cNvSpPr>
            <p:nvPr/>
          </p:nvSpPr>
          <p:spPr bwMode="auto">
            <a:xfrm>
              <a:off x="2784" y="3269"/>
              <a:ext cx="432" cy="240"/>
            </a:xfrm>
            <a:prstGeom prst="rect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Text Box 52"/>
            <p:cNvSpPr txBox="1">
              <a:spLocks noChangeArrowheads="1"/>
            </p:cNvSpPr>
            <p:nvPr/>
          </p:nvSpPr>
          <p:spPr bwMode="auto">
            <a:xfrm>
              <a:off x="2160" y="3307"/>
              <a:ext cx="5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b="1"/>
                <a:t>name2</a:t>
              </a:r>
            </a:p>
          </p:txBody>
        </p:sp>
        <p:sp>
          <p:nvSpPr>
            <p:cNvPr id="22" name="Text Box 54"/>
            <p:cNvSpPr txBox="1">
              <a:spLocks noChangeArrowheads="1"/>
            </p:cNvSpPr>
            <p:nvPr/>
          </p:nvSpPr>
          <p:spPr bwMode="auto">
            <a:xfrm>
              <a:off x="1200" y="3115"/>
              <a:ext cx="62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 b="1">
                  <a:solidFill>
                    <a:srgbClr val="008000"/>
                  </a:solidFill>
                  <a:latin typeface="Arial" pitchFamily="-110" charset="0"/>
                </a:rPr>
                <a:t>After:</a:t>
              </a:r>
            </a:p>
          </p:txBody>
        </p:sp>
        <p:sp>
          <p:nvSpPr>
            <p:cNvPr id="23" name="AutoShape 66"/>
            <p:cNvSpPr>
              <a:spLocks noChangeArrowheads="1"/>
            </p:cNvSpPr>
            <p:nvPr/>
          </p:nvSpPr>
          <p:spPr bwMode="auto">
            <a:xfrm>
              <a:off x="3408" y="2928"/>
              <a:ext cx="1344" cy="240"/>
            </a:xfrm>
            <a:prstGeom prst="roundRect">
              <a:avLst>
                <a:gd name="adj" fmla="val 16667"/>
              </a:avLst>
            </a:prstGeom>
            <a:solidFill>
              <a:srgbClr val="F5E98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000" b="1"/>
                <a:t>"Steve Jobs"</a:t>
              </a:r>
            </a:p>
          </p:txBody>
        </p:sp>
        <p:sp>
          <p:nvSpPr>
            <p:cNvPr id="24" name="Line 67"/>
            <p:cNvSpPr>
              <a:spLocks noChangeShapeType="1"/>
            </p:cNvSpPr>
            <p:nvPr/>
          </p:nvSpPr>
          <p:spPr bwMode="auto">
            <a:xfrm flipV="1">
              <a:off x="2928" y="304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Line 68"/>
            <p:cNvSpPr>
              <a:spLocks noChangeShapeType="1"/>
            </p:cNvSpPr>
            <p:nvPr/>
          </p:nvSpPr>
          <p:spPr bwMode="auto">
            <a:xfrm flipV="1">
              <a:off x="3312" y="3211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Line 69"/>
            <p:cNvSpPr>
              <a:spLocks noChangeShapeType="1"/>
            </p:cNvSpPr>
            <p:nvPr/>
          </p:nvSpPr>
          <p:spPr bwMode="auto">
            <a:xfrm flipH="1">
              <a:off x="2928" y="3403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651</TotalTime>
  <Words>3074</Words>
  <Application>Microsoft Macintosh PowerPoint</Application>
  <PresentationFormat>On-screen Show (4:3)</PresentationFormat>
  <Paragraphs>527</Paragraphs>
  <Slides>50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4" baseType="lpstr">
      <vt:lpstr>Calibri</vt:lpstr>
      <vt:lpstr>Courier New</vt:lpstr>
      <vt:lpstr>Arial</vt:lpstr>
      <vt:lpstr>Office Theme</vt:lpstr>
      <vt:lpstr>PowerPoint Presentation</vt:lpstr>
      <vt:lpstr>Chapter Scope</vt:lpstr>
      <vt:lpstr>Creating Objects</vt:lpstr>
      <vt:lpstr>Creating Objects</vt:lpstr>
      <vt:lpstr>Creating Strings</vt:lpstr>
      <vt:lpstr>Invoking Methods</vt:lpstr>
      <vt:lpstr>Object References</vt:lpstr>
      <vt:lpstr>Assignment Revisited</vt:lpstr>
      <vt:lpstr>Assignment Revisited</vt:lpstr>
      <vt:lpstr>Aliases</vt:lpstr>
      <vt:lpstr>Garbage Collection</vt:lpstr>
      <vt:lpstr>The String Class</vt:lpstr>
      <vt:lpstr>The String Class</vt:lpstr>
      <vt:lpstr>PowerPoint Presentation</vt:lpstr>
      <vt:lpstr>PowerPoint Presentation</vt:lpstr>
      <vt:lpstr>PowerPoint Presentation</vt:lpstr>
      <vt:lpstr>The Java API</vt:lpstr>
      <vt:lpstr>Packages</vt:lpstr>
      <vt:lpstr>Import Declarations</vt:lpstr>
      <vt:lpstr>Import Declarations</vt:lpstr>
      <vt:lpstr>The java.lang Package</vt:lpstr>
      <vt:lpstr>The Random Class</vt:lpstr>
      <vt:lpstr>The Random Class</vt:lpstr>
      <vt:lpstr>PowerPoint Presentation</vt:lpstr>
      <vt:lpstr>PowerPoint Presentation</vt:lpstr>
      <vt:lpstr>The Math Class</vt:lpstr>
      <vt:lpstr>The Math Class</vt:lpstr>
      <vt:lpstr>PowerPoint Presentation</vt:lpstr>
      <vt:lpstr>PowerPoint Presentation</vt:lpstr>
      <vt:lpstr>PowerPoint Presentation</vt:lpstr>
      <vt:lpstr>Formatting Ouput</vt:lpstr>
      <vt:lpstr>Formatting Output</vt:lpstr>
      <vt:lpstr>Formatting Output</vt:lpstr>
      <vt:lpstr>PowerPoint Presentation</vt:lpstr>
      <vt:lpstr>PowerPoint Presentation</vt:lpstr>
      <vt:lpstr>Formatting Output</vt:lpstr>
      <vt:lpstr>Formatting Output</vt:lpstr>
      <vt:lpstr>PowerPoint Presentation</vt:lpstr>
      <vt:lpstr>PowerPoint Presentation</vt:lpstr>
      <vt:lpstr>Enumerated Types</vt:lpstr>
      <vt:lpstr>Enumerated Types</vt:lpstr>
      <vt:lpstr>Enumerated Types</vt:lpstr>
      <vt:lpstr>Enumerated Types</vt:lpstr>
      <vt:lpstr>PowerPoint Presentation</vt:lpstr>
      <vt:lpstr>PowerPoint Presentation</vt:lpstr>
      <vt:lpstr>Wrapper Classes</vt:lpstr>
      <vt:lpstr>Wrapper Classes</vt:lpstr>
      <vt:lpstr>Wrapper Classes</vt:lpstr>
      <vt:lpstr>Wrapper Classes</vt:lpstr>
      <vt:lpstr>Autoboxing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Foundations</dc:title>
  <dc:creator>John Lewis</dc:creator>
  <cp:lastModifiedBy>John Lewis</cp:lastModifiedBy>
  <cp:revision>29</cp:revision>
  <dcterms:created xsi:type="dcterms:W3CDTF">2013-08-02T20:57:49Z</dcterms:created>
  <dcterms:modified xsi:type="dcterms:W3CDTF">2017-01-04T14:41:48Z</dcterms:modified>
</cp:coreProperties>
</file>