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256" r:id="rId2"/>
    <p:sldId id="258" r:id="rId3"/>
    <p:sldId id="321" r:id="rId4"/>
    <p:sldId id="322" r:id="rId5"/>
    <p:sldId id="323" r:id="rId6"/>
    <p:sldId id="289" r:id="rId7"/>
    <p:sldId id="324" r:id="rId8"/>
    <p:sldId id="311" r:id="rId9"/>
    <p:sldId id="312" r:id="rId10"/>
    <p:sldId id="328" r:id="rId11"/>
    <p:sldId id="313" r:id="rId12"/>
    <p:sldId id="325" r:id="rId13"/>
    <p:sldId id="314" r:id="rId14"/>
    <p:sldId id="326" r:id="rId15"/>
    <p:sldId id="327" r:id="rId16"/>
    <p:sldId id="315" r:id="rId17"/>
    <p:sldId id="281" r:id="rId18"/>
    <p:sldId id="329" r:id="rId19"/>
    <p:sldId id="330" r:id="rId20"/>
    <p:sldId id="290" r:id="rId21"/>
    <p:sldId id="291" r:id="rId22"/>
    <p:sldId id="331" r:id="rId23"/>
    <p:sldId id="316" r:id="rId24"/>
    <p:sldId id="292" r:id="rId25"/>
    <p:sldId id="293" r:id="rId26"/>
    <p:sldId id="332" r:id="rId27"/>
    <p:sldId id="333" r:id="rId28"/>
    <p:sldId id="334" r:id="rId29"/>
    <p:sldId id="335" r:id="rId30"/>
    <p:sldId id="336" r:id="rId31"/>
    <p:sldId id="337" r:id="rId32"/>
    <p:sldId id="294" r:id="rId33"/>
    <p:sldId id="295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296" r:id="rId51"/>
    <p:sldId id="297" r:id="rId52"/>
    <p:sldId id="358" r:id="rId53"/>
    <p:sldId id="357" r:id="rId54"/>
    <p:sldId id="317" r:id="rId55"/>
    <p:sldId id="359" r:id="rId56"/>
    <p:sldId id="360" r:id="rId57"/>
    <p:sldId id="298" r:id="rId58"/>
    <p:sldId id="299" r:id="rId59"/>
    <p:sldId id="361" r:id="rId60"/>
    <p:sldId id="300" r:id="rId61"/>
    <p:sldId id="301" r:id="rId62"/>
    <p:sldId id="362" r:id="rId63"/>
    <p:sldId id="363" r:id="rId64"/>
    <p:sldId id="364" r:id="rId65"/>
    <p:sldId id="365" r:id="rId66"/>
    <p:sldId id="302" r:id="rId67"/>
    <p:sldId id="303" r:id="rId68"/>
    <p:sldId id="366" r:id="rId69"/>
    <p:sldId id="367" r:id="rId70"/>
    <p:sldId id="368" r:id="rId71"/>
    <p:sldId id="304" r:id="rId72"/>
    <p:sldId id="305" r:id="rId73"/>
    <p:sldId id="369" r:id="rId74"/>
    <p:sldId id="319" r:id="rId75"/>
    <p:sldId id="370" r:id="rId76"/>
    <p:sldId id="306" r:id="rId77"/>
    <p:sldId id="307" r:id="rId78"/>
    <p:sldId id="371" r:id="rId79"/>
    <p:sldId id="372" r:id="rId80"/>
    <p:sldId id="320" r:id="rId81"/>
    <p:sldId id="373" r:id="rId82"/>
    <p:sldId id="374" r:id="rId83"/>
    <p:sldId id="375" r:id="rId84"/>
    <p:sldId id="308" r:id="rId85"/>
    <p:sldId id="309" r:id="rId86"/>
    <p:sldId id="310" r:id="rId87"/>
    <p:sldId id="376" r:id="rId88"/>
    <p:sldId id="377" r:id="rId89"/>
    <p:sldId id="378" r:id="rId9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notesMaster" Target="notesMasters/notesMaster1.xml"/><Relationship Id="rId92" Type="http://schemas.openxmlformats.org/officeDocument/2006/relationships/handoutMaster" Target="handoutMasters/handoutMaster1.xml"/><Relationship Id="rId93" Type="http://schemas.openxmlformats.org/officeDocument/2006/relationships/presProps" Target="presProps.xml"/><Relationship Id="rId94" Type="http://schemas.openxmlformats.org/officeDocument/2006/relationships/viewProps" Target="viewProps.xml"/><Relationship Id="rId95" Type="http://schemas.openxmlformats.org/officeDocument/2006/relationships/theme" Target="theme/theme1.xml"/><Relationship Id="rId9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7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4 -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9.jpe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4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Conditionals and Loops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73" y="1120029"/>
            <a:ext cx="3163891" cy="39759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AND and Logical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ct val="75000"/>
              </a:spcBef>
            </a:pPr>
            <a:r>
              <a:rPr lang="en-US" dirty="0" smtClean="0"/>
              <a:t>The </a:t>
            </a:r>
            <a:r>
              <a:rPr lang="en-US" i="1" dirty="0" smtClean="0"/>
              <a:t>logical AND</a:t>
            </a:r>
            <a:r>
              <a:rPr lang="en-US" dirty="0" smtClean="0"/>
              <a:t> expression</a:t>
            </a:r>
          </a:p>
          <a:p>
            <a:pPr algn="ctr">
              <a:spcBef>
                <a:spcPct val="75000"/>
              </a:spcBef>
              <a:buNone/>
            </a:pPr>
            <a:r>
              <a:rPr lang="en-US" dirty="0" smtClean="0">
                <a:latin typeface="Courier New" pitchFamily="-110" charset="0"/>
              </a:rPr>
              <a:t>a &amp;&amp; </a:t>
            </a:r>
            <a:r>
              <a:rPr lang="en-US" dirty="0" err="1" smtClean="0">
                <a:latin typeface="Courier New" pitchFamily="-110" charset="0"/>
              </a:rPr>
              <a:t>b</a:t>
            </a:r>
            <a:endParaRPr lang="en-US" dirty="0" smtClean="0"/>
          </a:p>
          <a:p>
            <a:pPr>
              <a:spcBef>
                <a:spcPct val="75000"/>
              </a:spcBef>
              <a:buNone/>
            </a:pPr>
            <a:r>
              <a:rPr lang="en-US" dirty="0" smtClean="0"/>
              <a:t>	is true if both </a:t>
            </a:r>
            <a:r>
              <a:rPr lang="en-US" sz="2800" dirty="0" smtClean="0">
                <a:latin typeface="Courier New" pitchFamily="-110" charset="0"/>
              </a:rPr>
              <a:t>a</a:t>
            </a:r>
            <a:r>
              <a:rPr lang="en-US" dirty="0" smtClean="0"/>
              <a:t> and </a:t>
            </a:r>
            <a:r>
              <a:rPr lang="en-US" sz="2800" dirty="0" err="1" smtClean="0">
                <a:latin typeface="Courier New" pitchFamily="-110" charset="0"/>
              </a:rPr>
              <a:t>b</a:t>
            </a:r>
            <a:r>
              <a:rPr lang="en-US" dirty="0" smtClean="0"/>
              <a:t> are true, and false otherwise</a:t>
            </a:r>
          </a:p>
          <a:p>
            <a:pPr>
              <a:spcBef>
                <a:spcPct val="95000"/>
              </a:spcBef>
            </a:pPr>
            <a:r>
              <a:rPr lang="en-US" dirty="0" smtClean="0"/>
              <a:t>The </a:t>
            </a:r>
            <a:r>
              <a:rPr lang="en-US" i="1" dirty="0" smtClean="0"/>
              <a:t>logical OR</a:t>
            </a:r>
            <a:r>
              <a:rPr lang="en-US" dirty="0" smtClean="0"/>
              <a:t> expression</a:t>
            </a:r>
          </a:p>
          <a:p>
            <a:pPr algn="ctr">
              <a:spcBef>
                <a:spcPct val="75000"/>
              </a:spcBef>
              <a:buNone/>
            </a:pPr>
            <a:r>
              <a:rPr lang="en-US" dirty="0" smtClean="0">
                <a:latin typeface="Courier New" pitchFamily="-110" charset="0"/>
              </a:rPr>
              <a:t>a || </a:t>
            </a:r>
            <a:r>
              <a:rPr lang="en-US" dirty="0" err="1" smtClean="0">
                <a:latin typeface="Courier New" pitchFamily="-110" charset="0"/>
              </a:rPr>
              <a:t>b</a:t>
            </a:r>
            <a:endParaRPr lang="en-US" dirty="0" smtClean="0"/>
          </a:p>
          <a:p>
            <a:pPr>
              <a:spcBef>
                <a:spcPct val="75000"/>
              </a:spcBef>
              <a:buNone/>
            </a:pPr>
            <a:r>
              <a:rPr lang="en-US" dirty="0" smtClean="0"/>
              <a:t>	is true if </a:t>
            </a:r>
            <a:r>
              <a:rPr lang="en-US" sz="2800" dirty="0" smtClean="0">
                <a:latin typeface="Courier New" pitchFamily="-110" charset="0"/>
              </a:rPr>
              <a:t>a</a:t>
            </a:r>
            <a:r>
              <a:rPr lang="en-US" dirty="0" smtClean="0"/>
              <a:t> or </a:t>
            </a:r>
            <a:r>
              <a:rPr lang="en-US" sz="2800" dirty="0" err="1" smtClean="0">
                <a:latin typeface="Courier New" pitchFamily="-110" charset="0"/>
              </a:rPr>
              <a:t>b</a:t>
            </a:r>
            <a:r>
              <a:rPr lang="en-US" dirty="0" smtClean="0"/>
              <a:t> or both are true, and false otherwise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AND and Logical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dirty="0" smtClean="0"/>
              <a:t>A truth table shows all possible true-false combinations of the terms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Since </a:t>
            </a:r>
            <a:r>
              <a:rPr lang="en-US" dirty="0" smtClean="0">
                <a:latin typeface="Courier New" pitchFamily="-110" charset="0"/>
              </a:rPr>
              <a:t>&amp;&amp;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-110" charset="0"/>
              </a:rPr>
              <a:t>||</a:t>
            </a:r>
            <a:r>
              <a:rPr lang="en-US" dirty="0" smtClean="0"/>
              <a:t> each have two operands, there are four possible combinations</a:t>
            </a:r>
            <a:endParaRPr lang="en-US" dirty="0" smtClean="0">
              <a:latin typeface="Courier New" pitchFamily="-11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 descr="Fig4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427" y="3832226"/>
            <a:ext cx="4393708" cy="22616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 smtClean="0"/>
              <a:t>Expressions that use logical operators can form complex conditions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if (total &lt; MAX+5 &amp;&amp; !found)</a:t>
            </a:r>
          </a:p>
          <a:p>
            <a:pPr>
              <a:spcAft>
                <a:spcPts val="600"/>
              </a:spcAft>
              <a:buNone/>
            </a:pPr>
            <a:r>
              <a:rPr lang="en-US" sz="2162" dirty="0" smtClean="0">
                <a:latin typeface="Courier New"/>
                <a:cs typeface="Courier New"/>
              </a:rPr>
              <a:t>	    </a:t>
            </a:r>
            <a:r>
              <a:rPr lang="en-US" sz="2162" dirty="0" err="1" smtClean="0">
                <a:latin typeface="Courier New"/>
                <a:cs typeface="Courier New"/>
              </a:rPr>
              <a:t>System.out.println("processing</a:t>
            </a:r>
            <a:r>
              <a:rPr lang="en-US" sz="2162" dirty="0" smtClean="0">
                <a:latin typeface="Courier New"/>
                <a:cs typeface="Courier New"/>
              </a:rPr>
              <a:t>…");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All logical operators have lower precedence than the relational operators</a:t>
            </a:r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Logical NOT has higher precedence than logical AND and logical 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 expressions can be evaluated using truth tables</a:t>
            </a:r>
            <a:r>
              <a:rPr lang="en-US" dirty="0"/>
              <a:t>: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Fig4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2695045"/>
            <a:ext cx="7235209" cy="250348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Short-Circuited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processing of logical AND and logical OR is </a:t>
            </a:r>
            <a:r>
              <a:rPr lang="en-US" i="1" dirty="0" smtClean="0"/>
              <a:t>short-circuited</a:t>
            </a:r>
          </a:p>
          <a:p>
            <a:pPr>
              <a:spcBef>
                <a:spcPct val="75000"/>
              </a:spcBef>
              <a:spcAft>
                <a:spcPts val="2400"/>
              </a:spcAft>
            </a:pPr>
            <a:r>
              <a:rPr lang="en-US" dirty="0" smtClean="0"/>
              <a:t>If the left operand is sufficient to determine the result, the right operand is not evaluated</a:t>
            </a:r>
          </a:p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	if (count != 0 &amp;&amp; total/count &gt; MAX)</a:t>
            </a:r>
          </a:p>
          <a:p>
            <a:pPr>
              <a:spcAft>
                <a:spcPts val="1800"/>
              </a:spcAft>
              <a:buNone/>
            </a:pPr>
            <a:r>
              <a:rPr lang="en-US" sz="2400" dirty="0" smtClean="0">
                <a:latin typeface="Courier New"/>
                <a:cs typeface="Courier New"/>
              </a:rPr>
              <a:t>	   </a:t>
            </a:r>
            <a:r>
              <a:rPr lang="en-US" sz="2400" dirty="0" err="1" smtClean="0">
                <a:latin typeface="Courier New"/>
                <a:cs typeface="Courier New"/>
              </a:rPr>
              <a:t>System.out.println("Testing</a:t>
            </a:r>
            <a:r>
              <a:rPr lang="en-US" sz="2400" dirty="0" smtClean="0">
                <a:latin typeface="Courier New"/>
                <a:cs typeface="Courier New"/>
              </a:rPr>
              <a:t>");</a:t>
            </a:r>
          </a:p>
          <a:p>
            <a:r>
              <a:rPr lang="en-US" dirty="0" smtClean="0">
                <a:latin typeface="Times New Roman" pitchFamily="-110" charset="0"/>
              </a:rPr>
              <a:t>This type of processing must be used carefully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Consider the following if statement: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if (sum &gt; MAX)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    delta = sum – MAX;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</a:t>
            </a:r>
            <a:r>
              <a:rPr lang="en-US" sz="2162" dirty="0" err="1" smtClean="0">
                <a:latin typeface="Courier New"/>
                <a:cs typeface="Courier New"/>
              </a:rPr>
              <a:t>System.out.println("The</a:t>
            </a:r>
            <a:r>
              <a:rPr lang="en-US" sz="2162" dirty="0" smtClean="0">
                <a:latin typeface="Courier New"/>
                <a:cs typeface="Courier New"/>
              </a:rPr>
              <a:t> sum is " + sum);</a:t>
            </a:r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First the condition is evaluated -- the value of </a:t>
            </a:r>
            <a:r>
              <a:rPr lang="en-US" dirty="0" smtClean="0">
                <a:latin typeface="Courier New"/>
                <a:cs typeface="Courier New"/>
              </a:rPr>
              <a:t>sum</a:t>
            </a:r>
            <a:r>
              <a:rPr lang="en-US" dirty="0" smtClean="0">
                <a:latin typeface="Times New Roman" pitchFamily="-110" charset="0"/>
              </a:rPr>
              <a:t> is either greater than the value of </a:t>
            </a:r>
            <a:r>
              <a:rPr lang="en-US" sz="2800" dirty="0" smtClean="0">
                <a:latin typeface="Courier New"/>
                <a:cs typeface="Courier New"/>
              </a:rPr>
              <a:t>MAX</a:t>
            </a:r>
            <a:r>
              <a:rPr lang="en-US" dirty="0" smtClean="0">
                <a:latin typeface="Times New Roman" pitchFamily="-110" charset="0"/>
              </a:rPr>
              <a:t>, or it is not</a:t>
            </a:r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If the condition is true, the assignment statement is executed -- if it isn’t, it is skipped.</a:t>
            </a:r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Either way, the call to </a:t>
            </a:r>
            <a:r>
              <a:rPr lang="en-US" sz="2800" dirty="0" err="1" smtClean="0"/>
              <a:t>println</a:t>
            </a:r>
            <a:r>
              <a:rPr lang="en-US" dirty="0" smtClean="0">
                <a:latin typeface="Times New Roman" pitchFamily="-110" charset="0"/>
              </a:rPr>
              <a:t> is executed next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logic of an if statement: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 descr="Fig4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346" y="1963778"/>
            <a:ext cx="2574972" cy="37766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Age.java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an if statement.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java.util.Scanner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Age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Reads the user's age and prints comments accordingly.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static void </a:t>
            </a:r>
            <a:r>
              <a:rPr lang="en-US" sz="1100" dirty="0" err="1" smtClean="0">
                <a:latin typeface="Courier New"/>
                <a:cs typeface="Courier New"/>
              </a:rPr>
              <a:t>main(String</a:t>
            </a:r>
            <a:r>
              <a:rPr lang="en-US" sz="1100" dirty="0" smtClean="0">
                <a:latin typeface="Courier New"/>
                <a:cs typeface="Courier New"/>
              </a:rPr>
              <a:t>[] </a:t>
            </a:r>
            <a:r>
              <a:rPr lang="en-US" sz="1100" dirty="0" err="1" smtClean="0">
                <a:latin typeface="Courier New"/>
                <a:cs typeface="Courier New"/>
              </a:rPr>
              <a:t>args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final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MINOR = 21;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Scanner scan = new </a:t>
            </a:r>
            <a:r>
              <a:rPr lang="en-US" sz="1100" dirty="0" err="1" smtClean="0">
                <a:latin typeface="Courier New"/>
                <a:cs typeface="Courier New"/>
              </a:rPr>
              <a:t>Scanner(System.in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100" dirty="0" smtClean="0">
                <a:latin typeface="Courier New"/>
                <a:cs typeface="Courier New"/>
              </a:rPr>
              <a:t> your age: 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age = </a:t>
            </a:r>
            <a:r>
              <a:rPr lang="en-US" sz="1100" dirty="0" err="1" smtClean="0">
                <a:latin typeface="Courier New"/>
                <a:cs typeface="Courier New"/>
              </a:rPr>
              <a:t>scan.nextInt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System.out.println("You</a:t>
            </a:r>
            <a:r>
              <a:rPr lang="en-US" sz="1100" dirty="0" smtClean="0">
                <a:latin typeface="Courier New"/>
                <a:cs typeface="Courier New"/>
              </a:rPr>
              <a:t> entered: " + age);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if (age &lt; MINOR)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System.out.println("Youth</a:t>
            </a:r>
            <a:r>
              <a:rPr lang="en-US" sz="1100" dirty="0" smtClean="0">
                <a:latin typeface="Courier New"/>
                <a:cs typeface="Courier New"/>
              </a:rPr>
              <a:t> is a wonderful thing. Enjoy.");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System.out.println("Age</a:t>
            </a:r>
            <a:r>
              <a:rPr lang="en-US" sz="1100" dirty="0" smtClean="0">
                <a:latin typeface="Courier New"/>
                <a:cs typeface="Courier New"/>
              </a:rPr>
              <a:t> is a state of mind.");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dirty="0" smtClean="0"/>
              <a:t>The statement controlled by the </a:t>
            </a:r>
            <a:r>
              <a:rPr lang="en-US" sz="2800" dirty="0" smtClean="0">
                <a:latin typeface="Courier New" pitchFamily="-110" charset="0"/>
              </a:rPr>
              <a:t>if</a:t>
            </a:r>
            <a:r>
              <a:rPr lang="en-US" dirty="0" smtClean="0"/>
              <a:t> statement is indented to indicate that relationship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dirty="0" smtClean="0"/>
              <a:t>The use of a consistent indentation style makes a program easier to read and understand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dirty="0" smtClean="0"/>
              <a:t>Although it makes no difference to the compiler, proper indentation is crucial</a:t>
            </a:r>
          </a:p>
          <a:p>
            <a:pPr>
              <a:spcBef>
                <a:spcPts val="180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99733" y="4377267"/>
            <a:ext cx="57150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Arial" pitchFamily="-110" charset="0"/>
              </a:rPr>
              <a:t>"Always code as if the person who ends up maintaining your code will be a violent psychopath who knows where you live."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8000"/>
                </a:solidFill>
                <a:latin typeface="Arial" pitchFamily="-110" charset="0"/>
              </a:rPr>
              <a:t>	-- Martin Golding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</a:t>
            </a:r>
            <a:r>
              <a:rPr lang="en-US" sz="2800" i="1" dirty="0" smtClean="0"/>
              <a:t>else clause</a:t>
            </a:r>
            <a:r>
              <a:rPr lang="en-US" sz="2800" dirty="0" smtClean="0"/>
              <a:t> can be added to an </a:t>
            </a:r>
            <a:r>
              <a:rPr lang="en-US" sz="2800" dirty="0" smtClean="0">
                <a:latin typeface="Courier New" pitchFamily="-110" charset="0"/>
              </a:rPr>
              <a:t>if</a:t>
            </a:r>
            <a:r>
              <a:rPr lang="en-US" sz="2800" dirty="0" smtClean="0"/>
              <a:t> statement to make an </a:t>
            </a:r>
            <a:r>
              <a:rPr lang="en-US" sz="2800" i="1" dirty="0" smtClean="0"/>
              <a:t>if-else statement</a:t>
            </a:r>
            <a:endParaRPr lang="en-US" sz="2800" dirty="0" smtClean="0">
              <a:latin typeface="Courier New" pitchFamily="-110" charset="0"/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sz="2800" dirty="0" smtClean="0">
                <a:latin typeface="Times New Roman" pitchFamily="-110" charset="0"/>
              </a:rPr>
              <a:t>If the </a:t>
            </a:r>
            <a:r>
              <a:rPr lang="en-US" sz="2800" i="1" dirty="0" smtClean="0">
                <a:solidFill>
                  <a:srgbClr val="008000"/>
                </a:solidFill>
              </a:rPr>
              <a:t>condition</a:t>
            </a:r>
            <a:r>
              <a:rPr lang="en-US" sz="2800" dirty="0" smtClean="0">
                <a:latin typeface="Times New Roman" pitchFamily="-110" charset="0"/>
              </a:rPr>
              <a:t> is true, </a:t>
            </a:r>
            <a:r>
              <a:rPr lang="en-US" sz="2800" i="1" dirty="0" smtClean="0">
                <a:solidFill>
                  <a:srgbClr val="008000"/>
                </a:solidFill>
              </a:rPr>
              <a:t>statement1</a:t>
            </a:r>
            <a:r>
              <a:rPr lang="en-US" sz="2800" dirty="0" smtClean="0">
                <a:latin typeface="Times New Roman" pitchFamily="-110" charset="0"/>
              </a:rPr>
              <a:t> is executed;  if the condition is false, </a:t>
            </a:r>
            <a:r>
              <a:rPr lang="en-US" sz="2800" i="1" dirty="0" smtClean="0">
                <a:solidFill>
                  <a:srgbClr val="008000"/>
                </a:solidFill>
              </a:rPr>
              <a:t>statement2</a:t>
            </a:r>
            <a:r>
              <a:rPr lang="en-US" sz="2800" dirty="0" smtClean="0">
                <a:latin typeface="Times New Roman" pitchFamily="-110" charset="0"/>
              </a:rPr>
              <a:t> is executed</a:t>
            </a:r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sz="2800" dirty="0" smtClean="0">
                <a:latin typeface="Times New Roman" pitchFamily="-110" charset="0"/>
              </a:rPr>
              <a:t>One or the other will be executed, but not both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81400" y="2356118"/>
            <a:ext cx="2227242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if ( </a:t>
            </a:r>
            <a:r>
              <a:rPr lang="en-US" sz="2000" i="1" dirty="0">
                <a:solidFill>
                  <a:srgbClr val="008000"/>
                </a:solidFill>
              </a:rPr>
              <a:t>condition</a:t>
            </a:r>
            <a:r>
              <a:rPr lang="en-US" sz="2000" dirty="0">
                <a:latin typeface="Courier New"/>
                <a:cs typeface="Courier New"/>
              </a:rPr>
              <a:t> )</a:t>
            </a:r>
          </a:p>
          <a:p>
            <a:r>
              <a:rPr lang="en-US" sz="2000" dirty="0"/>
              <a:t>   </a:t>
            </a:r>
            <a:r>
              <a:rPr lang="en-US" sz="2000" i="1" dirty="0">
                <a:solidFill>
                  <a:srgbClr val="008000"/>
                </a:solidFill>
              </a:rPr>
              <a:t>statement1</a:t>
            </a:r>
            <a:r>
              <a:rPr lang="en-US" sz="2000" dirty="0"/>
              <a:t>;</a:t>
            </a:r>
          </a:p>
          <a:p>
            <a:r>
              <a:rPr lang="en-US" sz="2000" dirty="0">
                <a:latin typeface="Courier New"/>
                <a:cs typeface="Courier New"/>
              </a:rPr>
              <a:t>else</a:t>
            </a:r>
          </a:p>
          <a:p>
            <a:r>
              <a:rPr lang="en-US" sz="2000" dirty="0"/>
              <a:t>   </a:t>
            </a:r>
            <a:r>
              <a:rPr lang="en-US" sz="2000" i="1" dirty="0">
                <a:solidFill>
                  <a:srgbClr val="008000"/>
                </a:solidFill>
              </a:rPr>
              <a:t>statement2</a:t>
            </a:r>
            <a:r>
              <a:rPr lang="en-US" sz="2000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of control</a:t>
            </a:r>
          </a:p>
          <a:p>
            <a:r>
              <a:rPr lang="en-US" dirty="0" smtClean="0"/>
              <a:t>Boolean expressions</a:t>
            </a:r>
          </a:p>
          <a:p>
            <a:r>
              <a:rPr lang="en-US" dirty="0" smtClean="0"/>
              <a:t>if and switch statements</a:t>
            </a:r>
          </a:p>
          <a:p>
            <a:r>
              <a:rPr lang="en-US" dirty="0" smtClean="0"/>
              <a:t>Comparing data</a:t>
            </a:r>
          </a:p>
          <a:p>
            <a:r>
              <a:rPr lang="en-US" dirty="0" smtClean="0"/>
              <a:t>while, do, and for loops</a:t>
            </a:r>
          </a:p>
          <a:p>
            <a:r>
              <a:rPr lang="en-US" dirty="0" err="1" smtClean="0"/>
              <a:t>Iterators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Wages.java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an if-else statement.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java.text.NumberFormat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Wages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Reads the number of hours worked and calculates wages.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final double RATE = 8.25;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regular pay rate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STANDARD = 40;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standard hours in a work week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double pay = 0.0;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the number of hours worked: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hours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Pay overtime at "time and a half"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(hours &gt; STANDARD)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pay = STANDARD * RATE + (hours-STANDARD) * (RATE * 1.5);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pay = hours * RATE;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NumberFormat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fmt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NumberFormat.getCurrencyInstance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System.out.println("Gross</a:t>
            </a:r>
            <a:r>
              <a:rPr lang="en-US" sz="1200" dirty="0" smtClean="0">
                <a:latin typeface="Courier New"/>
                <a:cs typeface="Courier New"/>
              </a:rPr>
              <a:t> earnings: " + </a:t>
            </a:r>
            <a:r>
              <a:rPr lang="en-US" sz="1200" dirty="0" err="1" smtClean="0">
                <a:latin typeface="Courier New"/>
                <a:cs typeface="Courier New"/>
              </a:rPr>
              <a:t>fmt.format(pay</a:t>
            </a:r>
            <a:r>
              <a:rPr lang="en-US" sz="12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75000"/>
              </a:spcBef>
            </a:pPr>
            <a:r>
              <a:rPr lang="en-US" dirty="0" smtClean="0"/>
              <a:t>Several statements can be grouped together into a </a:t>
            </a:r>
            <a:r>
              <a:rPr lang="en-US" i="1" dirty="0" smtClean="0"/>
              <a:t>block statement </a:t>
            </a:r>
            <a:r>
              <a:rPr lang="en-US" dirty="0" smtClean="0"/>
              <a:t>delimited by braces</a:t>
            </a:r>
            <a:endParaRPr lang="en-US" i="1" dirty="0" smtClean="0"/>
          </a:p>
          <a:p>
            <a:pPr>
              <a:spcBef>
                <a:spcPct val="75000"/>
              </a:spcBef>
              <a:spcAft>
                <a:spcPts val="2400"/>
              </a:spcAft>
            </a:pPr>
            <a:r>
              <a:rPr lang="en-US" dirty="0" smtClean="0"/>
              <a:t>A block statement can be used wherever a statement is called for in the Java syntax rules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if (total &gt; MAX)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</a:t>
            </a:r>
            <a:r>
              <a:rPr lang="en-US" sz="2000" dirty="0" err="1" smtClean="0">
                <a:latin typeface="Courier New"/>
                <a:cs typeface="Courier New"/>
              </a:rPr>
              <a:t>System.out.println("Error</a:t>
            </a:r>
            <a:r>
              <a:rPr lang="en-US" sz="2000" dirty="0" smtClean="0">
                <a:latin typeface="Courier New"/>
                <a:cs typeface="Courier New"/>
              </a:rPr>
              <a:t>!!");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</a:t>
            </a:r>
            <a:r>
              <a:rPr lang="en-US" sz="2000" dirty="0" err="1" smtClean="0">
                <a:latin typeface="Courier New"/>
                <a:cs typeface="Courier New"/>
              </a:rPr>
              <a:t>errorCount</a:t>
            </a:r>
            <a:r>
              <a:rPr lang="en-US" sz="2000" dirty="0" smtClean="0">
                <a:latin typeface="Courier New"/>
                <a:cs typeface="Courier New"/>
              </a:rPr>
              <a:t>++;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 descr="Syntax if statemen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38" y="1734608"/>
            <a:ext cx="6532463" cy="35147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Guessing.java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block statement in an if-else.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Guessing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Plays a simple guessing game with the user.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MAX = 10;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answer, guess;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Random generator = new Random();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answer = </a:t>
            </a:r>
            <a:r>
              <a:rPr lang="en-US" sz="1200" dirty="0" err="1" smtClean="0">
                <a:latin typeface="Courier New"/>
                <a:cs typeface="Courier New"/>
              </a:rPr>
              <a:t>generator.nextInt(MAX</a:t>
            </a:r>
            <a:r>
              <a:rPr lang="en-US" sz="1200" dirty="0" smtClean="0">
                <a:latin typeface="Courier New"/>
                <a:cs typeface="Courier New"/>
              </a:rPr>
              <a:t>) + 1;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System.out.print("I'm</a:t>
            </a:r>
            <a:r>
              <a:rPr lang="en-US" sz="1200" dirty="0" smtClean="0">
                <a:latin typeface="Courier New"/>
                <a:cs typeface="Courier New"/>
              </a:rPr>
              <a:t> thinking of a number between 1 and "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+ MAX + ". Guess what it is: ");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guess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(guess == answer)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System.out.println("You</a:t>
            </a:r>
            <a:r>
              <a:rPr lang="en-US" sz="1200" dirty="0" smtClean="0">
                <a:latin typeface="Courier New"/>
                <a:cs typeface="Courier New"/>
              </a:rPr>
              <a:t> got it! Good guessing!");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System.out.println("That</a:t>
            </a:r>
            <a:r>
              <a:rPr lang="en-US" sz="1200" dirty="0" smtClean="0">
                <a:latin typeface="Courier New"/>
                <a:cs typeface="Courier New"/>
              </a:rPr>
              <a:t> is not correct, sorry.");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200" dirty="0" smtClean="0">
                <a:latin typeface="Courier New"/>
                <a:cs typeface="Courier New"/>
              </a:rPr>
              <a:t> number was " + answer);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800" dirty="0" smtClean="0"/>
              <a:t>Remember that indentation is for the human reader, and is ignored by the computer</a:t>
            </a:r>
          </a:p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	if (total &gt; MAX)</a:t>
            </a:r>
          </a:p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	   </a:t>
            </a:r>
            <a:r>
              <a:rPr lang="en-US" sz="2400" dirty="0" err="1" smtClean="0">
                <a:latin typeface="Courier New"/>
                <a:cs typeface="Courier New"/>
              </a:rPr>
              <a:t>System.out.println("Error</a:t>
            </a:r>
            <a:r>
              <a:rPr lang="en-US" sz="2400" dirty="0" smtClean="0">
                <a:latin typeface="Courier New"/>
                <a:cs typeface="Courier New"/>
              </a:rPr>
              <a:t>!!");</a:t>
            </a:r>
          </a:p>
          <a:p>
            <a:pPr>
              <a:spcAft>
                <a:spcPts val="1800"/>
              </a:spcAft>
              <a:buNone/>
            </a:pPr>
            <a:r>
              <a:rPr lang="en-US" sz="2400" dirty="0" smtClean="0">
                <a:latin typeface="Courier New"/>
                <a:cs typeface="Courier New"/>
              </a:rPr>
              <a:t>	   </a:t>
            </a:r>
            <a:r>
              <a:rPr lang="en-US" sz="2400" dirty="0" err="1" smtClean="0">
                <a:latin typeface="Courier New"/>
                <a:cs typeface="Courier New"/>
              </a:rPr>
              <a:t>errorCount</a:t>
            </a:r>
            <a:r>
              <a:rPr lang="en-US" sz="2400" dirty="0" smtClean="0">
                <a:latin typeface="Courier New"/>
                <a:cs typeface="Courier New"/>
              </a:rPr>
              <a:t>++;</a:t>
            </a:r>
          </a:p>
          <a:p>
            <a:r>
              <a:rPr lang="en-US" sz="2800" dirty="0" smtClean="0"/>
              <a:t>Despite what is implied by the indentation, the increment will occur whether the condition is true or not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041331" y="2294466"/>
            <a:ext cx="1828800" cy="1600200"/>
          </a:xfrm>
          <a:custGeom>
            <a:avLst/>
            <a:gdLst>
              <a:gd name="T0" fmla="*/ 914400 w 21600"/>
              <a:gd name="T1" fmla="*/ 0 h 21600"/>
              <a:gd name="T2" fmla="*/ 267801 w 21600"/>
              <a:gd name="T3" fmla="*/ 234326 h 21600"/>
              <a:gd name="T4" fmla="*/ 0 w 21600"/>
              <a:gd name="T5" fmla="*/ 800100 h 21600"/>
              <a:gd name="T6" fmla="*/ 267801 w 21600"/>
              <a:gd name="T7" fmla="*/ 1365874 h 21600"/>
              <a:gd name="T8" fmla="*/ 914400 w 21600"/>
              <a:gd name="T9" fmla="*/ 1600200 h 21600"/>
              <a:gd name="T10" fmla="*/ 1560999 w 21600"/>
              <a:gd name="T11" fmla="*/ 1365874 h 21600"/>
              <a:gd name="T12" fmla="*/ 1828800 w 21600"/>
              <a:gd name="T13" fmla="*/ 800100 h 21600"/>
              <a:gd name="T14" fmla="*/ 1560999 w 21600"/>
              <a:gd name="T15" fmla="*/ 23432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762" y="16478"/>
                </a:moveTo>
                <a:cubicBezTo>
                  <a:pt x="19069" y="14874"/>
                  <a:pt x="19784" y="12869"/>
                  <a:pt x="19784" y="10800"/>
                </a:cubicBezTo>
                <a:cubicBezTo>
                  <a:pt x="19784" y="5838"/>
                  <a:pt x="15761" y="1816"/>
                  <a:pt x="10800" y="1816"/>
                </a:cubicBezTo>
                <a:cubicBezTo>
                  <a:pt x="8730" y="1815"/>
                  <a:pt x="6725" y="2530"/>
                  <a:pt x="5121" y="3837"/>
                </a:cubicBezTo>
                <a:close/>
                <a:moveTo>
                  <a:pt x="3837" y="5121"/>
                </a:moveTo>
                <a:cubicBezTo>
                  <a:pt x="2530" y="6725"/>
                  <a:pt x="1815" y="8730"/>
                  <a:pt x="1815" y="10799"/>
                </a:cubicBezTo>
                <a:cubicBezTo>
                  <a:pt x="1816" y="15761"/>
                  <a:pt x="5838" y="19784"/>
                  <a:pt x="10800" y="19784"/>
                </a:cubicBezTo>
                <a:cubicBezTo>
                  <a:pt x="12869" y="19784"/>
                  <a:pt x="14874" y="19069"/>
                  <a:pt x="16478" y="17762"/>
                </a:cubicBezTo>
                <a:close/>
              </a:path>
            </a:pathLst>
          </a:custGeom>
          <a:gradFill rotWithShape="0">
            <a:gsLst>
              <a:gs pos="0">
                <a:srgbClr val="FF0000">
                  <a:alpha val="39998"/>
                </a:srgbClr>
              </a:gs>
              <a:gs pos="100000">
                <a:srgbClr val="760000">
                  <a:alpha val="39998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 </a:t>
            </a:r>
            <a:r>
              <a:rPr lang="en-US" sz="2800" dirty="0" smtClean="0">
                <a:latin typeface="Courier New" pitchFamily="-110" charset="0"/>
              </a:rPr>
              <a:t>if-else</a:t>
            </a:r>
            <a:r>
              <a:rPr lang="en-US" dirty="0" smtClean="0"/>
              <a:t> statement, the </a:t>
            </a:r>
            <a:r>
              <a:rPr lang="en-US" sz="2800" dirty="0" smtClean="0">
                <a:latin typeface="Courier New" pitchFamily="-110" charset="0"/>
              </a:rPr>
              <a:t>if</a:t>
            </a:r>
            <a:r>
              <a:rPr lang="en-US" dirty="0" smtClean="0"/>
              <a:t> portion, or the </a:t>
            </a:r>
            <a:r>
              <a:rPr lang="en-US" sz="2800" dirty="0" smtClean="0">
                <a:latin typeface="Courier New" pitchFamily="-110" charset="0"/>
              </a:rPr>
              <a:t>else</a:t>
            </a:r>
            <a:r>
              <a:rPr lang="en-US" dirty="0" smtClean="0"/>
              <a:t> portion, or both, could be block statements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24000" y="2548474"/>
            <a:ext cx="6584950" cy="3140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if (total &gt; MAX)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dirty="0" err="1" smtClean="0">
                <a:latin typeface="Courier New"/>
                <a:cs typeface="Courier New"/>
              </a:rPr>
              <a:t>System.out.println(</a:t>
            </a:r>
            <a:r>
              <a:rPr lang="en-US" sz="2000" dirty="0" err="1">
                <a:latin typeface="Courier New"/>
                <a:cs typeface="Courier New"/>
              </a:rPr>
              <a:t>"Error</a:t>
            </a:r>
            <a:r>
              <a:rPr lang="en-US" sz="2000" dirty="0">
                <a:latin typeface="Courier New"/>
                <a:cs typeface="Courier New"/>
              </a:rPr>
              <a:t>!!");</a:t>
            </a:r>
          </a:p>
          <a:p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dirty="0" err="1">
                <a:latin typeface="Courier New"/>
                <a:cs typeface="Courier New"/>
              </a:rPr>
              <a:t>errorCount</a:t>
            </a:r>
            <a:r>
              <a:rPr lang="en-US" sz="2000" dirty="0">
                <a:latin typeface="Courier New"/>
                <a:cs typeface="Courier New"/>
              </a:rPr>
              <a:t>++;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  <a:p>
            <a:r>
              <a:rPr lang="en-US" sz="2000" dirty="0">
                <a:latin typeface="Courier New"/>
                <a:cs typeface="Courier New"/>
              </a:rPr>
              <a:t>else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dirty="0" err="1" smtClean="0">
                <a:latin typeface="Courier New"/>
                <a:cs typeface="Courier New"/>
              </a:rPr>
              <a:t>System.out.println(</a:t>
            </a:r>
            <a:r>
              <a:rPr lang="en-US" sz="2000" dirty="0" err="1">
                <a:latin typeface="Courier New"/>
                <a:cs typeface="Courier New"/>
              </a:rPr>
              <a:t>"Total</a:t>
            </a:r>
            <a:r>
              <a:rPr lang="en-US" sz="2000" dirty="0">
                <a:latin typeface="Courier New"/>
                <a:cs typeface="Courier New"/>
              </a:rPr>
              <a:t>: " + total);</a:t>
            </a:r>
          </a:p>
          <a:p>
            <a:r>
              <a:rPr lang="en-US" sz="2000" dirty="0">
                <a:latin typeface="Courier New"/>
                <a:cs typeface="Courier New"/>
              </a:rPr>
              <a:t>   current = total*2;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  <a:endParaRPr lang="en-US" sz="2400" b="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Conditional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ts val="1872"/>
              </a:spcBef>
            </a:pPr>
            <a:r>
              <a:rPr lang="en-US" sz="2800" dirty="0" smtClean="0"/>
              <a:t>Java has a </a:t>
            </a:r>
            <a:r>
              <a:rPr lang="en-US" sz="2800" i="1" dirty="0" smtClean="0"/>
              <a:t>conditional operator</a:t>
            </a:r>
            <a:r>
              <a:rPr lang="en-US" sz="2800" dirty="0" smtClean="0"/>
              <a:t> that uses a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condition to determine which of two expressions is evaluated</a:t>
            </a:r>
          </a:p>
          <a:p>
            <a:pPr>
              <a:lnSpc>
                <a:spcPct val="95000"/>
              </a:lnSpc>
              <a:spcBef>
                <a:spcPts val="1872"/>
              </a:spcBef>
            </a:pPr>
            <a:r>
              <a:rPr lang="en-US" sz="2800" dirty="0" smtClean="0"/>
              <a:t>Its syntax is</a:t>
            </a:r>
          </a:p>
          <a:p>
            <a:pPr algn="ctr">
              <a:lnSpc>
                <a:spcPct val="95000"/>
              </a:lnSpc>
              <a:spcBef>
                <a:spcPts val="1872"/>
              </a:spcBef>
              <a:buNone/>
            </a:pPr>
            <a:r>
              <a:rPr lang="en-US" sz="2800" b="1" i="1" dirty="0" smtClean="0">
                <a:solidFill>
                  <a:srgbClr val="008000"/>
                </a:solidFill>
                <a:latin typeface="Courier New" pitchFamily="-110" charset="0"/>
              </a:rPr>
              <a:t>condition</a:t>
            </a:r>
            <a:r>
              <a:rPr lang="en-US" sz="2800" dirty="0" smtClean="0">
                <a:latin typeface="Courier New" pitchFamily="-110" charset="0"/>
              </a:rPr>
              <a:t> ? </a:t>
            </a:r>
            <a:r>
              <a:rPr lang="en-US" sz="2800" b="1" i="1" dirty="0" smtClean="0">
                <a:solidFill>
                  <a:srgbClr val="008000"/>
                </a:solidFill>
                <a:latin typeface="Courier New" pitchFamily="-110" charset="0"/>
              </a:rPr>
              <a:t>expression1</a:t>
            </a:r>
            <a:r>
              <a:rPr lang="en-US" sz="2800" dirty="0" smtClean="0">
                <a:latin typeface="Courier New" pitchFamily="-110" charset="0"/>
              </a:rPr>
              <a:t> : </a:t>
            </a:r>
            <a:r>
              <a:rPr lang="en-US" sz="2800" b="1" i="1" dirty="0" smtClean="0">
                <a:solidFill>
                  <a:srgbClr val="008000"/>
                </a:solidFill>
                <a:latin typeface="Courier New" pitchFamily="-110" charset="0"/>
              </a:rPr>
              <a:t>expression2</a:t>
            </a:r>
          </a:p>
          <a:p>
            <a:pPr>
              <a:lnSpc>
                <a:spcPct val="95000"/>
              </a:lnSpc>
              <a:spcBef>
                <a:spcPts val="1872"/>
              </a:spcBef>
            </a:pPr>
            <a:r>
              <a:rPr lang="en-US" sz="2800" dirty="0" smtClean="0"/>
              <a:t>If the </a:t>
            </a:r>
            <a:r>
              <a:rPr lang="en-US" sz="2800" b="1" i="1" dirty="0" smtClean="0">
                <a:solidFill>
                  <a:srgbClr val="008000"/>
                </a:solidFill>
                <a:latin typeface="Courier New" pitchFamily="-110" charset="0"/>
              </a:rPr>
              <a:t>condition</a:t>
            </a:r>
            <a:r>
              <a:rPr lang="en-US" sz="2800" dirty="0" smtClean="0"/>
              <a:t> is true, </a:t>
            </a:r>
            <a:r>
              <a:rPr lang="en-US" sz="2800" b="1" i="1" dirty="0" smtClean="0">
                <a:solidFill>
                  <a:srgbClr val="008000"/>
                </a:solidFill>
                <a:latin typeface="Courier New" pitchFamily="-110" charset="0"/>
              </a:rPr>
              <a:t>expression1</a:t>
            </a:r>
            <a:r>
              <a:rPr lang="en-US" sz="2800" dirty="0" smtClean="0"/>
              <a:t> is evaluated;  if it is false, </a:t>
            </a:r>
            <a:r>
              <a:rPr lang="en-US" sz="2800" b="1" i="1" dirty="0" smtClean="0">
                <a:solidFill>
                  <a:srgbClr val="008000"/>
                </a:solidFill>
                <a:latin typeface="Courier New" pitchFamily="-110" charset="0"/>
              </a:rPr>
              <a:t>expression2</a:t>
            </a:r>
            <a:r>
              <a:rPr lang="en-US" sz="2800" dirty="0" smtClean="0"/>
              <a:t> is evaluated</a:t>
            </a:r>
          </a:p>
          <a:p>
            <a:pPr>
              <a:lnSpc>
                <a:spcPct val="95000"/>
              </a:lnSpc>
              <a:spcBef>
                <a:spcPts val="1872"/>
              </a:spcBef>
            </a:pPr>
            <a:r>
              <a:rPr lang="en-US" sz="2800" dirty="0" smtClean="0"/>
              <a:t>The value of the entire conditional operator is the value of the selected expression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Conditional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The conditional operator is similar to an </a:t>
            </a:r>
            <a:r>
              <a:rPr lang="en-US" sz="2800" dirty="0" smtClean="0">
                <a:latin typeface="Courier New" pitchFamily="-110" charset="0"/>
              </a:rPr>
              <a:t>if-else</a:t>
            </a:r>
            <a:r>
              <a:rPr lang="en-US" dirty="0" smtClean="0"/>
              <a:t> statement, except that it is an expression that returns a value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For example</a:t>
            </a:r>
          </a:p>
          <a:p>
            <a:pPr>
              <a:lnSpc>
                <a:spcPct val="80000"/>
              </a:lnSpc>
              <a:spcBef>
                <a:spcPct val="75000"/>
              </a:spcBef>
              <a:buNone/>
            </a:pPr>
            <a:r>
              <a:rPr lang="en-US" sz="2800" dirty="0" smtClean="0">
                <a:latin typeface="Courier New" pitchFamily="-110" charset="0"/>
              </a:rPr>
              <a:t>		larger = ((num1 &gt; num2) ? num1 : num2);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If </a:t>
            </a:r>
            <a:r>
              <a:rPr lang="en-US" sz="2800" dirty="0" smtClean="0">
                <a:latin typeface="Courier New" pitchFamily="-110" charset="0"/>
              </a:rPr>
              <a:t>num1</a:t>
            </a:r>
            <a:r>
              <a:rPr lang="en-US" dirty="0" smtClean="0"/>
              <a:t> is greater than </a:t>
            </a:r>
            <a:r>
              <a:rPr lang="en-US" sz="2800" dirty="0" smtClean="0">
                <a:latin typeface="Courier New" pitchFamily="-110" charset="0"/>
              </a:rPr>
              <a:t>num2</a:t>
            </a:r>
            <a:r>
              <a:rPr lang="en-US" dirty="0" smtClean="0"/>
              <a:t>, then </a:t>
            </a:r>
            <a:r>
              <a:rPr lang="en-US" sz="2800" dirty="0" smtClean="0">
                <a:latin typeface="Courier New" pitchFamily="-110" charset="0"/>
              </a:rPr>
              <a:t>num1</a:t>
            </a:r>
            <a:r>
              <a:rPr lang="en-US" dirty="0" smtClean="0"/>
              <a:t> is assigned to </a:t>
            </a:r>
            <a:r>
              <a:rPr lang="en-US" sz="2800" dirty="0" smtClean="0">
                <a:latin typeface="Courier New" pitchFamily="-110" charset="0"/>
              </a:rPr>
              <a:t>larger</a:t>
            </a:r>
            <a:r>
              <a:rPr lang="en-US" dirty="0" smtClean="0"/>
              <a:t>;  otherwise, </a:t>
            </a:r>
            <a:r>
              <a:rPr lang="en-US" sz="2800" dirty="0" smtClean="0">
                <a:latin typeface="Courier New" pitchFamily="-110" charset="0"/>
              </a:rPr>
              <a:t>num2</a:t>
            </a:r>
            <a:r>
              <a:rPr lang="en-US" dirty="0" smtClean="0"/>
              <a:t> is assigned to </a:t>
            </a:r>
            <a:r>
              <a:rPr lang="en-US" sz="2800" dirty="0" smtClean="0">
                <a:latin typeface="Courier New" pitchFamily="-110" charset="0"/>
              </a:rPr>
              <a:t>larger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The conditional operator is </a:t>
            </a:r>
            <a:r>
              <a:rPr lang="en-US" i="1" dirty="0" smtClean="0"/>
              <a:t>ternary</a:t>
            </a:r>
            <a:r>
              <a:rPr lang="en-US" dirty="0" smtClean="0"/>
              <a:t> because it requires three operands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Statement execution is linear unless specified otherwise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Some programming statements allow us to: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decide whether or not to execute a particular statement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execute a statement over and over, repetitively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These decisions are based on </a:t>
            </a:r>
            <a:r>
              <a:rPr lang="en-US" i="1" dirty="0" err="1" smtClean="0"/>
              <a:t>boolean</a:t>
            </a:r>
            <a:r>
              <a:rPr lang="en-US" i="1" dirty="0" smtClean="0"/>
              <a:t> expressions</a:t>
            </a:r>
            <a:r>
              <a:rPr lang="en-US" dirty="0" smtClean="0"/>
              <a:t> (or </a:t>
            </a:r>
            <a:r>
              <a:rPr lang="en-US" i="1" dirty="0" smtClean="0"/>
              <a:t>conditions</a:t>
            </a:r>
            <a:r>
              <a:rPr lang="en-US" dirty="0" smtClean="0"/>
              <a:t>) that evaluate to true or false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order of statement execution is called the </a:t>
            </a:r>
            <a:r>
              <a:rPr lang="en-US" i="1" dirty="0" smtClean="0"/>
              <a:t>flow of control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Conditional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1100" dirty="0" smtClean="0">
              <a:latin typeface="Times New Roman" pitchFamily="-110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System.out.println</a:t>
            </a:r>
            <a:r>
              <a:rPr lang="en-US" sz="2000" dirty="0" smtClean="0">
                <a:latin typeface="Courier New"/>
                <a:cs typeface="Courier New"/>
              </a:rPr>
              <a:t> ("Your change is " +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count + ((count == 1) ? "Dime" : "Dimes"));</a:t>
            </a:r>
          </a:p>
          <a:p>
            <a:pPr>
              <a:spcBef>
                <a:spcPct val="50000"/>
              </a:spcBef>
            </a:pPr>
            <a:endParaRPr lang="en-US" sz="1050" dirty="0" smtClean="0">
              <a:latin typeface="Times New Roman" pitchFamily="-110" charset="0"/>
            </a:endParaRP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If </a:t>
            </a:r>
            <a:r>
              <a:rPr lang="en-US" sz="2800" dirty="0" smtClean="0">
                <a:latin typeface="Courier New"/>
                <a:cs typeface="Courier New"/>
              </a:rPr>
              <a:t>count</a:t>
            </a:r>
            <a:r>
              <a:rPr lang="en-US" dirty="0" smtClean="0">
                <a:latin typeface="Times New Roman" pitchFamily="-110" charset="0"/>
              </a:rPr>
              <a:t> equals 1, then </a:t>
            </a:r>
            <a:r>
              <a:rPr lang="en-US" sz="2800" dirty="0" smtClean="0">
                <a:latin typeface="Courier New"/>
                <a:cs typeface="Courier New"/>
              </a:rPr>
              <a:t>"Dime"</a:t>
            </a:r>
            <a:r>
              <a:rPr lang="en-US" dirty="0" smtClean="0">
                <a:latin typeface="Times New Roman" pitchFamily="-110" charset="0"/>
              </a:rPr>
              <a:t> is printed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If </a:t>
            </a:r>
            <a:r>
              <a:rPr lang="en-US" sz="2800" dirty="0" smtClean="0">
                <a:latin typeface="Courier New"/>
                <a:cs typeface="Courier New"/>
              </a:rPr>
              <a:t>count</a:t>
            </a:r>
            <a:r>
              <a:rPr lang="en-US" dirty="0" smtClean="0">
                <a:latin typeface="Times New Roman" pitchFamily="-110" charset="0"/>
              </a:rPr>
              <a:t> is anything other than 1, then </a:t>
            </a:r>
            <a:r>
              <a:rPr lang="en-US" sz="2800" dirty="0" smtClean="0">
                <a:latin typeface="Courier New"/>
                <a:cs typeface="Courier New"/>
              </a:rPr>
              <a:t>"Dimes"</a:t>
            </a:r>
            <a:r>
              <a:rPr lang="en-US" dirty="0" smtClean="0">
                <a:latin typeface="Times New Roman" pitchFamily="-110" charset="0"/>
              </a:rPr>
              <a:t> is printed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statement executed as a result of an </a:t>
            </a:r>
            <a:r>
              <a:rPr lang="en-US" sz="2800" dirty="0" smtClean="0">
                <a:latin typeface="Courier New" pitchFamily="-110" charset="0"/>
              </a:rPr>
              <a:t>if</a:t>
            </a:r>
            <a:r>
              <a:rPr lang="en-US" dirty="0" smtClean="0"/>
              <a:t> statement or </a:t>
            </a:r>
            <a:r>
              <a:rPr lang="en-US" sz="2800" dirty="0" smtClean="0">
                <a:latin typeface="Courier New" pitchFamily="-110" charset="0"/>
              </a:rPr>
              <a:t>else</a:t>
            </a:r>
            <a:r>
              <a:rPr lang="en-US" dirty="0" smtClean="0"/>
              <a:t> clause could be another </a:t>
            </a:r>
            <a:r>
              <a:rPr lang="en-US" sz="2800" dirty="0" smtClean="0">
                <a:latin typeface="Courier New" pitchFamily="-110" charset="0"/>
              </a:rPr>
              <a:t>if</a:t>
            </a:r>
            <a:r>
              <a:rPr lang="en-US" dirty="0" smtClean="0"/>
              <a:t> statement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These are called </a:t>
            </a:r>
            <a:r>
              <a:rPr lang="en-US" i="1" dirty="0" smtClean="0"/>
              <a:t>nested if statements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An </a:t>
            </a:r>
            <a:r>
              <a:rPr lang="en-US" sz="2800" dirty="0" smtClean="0">
                <a:latin typeface="Courier New" pitchFamily="-110" charset="0"/>
              </a:rPr>
              <a:t>else</a:t>
            </a:r>
            <a:r>
              <a:rPr lang="en-US" dirty="0" smtClean="0"/>
              <a:t> clause is matched to the last unmatched </a:t>
            </a:r>
            <a:r>
              <a:rPr lang="en-US" sz="2800" dirty="0" smtClean="0">
                <a:latin typeface="Courier New" pitchFamily="-110" charset="0"/>
              </a:rPr>
              <a:t>if</a:t>
            </a:r>
            <a:r>
              <a:rPr lang="en-US" dirty="0" smtClean="0"/>
              <a:t> (no matter what the indentation implies)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Braces can be used to specify the </a:t>
            </a:r>
            <a:r>
              <a:rPr lang="en-US" sz="2800" dirty="0" smtClean="0">
                <a:latin typeface="Courier New" pitchFamily="-110" charset="0"/>
              </a:rPr>
              <a:t>if</a:t>
            </a:r>
            <a:r>
              <a:rPr lang="en-US" dirty="0" smtClean="0"/>
              <a:t> statement to which an </a:t>
            </a:r>
            <a:r>
              <a:rPr lang="en-US" sz="2800" dirty="0" smtClean="0">
                <a:latin typeface="Courier New" pitchFamily="-110" charset="0"/>
              </a:rPr>
              <a:t>else</a:t>
            </a:r>
            <a:r>
              <a:rPr lang="en-US" dirty="0" smtClean="0"/>
              <a:t> clause belongs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MinOfThree.java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nested if statements.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MinOfThree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Reads three integers from the user and determines the smallest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value.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num1, num2, num3, min = 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System.out.println("Enter</a:t>
            </a:r>
            <a:r>
              <a:rPr lang="en-US" sz="1200" dirty="0" smtClean="0">
                <a:latin typeface="Courier New"/>
                <a:cs typeface="Courier New"/>
              </a:rPr>
              <a:t> three integers: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num1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num2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num3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(num1 &lt; num2)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(num1 &lt; num3)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min = num1;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min = num3;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(num2 &lt; num3)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min = num2;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min = num3;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System.out.println("Minimum</a:t>
            </a:r>
            <a:r>
              <a:rPr lang="en-US" sz="1200" dirty="0" smtClean="0">
                <a:latin typeface="Courier New"/>
                <a:cs typeface="Courier New"/>
              </a:rPr>
              <a:t> value: " + min);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When comparing data using </a:t>
            </a:r>
            <a:r>
              <a:rPr lang="en-US" dirty="0" err="1" smtClean="0"/>
              <a:t>boolean</a:t>
            </a:r>
            <a:r>
              <a:rPr lang="en-US" dirty="0" smtClean="0"/>
              <a:t> expressions, it's important to understand the nuances of certain data types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Let's examine some key situations: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z="2400" dirty="0" smtClean="0"/>
              <a:t>comparing floating point values for equality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comparing characters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comparing strings (alphabetical order)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comparing object vs. comparing object 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Float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You should rarely use the equality operator (</a:t>
            </a:r>
            <a:r>
              <a:rPr lang="en-US" sz="2800" dirty="0" smtClean="0">
                <a:latin typeface="Courier New" pitchFamily="-110" charset="0"/>
              </a:rPr>
              <a:t>==</a:t>
            </a:r>
            <a:r>
              <a:rPr lang="en-US" dirty="0" smtClean="0"/>
              <a:t>) when comparing two floating point values (</a:t>
            </a:r>
            <a:r>
              <a:rPr lang="en-US" sz="2800" dirty="0" smtClean="0">
                <a:latin typeface="Courier New" pitchFamily="-110" charset="0"/>
              </a:rPr>
              <a:t>float</a:t>
            </a:r>
            <a:r>
              <a:rPr lang="en-US" dirty="0" smtClean="0"/>
              <a:t> or </a:t>
            </a:r>
            <a:r>
              <a:rPr lang="en-US" sz="2800" dirty="0" smtClean="0">
                <a:latin typeface="Courier New" pitchFamily="-110" charset="0"/>
              </a:rPr>
              <a:t>double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Two floating point values are equal only if their underlying binary representations match exactly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Computations often result in slight differences that may be irrelevant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In many situations, you might consider two floating point numbers to be “close enough” even if they aren't exactly equal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Float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To determine the equality of two floats, you may want to use the following technique:</a:t>
            </a:r>
          </a:p>
          <a:p>
            <a:pPr>
              <a:spcBef>
                <a:spcPts val="1800"/>
              </a:spcBef>
              <a:buNone/>
            </a:pPr>
            <a:r>
              <a:rPr lang="en-US" sz="2162" dirty="0" smtClean="0">
                <a:latin typeface="Courier New"/>
                <a:cs typeface="Courier New"/>
              </a:rPr>
              <a:t>	if (Math.abs(f1 - f2) &lt; TOLERANCE)</a:t>
            </a:r>
          </a:p>
          <a:p>
            <a:pPr>
              <a:spcBef>
                <a:spcPts val="0"/>
              </a:spcBef>
              <a:buNone/>
            </a:pPr>
            <a:r>
              <a:rPr lang="en-US" sz="2162" dirty="0" smtClean="0">
                <a:latin typeface="Courier New"/>
                <a:cs typeface="Courier New"/>
              </a:rPr>
              <a:t>	   </a:t>
            </a:r>
            <a:r>
              <a:rPr lang="en-US" sz="2162" dirty="0" err="1" smtClean="0">
                <a:latin typeface="Courier New"/>
                <a:cs typeface="Courier New"/>
              </a:rPr>
              <a:t>System.out.println("Essentially</a:t>
            </a:r>
            <a:r>
              <a:rPr lang="en-US" sz="2162" dirty="0" smtClean="0">
                <a:latin typeface="Courier New"/>
                <a:cs typeface="Courier New"/>
              </a:rPr>
              <a:t> equal");</a:t>
            </a:r>
          </a:p>
          <a:p>
            <a:pPr>
              <a:spcBef>
                <a:spcPts val="18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If the difference between the two floating point values is less than the tolerance, they are considered to be equal</a:t>
            </a:r>
          </a:p>
          <a:p>
            <a:pPr>
              <a:spcBef>
                <a:spcPts val="18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The tolerance could be set to any appropriate level, such as 0.000001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1968"/>
              </a:spcBef>
            </a:pPr>
            <a:r>
              <a:rPr lang="en-US" dirty="0" smtClean="0"/>
              <a:t>As we've discussed, Java character data is based on the Unicode character set</a:t>
            </a:r>
          </a:p>
          <a:p>
            <a:pPr>
              <a:lnSpc>
                <a:spcPct val="80000"/>
              </a:lnSpc>
              <a:spcBef>
                <a:spcPts val="1968"/>
              </a:spcBef>
            </a:pPr>
            <a:r>
              <a:rPr lang="en-US" dirty="0" smtClean="0"/>
              <a:t>Unicode establishes a particular numeric value for each character, and therefore an ordering</a:t>
            </a:r>
          </a:p>
          <a:p>
            <a:pPr>
              <a:lnSpc>
                <a:spcPct val="80000"/>
              </a:lnSpc>
              <a:spcBef>
                <a:spcPts val="1968"/>
              </a:spcBef>
            </a:pPr>
            <a:r>
              <a:rPr lang="en-US" dirty="0" smtClean="0"/>
              <a:t>We can use relational operators on character data based on this ordering</a:t>
            </a:r>
            <a:endParaRPr lang="en-US" i="1" dirty="0" smtClean="0"/>
          </a:p>
          <a:p>
            <a:pPr>
              <a:lnSpc>
                <a:spcPct val="80000"/>
              </a:lnSpc>
              <a:spcBef>
                <a:spcPts val="1968"/>
              </a:spcBef>
            </a:pPr>
            <a:r>
              <a:rPr lang="en-US" dirty="0" smtClean="0"/>
              <a:t>For example, the character </a:t>
            </a:r>
            <a:r>
              <a:rPr lang="en-US" sz="2800" dirty="0" smtClean="0">
                <a:latin typeface="Courier New" pitchFamily="-110" charset="0"/>
              </a:rPr>
              <a:t>'+'</a:t>
            </a:r>
            <a:r>
              <a:rPr lang="en-US" dirty="0" smtClean="0"/>
              <a:t> is less than the character </a:t>
            </a:r>
            <a:r>
              <a:rPr lang="en-US" sz="2800" dirty="0" smtClean="0">
                <a:latin typeface="Courier New" pitchFamily="-110" charset="0"/>
              </a:rPr>
              <a:t>'J'</a:t>
            </a:r>
            <a:r>
              <a:rPr lang="en-US" dirty="0" smtClean="0"/>
              <a:t> because it comes before it in the Unicode character set</a:t>
            </a:r>
          </a:p>
          <a:p>
            <a:pPr>
              <a:lnSpc>
                <a:spcPct val="80000"/>
              </a:lnSpc>
              <a:spcBef>
                <a:spcPts val="1968"/>
              </a:spcBef>
            </a:pPr>
            <a:r>
              <a:rPr lang="en-US" dirty="0" smtClean="0"/>
              <a:t>Appendix C provides an overview of Unicode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88"/>
              </a:spcBef>
            </a:pPr>
            <a:r>
              <a:rPr lang="en-US" dirty="0" smtClean="0"/>
              <a:t>In Unicode, the digit characters (0-9) are contiguous and in order</a:t>
            </a:r>
          </a:p>
          <a:p>
            <a:pPr>
              <a:spcBef>
                <a:spcPts val="888"/>
              </a:spcBef>
            </a:pPr>
            <a:r>
              <a:rPr lang="en-US" dirty="0" smtClean="0"/>
              <a:t>Likewise, the uppercase letters (A-Z) and lowercase letters (a-</a:t>
            </a:r>
            <a:r>
              <a:rPr lang="en-US" dirty="0" err="1" smtClean="0"/>
              <a:t>z</a:t>
            </a:r>
            <a:r>
              <a:rPr lang="en-US" dirty="0" smtClean="0"/>
              <a:t>) are contiguous and in order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6" name="Group 26"/>
          <p:cNvGraphicFramePr>
            <a:graphicFrameLocks/>
          </p:cNvGraphicFramePr>
          <p:nvPr/>
        </p:nvGraphicFramePr>
        <p:xfrm>
          <a:off x="2066934" y="3968750"/>
          <a:ext cx="4802188" cy="1828800"/>
        </p:xfrm>
        <a:graphic>
          <a:graphicData uri="http://schemas.openxmlformats.org/drawingml/2006/table">
            <a:tbl>
              <a:tblPr/>
              <a:tblGrid>
                <a:gridCol w="2401888"/>
                <a:gridCol w="24003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Characters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Unicode Values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0 –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48 through 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A –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65 through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a –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97 through 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Remember that in Java a character string is an object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equals</a:t>
            </a:r>
            <a:r>
              <a:rPr lang="en-US" dirty="0" smtClean="0"/>
              <a:t> method can be called with strings to determine if two strings contain exactly the same characters in the same order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equals</a:t>
            </a:r>
            <a:r>
              <a:rPr lang="en-US" dirty="0" smtClean="0"/>
              <a:t> method returns a </a:t>
            </a:r>
            <a:r>
              <a:rPr lang="en-US" dirty="0" err="1" smtClean="0"/>
              <a:t>boolean</a:t>
            </a:r>
            <a:r>
              <a:rPr lang="en-US" dirty="0" smtClean="0"/>
              <a:t> result</a:t>
            </a:r>
          </a:p>
          <a:p>
            <a:pPr>
              <a:spcBef>
                <a:spcPts val="240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	if (name1.equals(name2))</a:t>
            </a: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	   </a:t>
            </a:r>
            <a:r>
              <a:rPr lang="en-US" sz="2400" dirty="0" err="1" smtClean="0">
                <a:latin typeface="Courier New"/>
                <a:cs typeface="Courier New"/>
              </a:rPr>
              <a:t>System.out.println("Same</a:t>
            </a:r>
            <a:r>
              <a:rPr lang="en-US" sz="2400" dirty="0" smtClean="0">
                <a:latin typeface="Courier New"/>
                <a:cs typeface="Courier New"/>
              </a:rPr>
              <a:t> name");</a:t>
            </a:r>
          </a:p>
          <a:p>
            <a:pPr>
              <a:spcBef>
                <a:spcPts val="2400"/>
              </a:spcBef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A </a:t>
            </a:r>
            <a:r>
              <a:rPr lang="en-US" i="1" dirty="0" smtClean="0"/>
              <a:t>conditional statement</a:t>
            </a:r>
            <a:r>
              <a:rPr lang="en-US" dirty="0" smtClean="0"/>
              <a:t> lets us choose which statement will be executed next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Therefore they are sometimes called </a:t>
            </a:r>
            <a:r>
              <a:rPr lang="en-US" i="1" dirty="0" smtClean="0"/>
              <a:t>selection statements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Conditional statements give us the power to make basic decisions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Java conditional statements are the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400" i="1" dirty="0" smtClean="0"/>
              <a:t>if statement</a:t>
            </a:r>
            <a:endParaRPr lang="en-US" sz="2400" dirty="0" smtClean="0"/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400" i="1" dirty="0" smtClean="0"/>
              <a:t>if-else statement</a:t>
            </a:r>
            <a:endParaRPr lang="en-US" sz="2400" dirty="0" smtClean="0"/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400" i="1" dirty="0" smtClean="0"/>
              <a:t>switch statement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We cannot use the relational operators to compare strings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</a:t>
            </a:r>
            <a:r>
              <a:rPr lang="en-US" sz="2400" dirty="0" smtClean="0">
                <a:latin typeface="Courier New" pitchFamily="-110" charset="0"/>
              </a:rPr>
              <a:t>String</a:t>
            </a:r>
            <a:r>
              <a:rPr lang="en-US" dirty="0" smtClean="0"/>
              <a:t> class contains a method called </a:t>
            </a:r>
            <a:r>
              <a:rPr lang="en-US" sz="2400" dirty="0" err="1" smtClean="0">
                <a:latin typeface="Courier New" pitchFamily="-110" charset="0"/>
              </a:rPr>
              <a:t>compareTo</a:t>
            </a:r>
            <a:r>
              <a:rPr lang="en-US" dirty="0" smtClean="0"/>
              <a:t> to determine if one string comes before another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A call to </a:t>
            </a:r>
            <a:r>
              <a:rPr lang="en-US" sz="2400" dirty="0" smtClean="0">
                <a:latin typeface="Courier New" pitchFamily="-110" charset="0"/>
              </a:rPr>
              <a:t>name1.compareTo(name2)</a:t>
            </a: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sz="2400" dirty="0" smtClean="0"/>
              <a:t>returns zero if </a:t>
            </a:r>
            <a:r>
              <a:rPr lang="en-US" sz="2400" dirty="0" smtClean="0">
                <a:latin typeface="Courier New" pitchFamily="-110" charset="0"/>
              </a:rPr>
              <a:t>name1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itchFamily="-110" charset="0"/>
              </a:rPr>
              <a:t>name2</a:t>
            </a:r>
            <a:r>
              <a:rPr lang="en-US" sz="2400" dirty="0" smtClean="0"/>
              <a:t> are equal (contain the same characters)</a:t>
            </a: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sz="2400" dirty="0" smtClean="0"/>
              <a:t>returns a negative value if </a:t>
            </a:r>
            <a:r>
              <a:rPr lang="en-US" sz="2400" dirty="0" smtClean="0">
                <a:latin typeface="Courier New" pitchFamily="-110" charset="0"/>
              </a:rPr>
              <a:t>name1</a:t>
            </a:r>
            <a:r>
              <a:rPr lang="en-US" sz="2400" dirty="0" smtClean="0"/>
              <a:t> is less than </a:t>
            </a:r>
            <a:r>
              <a:rPr lang="en-US" sz="2400" dirty="0" smtClean="0">
                <a:latin typeface="Courier New" pitchFamily="-110" charset="0"/>
              </a:rPr>
              <a:t>name2</a:t>
            </a: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sz="2400" dirty="0" smtClean="0"/>
              <a:t>returns a positive value if </a:t>
            </a:r>
            <a:r>
              <a:rPr lang="en-US" sz="2400" dirty="0" smtClean="0">
                <a:latin typeface="Courier New" pitchFamily="-110" charset="0"/>
              </a:rPr>
              <a:t>name1</a:t>
            </a:r>
            <a:r>
              <a:rPr lang="en-US" sz="2400" dirty="0" smtClean="0"/>
              <a:t> is greater than </a:t>
            </a:r>
            <a:r>
              <a:rPr lang="en-US" sz="2400" dirty="0" smtClean="0">
                <a:latin typeface="Courier New" pitchFamily="-110" charset="0"/>
              </a:rPr>
              <a:t>name2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if (name1.compareTo(name2) &lt; 0)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   System.out.println(name1 + "comes first");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else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   if (name1.compareTo(name2) == 0)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      </a:t>
            </a:r>
            <a:r>
              <a:rPr lang="en-US" sz="2162" dirty="0" err="1" smtClean="0">
                <a:latin typeface="Courier New"/>
                <a:cs typeface="Courier New"/>
              </a:rPr>
              <a:t>System.out.println("Same</a:t>
            </a:r>
            <a:r>
              <a:rPr lang="en-US" sz="2162" dirty="0" smtClean="0">
                <a:latin typeface="Courier New"/>
                <a:cs typeface="Courier New"/>
              </a:rPr>
              <a:t> name");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   else</a:t>
            </a:r>
          </a:p>
          <a:p>
            <a:pPr>
              <a:spcAft>
                <a:spcPts val="1200"/>
              </a:spcAft>
              <a:buNone/>
            </a:pPr>
            <a:r>
              <a:rPr lang="en-US" sz="2162" dirty="0" smtClean="0">
                <a:latin typeface="Courier New"/>
                <a:cs typeface="Courier New"/>
              </a:rPr>
              <a:t>	      System.out.println(name2 + "comes first");</a:t>
            </a:r>
          </a:p>
          <a:p>
            <a:r>
              <a:rPr lang="en-US" dirty="0" smtClean="0">
                <a:latin typeface="Times New Roman" pitchFamily="-110" charset="0"/>
              </a:rPr>
              <a:t>Because comparing characters and strings is based on a character set, it is called a </a:t>
            </a:r>
            <a:r>
              <a:rPr lang="en-US" i="1" dirty="0" smtClean="0">
                <a:latin typeface="Times New Roman" pitchFamily="-110" charset="0"/>
              </a:rPr>
              <a:t>lexicographic ordering</a:t>
            </a:r>
            <a:endParaRPr lang="en-US" dirty="0" smtClean="0">
              <a:latin typeface="Times New Roman" pitchFamily="-110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Lexicographic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75000"/>
              </a:spcBef>
            </a:pPr>
            <a:r>
              <a:rPr lang="en-US" dirty="0" smtClean="0"/>
              <a:t>Lexicographic ordering is not strictly alphabetical when uppercase and lowercase characters are mixed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For example, the string </a:t>
            </a:r>
            <a:r>
              <a:rPr lang="en-US" sz="2800" dirty="0" smtClean="0">
                <a:latin typeface="Courier New" pitchFamily="-110" charset="0"/>
              </a:rPr>
              <a:t>"Great"</a:t>
            </a:r>
            <a:r>
              <a:rPr lang="en-US" dirty="0" smtClean="0"/>
              <a:t> comes before the string </a:t>
            </a:r>
            <a:r>
              <a:rPr lang="en-US" sz="2800" dirty="0" smtClean="0">
                <a:latin typeface="Courier New" pitchFamily="-110" charset="0"/>
              </a:rPr>
              <a:t>"fantastic"</a:t>
            </a:r>
            <a:r>
              <a:rPr lang="en-US" dirty="0" smtClean="0"/>
              <a:t> because all of the uppercase letters come before all of the lowercase letters in Unicode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Also, short strings come before longer strings with the same prefix (lexicographically)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Therefore </a:t>
            </a:r>
            <a:r>
              <a:rPr lang="en-US" sz="2800" dirty="0" smtClean="0">
                <a:latin typeface="Courier New" pitchFamily="-110" charset="0"/>
              </a:rPr>
              <a:t>"book"</a:t>
            </a:r>
            <a:r>
              <a:rPr lang="en-US" dirty="0" smtClean="0"/>
              <a:t> comes before </a:t>
            </a:r>
            <a:r>
              <a:rPr lang="en-US" sz="2800" dirty="0" smtClean="0">
                <a:latin typeface="Courier New" pitchFamily="-110" charset="0"/>
              </a:rPr>
              <a:t>"bookcase"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== vs. equals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==</a:t>
            </a:r>
            <a:r>
              <a:rPr lang="en-US" dirty="0" smtClean="0"/>
              <a:t> operator can be applied to objects – it returns true if the two references are aliases of each other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equals</a:t>
            </a:r>
            <a:r>
              <a:rPr lang="en-US" dirty="0" smtClean="0"/>
              <a:t> method is defined for all objects, and unless we redefine it when we write a class, it has the same semantics as the </a:t>
            </a:r>
            <a:r>
              <a:rPr lang="en-US" sz="2800" dirty="0" smtClean="0">
                <a:latin typeface="Courier New" pitchFamily="-110" charset="0"/>
              </a:rPr>
              <a:t>==</a:t>
            </a:r>
            <a:r>
              <a:rPr lang="en-US" dirty="0" smtClean="0"/>
              <a:t> operator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It has been redefined in the </a:t>
            </a:r>
            <a:r>
              <a:rPr lang="en-US" sz="2800" dirty="0" smtClean="0">
                <a:latin typeface="Courier New" pitchFamily="-110" charset="0"/>
              </a:rPr>
              <a:t>String</a:t>
            </a:r>
            <a:r>
              <a:rPr lang="en-US" dirty="0" smtClean="0"/>
              <a:t> class to compare the characters in the two strings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You can/should redefine the </a:t>
            </a:r>
            <a:r>
              <a:rPr lang="en-US" sz="2800" dirty="0" smtClean="0">
                <a:latin typeface="Courier New" pitchFamily="-110" charset="0"/>
              </a:rPr>
              <a:t>equals</a:t>
            </a:r>
            <a:r>
              <a:rPr lang="en-US" dirty="0" smtClean="0"/>
              <a:t> method to return true under whatever conditions are appropriate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ct val="75000"/>
              </a:spcBef>
            </a:pPr>
            <a:r>
              <a:rPr lang="en-US" dirty="0" smtClean="0"/>
              <a:t>The </a:t>
            </a:r>
            <a:r>
              <a:rPr lang="en-US" i="1" dirty="0" smtClean="0"/>
              <a:t>switch statement</a:t>
            </a:r>
            <a:r>
              <a:rPr lang="en-US" dirty="0" smtClean="0"/>
              <a:t> provides another way to decide which statement to execute next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switch</a:t>
            </a:r>
            <a:r>
              <a:rPr lang="en-US" dirty="0" smtClean="0"/>
              <a:t> statement evaluates an expression, then attempts to match the result to one of several possible </a:t>
            </a:r>
            <a:r>
              <a:rPr lang="en-US" i="1" dirty="0" smtClean="0"/>
              <a:t>cases</a:t>
            </a:r>
            <a:endParaRPr lang="en-US" dirty="0" smtClean="0"/>
          </a:p>
          <a:p>
            <a:pPr>
              <a:spcBef>
                <a:spcPct val="75000"/>
              </a:spcBef>
            </a:pPr>
            <a:r>
              <a:rPr lang="en-US" dirty="0" smtClean="0"/>
              <a:t>Each case contains a value and a list of statements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The flow of control transfers to statement associated with the first case value that matches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general syntax of a switch statement: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134797" y="2286000"/>
            <a:ext cx="3384550" cy="3444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/>
              <a:t>switch ( </a:t>
            </a:r>
            <a:r>
              <a:rPr lang="en-US" sz="2000" i="1">
                <a:solidFill>
                  <a:srgbClr val="008000"/>
                </a:solidFill>
              </a:rPr>
              <a:t>expression</a:t>
            </a:r>
            <a:r>
              <a:rPr lang="en-US" sz="2000"/>
              <a:t> )</a:t>
            </a:r>
          </a:p>
          <a:p>
            <a:r>
              <a:rPr lang="en-US" sz="2000"/>
              <a:t>{</a:t>
            </a:r>
          </a:p>
          <a:p>
            <a:r>
              <a:rPr lang="en-US" sz="2000"/>
              <a:t>   case </a:t>
            </a:r>
            <a:r>
              <a:rPr lang="en-US" sz="2000" i="1">
                <a:solidFill>
                  <a:srgbClr val="008000"/>
                </a:solidFill>
              </a:rPr>
              <a:t>value1</a:t>
            </a:r>
            <a:r>
              <a:rPr lang="en-US" sz="2000" i="1">
                <a:solidFill>
                  <a:srgbClr val="FFFF99"/>
                </a:solidFill>
              </a:rPr>
              <a:t> </a:t>
            </a:r>
            <a:r>
              <a:rPr lang="en-US" sz="2000"/>
              <a:t>:</a:t>
            </a:r>
          </a:p>
          <a:p>
            <a:r>
              <a:rPr lang="en-US" sz="2000"/>
              <a:t>      </a:t>
            </a:r>
            <a:r>
              <a:rPr lang="en-US" sz="2000" i="1">
                <a:solidFill>
                  <a:srgbClr val="008000"/>
                </a:solidFill>
              </a:rPr>
              <a:t>statement-list1</a:t>
            </a:r>
            <a:endParaRPr lang="en-US" sz="2000">
              <a:solidFill>
                <a:srgbClr val="008000"/>
              </a:solidFill>
            </a:endParaRPr>
          </a:p>
          <a:p>
            <a:r>
              <a:rPr lang="en-US" sz="2000"/>
              <a:t>   case </a:t>
            </a:r>
            <a:r>
              <a:rPr lang="en-US" sz="2000" i="1">
                <a:solidFill>
                  <a:srgbClr val="008000"/>
                </a:solidFill>
              </a:rPr>
              <a:t>value2</a:t>
            </a:r>
            <a:r>
              <a:rPr lang="en-US" sz="2000" i="1">
                <a:solidFill>
                  <a:srgbClr val="FFFF99"/>
                </a:solidFill>
              </a:rPr>
              <a:t> </a:t>
            </a:r>
            <a:r>
              <a:rPr lang="en-US" sz="2000"/>
              <a:t>:</a:t>
            </a:r>
          </a:p>
          <a:p>
            <a:r>
              <a:rPr lang="en-US" sz="2000"/>
              <a:t>      </a:t>
            </a:r>
            <a:r>
              <a:rPr lang="en-US" sz="2000" i="1">
                <a:solidFill>
                  <a:srgbClr val="008000"/>
                </a:solidFill>
              </a:rPr>
              <a:t>statement-list2</a:t>
            </a:r>
            <a:endParaRPr lang="en-US" sz="2000">
              <a:solidFill>
                <a:srgbClr val="008000"/>
              </a:solidFill>
            </a:endParaRPr>
          </a:p>
          <a:p>
            <a:r>
              <a:rPr lang="en-US" sz="2000"/>
              <a:t>   case </a:t>
            </a:r>
            <a:r>
              <a:rPr lang="en-US" sz="2000">
                <a:solidFill>
                  <a:srgbClr val="008000"/>
                </a:solidFill>
              </a:rPr>
              <a:t>value3</a:t>
            </a:r>
            <a:r>
              <a:rPr lang="en-US" sz="2000"/>
              <a:t> :</a:t>
            </a:r>
            <a:endParaRPr lang="en-US" sz="2000">
              <a:solidFill>
                <a:srgbClr val="FFFF99"/>
              </a:solidFill>
            </a:endParaRPr>
          </a:p>
          <a:p>
            <a:r>
              <a:rPr lang="en-US" sz="2000">
                <a:solidFill>
                  <a:srgbClr val="FFFF99"/>
                </a:solidFill>
              </a:rPr>
              <a:t>      </a:t>
            </a:r>
            <a:r>
              <a:rPr lang="en-US" sz="2000">
                <a:solidFill>
                  <a:srgbClr val="008000"/>
                </a:solidFill>
              </a:rPr>
              <a:t>statement-list3</a:t>
            </a:r>
          </a:p>
          <a:p>
            <a:r>
              <a:rPr lang="en-US" sz="2000">
                <a:solidFill>
                  <a:srgbClr val="FFFF99"/>
                </a:solidFill>
              </a:rPr>
              <a:t>   </a:t>
            </a:r>
            <a:r>
              <a:rPr lang="en-US" sz="2000"/>
              <a:t>case</a:t>
            </a:r>
            <a:r>
              <a:rPr lang="en-US" sz="2000">
                <a:solidFill>
                  <a:srgbClr val="FFFF99"/>
                </a:solidFill>
              </a:rPr>
              <a:t>  </a:t>
            </a:r>
            <a:r>
              <a:rPr lang="en-US" sz="2000">
                <a:solidFill>
                  <a:srgbClr val="008000"/>
                </a:solidFill>
              </a:rPr>
              <a:t>...</a:t>
            </a:r>
          </a:p>
          <a:p>
            <a:endParaRPr lang="en-US" sz="2000"/>
          </a:p>
          <a:p>
            <a:r>
              <a:rPr lang="en-US" sz="2000"/>
              <a:t>}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307585" y="2270125"/>
            <a:ext cx="1782762" cy="1920875"/>
            <a:chOff x="653" y="1286"/>
            <a:chExt cx="1123" cy="1210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53" y="1286"/>
              <a:ext cx="783" cy="12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switch</a:t>
              </a:r>
              <a:endParaRPr lang="en-US" sz="2000">
                <a:latin typeface="Arial" pitchFamily="-110" charset="0"/>
              </a:endParaRPr>
            </a:p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and</a:t>
              </a:r>
            </a:p>
            <a:p>
              <a:pPr algn="ctr"/>
              <a:r>
                <a:rPr lang="en-US" sz="2000"/>
                <a:t>case</a:t>
              </a:r>
              <a:endParaRPr lang="en-US" sz="2000">
                <a:latin typeface="Arial" pitchFamily="-110" charset="0"/>
              </a:endParaRPr>
            </a:p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are</a:t>
              </a:r>
            </a:p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reserved</a:t>
              </a:r>
            </a:p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words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296" y="1776"/>
              <a:ext cx="48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1296" y="1584"/>
              <a:ext cx="432" cy="19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5501759" y="4030660"/>
            <a:ext cx="2268538" cy="1768475"/>
            <a:chOff x="3439" y="2491"/>
            <a:chExt cx="1429" cy="1114"/>
          </a:xfrm>
        </p:grpSpPr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439" y="2779"/>
              <a:ext cx="1429" cy="8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If </a:t>
              </a:r>
              <a:r>
                <a:rPr lang="en-US" sz="2000" i="1" dirty="0">
                  <a:solidFill>
                    <a:srgbClr val="008000"/>
                  </a:solidFill>
                </a:rPr>
                <a:t>expression</a:t>
              </a:r>
              <a:endParaRPr lang="en-US" sz="2000" dirty="0">
                <a:solidFill>
                  <a:srgbClr val="008000"/>
                </a:solidFill>
              </a:endParaRP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matches </a:t>
              </a:r>
              <a:r>
                <a:rPr lang="en-US" sz="2000" i="1" dirty="0">
                  <a:solidFill>
                    <a:srgbClr val="008000"/>
                  </a:solidFill>
                </a:rPr>
                <a:t>value2</a:t>
              </a:r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,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control jumps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to here</a:t>
              </a:r>
            </a:p>
          </p:txBody>
        </p:sp>
        <p:cxnSp>
          <p:nvCxnSpPr>
            <p:cNvPr id="13" name="AutoShape 11"/>
            <p:cNvCxnSpPr>
              <a:cxnSpLocks noChangeShapeType="1"/>
              <a:stCxn id="12" idx="0"/>
            </p:cNvCxnSpPr>
            <p:nvPr/>
          </p:nvCxnSpPr>
          <p:spPr bwMode="auto">
            <a:xfrm rot="5400000" flipH="1">
              <a:off x="3593" y="2337"/>
              <a:ext cx="288" cy="595"/>
            </a:xfrm>
            <a:prstGeom prst="bentConnector2">
              <a:avLst/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75000"/>
              </a:spcBef>
            </a:pPr>
            <a:r>
              <a:rPr lang="en-US" dirty="0" smtClean="0"/>
              <a:t>Often a </a:t>
            </a:r>
            <a:r>
              <a:rPr lang="en-US" i="1" dirty="0" smtClean="0"/>
              <a:t>break statement</a:t>
            </a:r>
            <a:r>
              <a:rPr lang="en-US" dirty="0" smtClean="0"/>
              <a:t> is used as the last statement in each case's statement list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A </a:t>
            </a:r>
            <a:r>
              <a:rPr lang="en-US" sz="2800" dirty="0" smtClean="0">
                <a:latin typeface="Courier New" pitchFamily="-110" charset="0"/>
              </a:rPr>
              <a:t>break</a:t>
            </a:r>
            <a:r>
              <a:rPr lang="en-US" dirty="0" smtClean="0"/>
              <a:t> statement causes control to transfer to the end of the </a:t>
            </a:r>
            <a:r>
              <a:rPr lang="en-US" sz="2800" dirty="0" smtClean="0">
                <a:latin typeface="Courier New" pitchFamily="-110" charset="0"/>
              </a:rPr>
              <a:t>switch</a:t>
            </a:r>
            <a:r>
              <a:rPr lang="en-US" dirty="0" smtClean="0"/>
              <a:t> statement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If a </a:t>
            </a:r>
            <a:r>
              <a:rPr lang="en-US" sz="2800" dirty="0" smtClean="0">
                <a:latin typeface="Courier New" pitchFamily="-110" charset="0"/>
              </a:rPr>
              <a:t>break</a:t>
            </a:r>
            <a:r>
              <a:rPr lang="en-US" dirty="0" smtClean="0"/>
              <a:t> statement is not used, the flow of control will continue into the next case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Sometimes this may be appropriate, but often we want to execute only the statements associated with one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of a switch statement: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00400" y="2117725"/>
            <a:ext cx="2470150" cy="3749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switch (option)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   case 'A':</a:t>
            </a:r>
          </a:p>
          <a:p>
            <a:r>
              <a:rPr lang="en-US" sz="2000" dirty="0">
                <a:latin typeface="Courier New"/>
                <a:cs typeface="Courier New"/>
              </a:rPr>
              <a:t>      </a:t>
            </a:r>
            <a:r>
              <a:rPr lang="en-US" sz="2000" dirty="0" err="1">
                <a:latin typeface="Courier New"/>
                <a:cs typeface="Courier New"/>
              </a:rPr>
              <a:t>aCount</a:t>
            </a:r>
            <a:r>
              <a:rPr lang="en-US" sz="2000" dirty="0">
                <a:latin typeface="Courier New"/>
                <a:cs typeface="Courier New"/>
              </a:rPr>
              <a:t>++;</a:t>
            </a:r>
          </a:p>
          <a:p>
            <a:r>
              <a:rPr lang="en-US" sz="2000" dirty="0">
                <a:latin typeface="Courier New"/>
                <a:cs typeface="Courier New"/>
              </a:rPr>
              <a:t>      break;</a:t>
            </a:r>
          </a:p>
          <a:p>
            <a:r>
              <a:rPr lang="en-US" sz="2000" b="0" dirty="0">
                <a:latin typeface="Courier New"/>
                <a:cs typeface="Courier New"/>
              </a:rPr>
              <a:t>   </a:t>
            </a:r>
            <a:r>
              <a:rPr lang="en-US" sz="2000" dirty="0">
                <a:latin typeface="Courier New"/>
                <a:cs typeface="Courier New"/>
              </a:rPr>
              <a:t>case 'B':</a:t>
            </a:r>
          </a:p>
          <a:p>
            <a:r>
              <a:rPr lang="en-US" sz="2000" dirty="0">
                <a:latin typeface="Courier New"/>
                <a:cs typeface="Courier New"/>
              </a:rPr>
              <a:t>      </a:t>
            </a:r>
            <a:r>
              <a:rPr lang="en-US" sz="2000" dirty="0" err="1">
                <a:latin typeface="Courier New"/>
                <a:cs typeface="Courier New"/>
              </a:rPr>
              <a:t>bCount</a:t>
            </a:r>
            <a:r>
              <a:rPr lang="en-US" sz="2000" dirty="0">
                <a:latin typeface="Courier New"/>
                <a:cs typeface="Courier New"/>
              </a:rPr>
              <a:t>++;</a:t>
            </a:r>
          </a:p>
          <a:p>
            <a:r>
              <a:rPr lang="en-US" sz="2000" dirty="0">
                <a:latin typeface="Courier New"/>
                <a:cs typeface="Courier New"/>
              </a:rPr>
              <a:t>      break;</a:t>
            </a:r>
          </a:p>
          <a:p>
            <a:r>
              <a:rPr lang="en-US" sz="2000" dirty="0">
                <a:latin typeface="Courier New"/>
                <a:cs typeface="Courier New"/>
              </a:rPr>
              <a:t>   case 'C':</a:t>
            </a:r>
          </a:p>
          <a:p>
            <a:r>
              <a:rPr lang="en-US" sz="2000" dirty="0">
                <a:latin typeface="Courier New"/>
                <a:cs typeface="Courier New"/>
              </a:rPr>
              <a:t>      </a:t>
            </a:r>
            <a:r>
              <a:rPr lang="en-US" sz="2000" dirty="0" err="1">
                <a:latin typeface="Courier New"/>
                <a:cs typeface="Courier New"/>
              </a:rPr>
              <a:t>cCount</a:t>
            </a:r>
            <a:r>
              <a:rPr lang="en-US" sz="2000" dirty="0">
                <a:latin typeface="Courier New"/>
                <a:cs typeface="Courier New"/>
              </a:rPr>
              <a:t>++;</a:t>
            </a:r>
          </a:p>
          <a:p>
            <a:r>
              <a:rPr lang="en-US" sz="2000" dirty="0">
                <a:latin typeface="Courier New"/>
                <a:cs typeface="Courier New"/>
              </a:rPr>
              <a:t>      break;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75000"/>
              </a:spcBef>
            </a:pPr>
            <a:r>
              <a:rPr lang="en-US" dirty="0" smtClean="0"/>
              <a:t>A </a:t>
            </a:r>
            <a:r>
              <a:rPr lang="en-US" sz="2800" dirty="0" smtClean="0">
                <a:latin typeface="Courier New" pitchFamily="-110" charset="0"/>
              </a:rPr>
              <a:t>switch</a:t>
            </a:r>
            <a:r>
              <a:rPr lang="en-US" dirty="0" smtClean="0"/>
              <a:t> statement can have an optional </a:t>
            </a:r>
            <a:r>
              <a:rPr lang="en-US" i="1" dirty="0" smtClean="0"/>
              <a:t>default case</a:t>
            </a:r>
            <a:endParaRPr lang="en-US" dirty="0" smtClean="0"/>
          </a:p>
          <a:p>
            <a:pPr>
              <a:spcBef>
                <a:spcPct val="75000"/>
              </a:spcBef>
            </a:pPr>
            <a:r>
              <a:rPr lang="en-US" dirty="0" smtClean="0"/>
              <a:t>The default case has no associated value and simply uses the reserved word </a:t>
            </a:r>
            <a:r>
              <a:rPr lang="en-US" sz="2800" dirty="0" smtClean="0">
                <a:latin typeface="Courier New" pitchFamily="-110" charset="0"/>
              </a:rPr>
              <a:t>default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If the default case is present, control will transfer to it if no other case value matches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If there is no default case, and no other value matches, control falls through to the statement after the switch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75000"/>
              </a:spcBef>
            </a:pPr>
            <a:r>
              <a:rPr lang="en-US" dirty="0" smtClean="0"/>
              <a:t>The expression of a </a:t>
            </a:r>
            <a:r>
              <a:rPr lang="en-US" sz="2800" dirty="0" smtClean="0">
                <a:latin typeface="Courier New" pitchFamily="-110" charset="0"/>
              </a:rPr>
              <a:t>switch</a:t>
            </a:r>
            <a:r>
              <a:rPr lang="en-US" dirty="0" smtClean="0"/>
              <a:t> statement must result in an </a:t>
            </a:r>
            <a:r>
              <a:rPr lang="en-US" i="1" dirty="0" smtClean="0"/>
              <a:t>integral type</a:t>
            </a:r>
            <a:r>
              <a:rPr lang="en-US" dirty="0" smtClean="0"/>
              <a:t>, meaning an integer (</a:t>
            </a:r>
            <a:r>
              <a:rPr lang="en-US" sz="2800" dirty="0" smtClean="0">
                <a:latin typeface="Courier New" pitchFamily="-110" charset="0"/>
              </a:rPr>
              <a:t>byte</a:t>
            </a:r>
            <a:r>
              <a:rPr lang="en-US" dirty="0" smtClean="0"/>
              <a:t>, </a:t>
            </a:r>
            <a:r>
              <a:rPr lang="en-US" sz="2800" dirty="0" smtClean="0">
                <a:latin typeface="Courier New" pitchFamily="-110" charset="0"/>
              </a:rPr>
              <a:t>short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-110" charset="0"/>
              </a:rPr>
              <a:t>int</a:t>
            </a:r>
            <a:r>
              <a:rPr lang="en-US" dirty="0" smtClean="0"/>
              <a:t>, </a:t>
            </a:r>
            <a:r>
              <a:rPr lang="en-US" sz="2800" dirty="0" smtClean="0">
                <a:latin typeface="Courier New" pitchFamily="-110" charset="0"/>
              </a:rPr>
              <a:t>long</a:t>
            </a:r>
            <a:r>
              <a:rPr lang="en-US" dirty="0" smtClean="0"/>
              <a:t>) or a </a:t>
            </a:r>
            <a:r>
              <a:rPr lang="en-US" sz="2800" dirty="0" smtClean="0">
                <a:latin typeface="Courier New" pitchFamily="-110" charset="0"/>
              </a:rPr>
              <a:t>char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It cannot be a </a:t>
            </a:r>
            <a:r>
              <a:rPr lang="en-US" sz="2800" dirty="0" err="1" smtClean="0">
                <a:latin typeface="Courier New" pitchFamily="-110" charset="0"/>
              </a:rPr>
              <a:t>boolean</a:t>
            </a:r>
            <a:r>
              <a:rPr lang="en-US" dirty="0" smtClean="0"/>
              <a:t> value or a floating point value (</a:t>
            </a:r>
            <a:r>
              <a:rPr lang="en-US" sz="2800" dirty="0" smtClean="0">
                <a:latin typeface="Courier New" pitchFamily="-110" charset="0"/>
              </a:rPr>
              <a:t>float</a:t>
            </a:r>
            <a:r>
              <a:rPr lang="en-US" dirty="0" smtClean="0"/>
              <a:t> or </a:t>
            </a:r>
            <a:r>
              <a:rPr lang="en-US" sz="2800" dirty="0" smtClean="0">
                <a:latin typeface="Courier New" pitchFamily="-110" charset="0"/>
              </a:rPr>
              <a:t>double</a:t>
            </a:r>
            <a:r>
              <a:rPr lang="en-US" dirty="0" smtClean="0"/>
              <a:t>)</a:t>
            </a:r>
            <a:endParaRPr lang="en-US" dirty="0" smtClean="0">
              <a:latin typeface="Courier New" pitchFamily="-110" charset="0"/>
            </a:endParaRPr>
          </a:p>
          <a:p>
            <a:pPr>
              <a:spcBef>
                <a:spcPct val="75000"/>
              </a:spcBef>
            </a:pPr>
            <a:r>
              <a:rPr lang="en-US" dirty="0" smtClean="0"/>
              <a:t>The implicit </a:t>
            </a:r>
            <a:r>
              <a:rPr lang="en-US" dirty="0" err="1" smtClean="0"/>
              <a:t>boolean</a:t>
            </a:r>
            <a:r>
              <a:rPr lang="en-US" dirty="0" smtClean="0"/>
              <a:t> condition in a </a:t>
            </a:r>
            <a:r>
              <a:rPr lang="en-US" sz="2800" dirty="0" smtClean="0">
                <a:latin typeface="Courier New" pitchFamily="-110" charset="0"/>
              </a:rPr>
              <a:t>switch</a:t>
            </a:r>
            <a:r>
              <a:rPr lang="en-US" dirty="0" smtClean="0"/>
              <a:t> statement is equality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You cannot perform relational checks with a </a:t>
            </a:r>
            <a:r>
              <a:rPr lang="en-US" sz="2800" dirty="0" smtClean="0">
                <a:latin typeface="Courier New" pitchFamily="-110" charset="0"/>
              </a:rPr>
              <a:t>switch</a:t>
            </a:r>
            <a:r>
              <a:rPr lang="en-US" dirty="0" smtClean="0"/>
              <a:t>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syntax of a basic if statement is: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22663" y="3613225"/>
            <a:ext cx="2035383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if (</a:t>
            </a:r>
            <a:r>
              <a:rPr lang="en-US" sz="2000" dirty="0">
                <a:cs typeface="Courier New"/>
              </a:rPr>
              <a:t> </a:t>
            </a:r>
            <a:r>
              <a:rPr lang="en-US" sz="2000" i="1" dirty="0">
                <a:solidFill>
                  <a:srgbClr val="008000"/>
                </a:solidFill>
              </a:rPr>
              <a:t>condition</a:t>
            </a:r>
            <a:r>
              <a:rPr lang="en-US" sz="2000" dirty="0"/>
              <a:t> 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r>
              <a:rPr lang="en-US" sz="2000" dirty="0"/>
              <a:t>   </a:t>
            </a:r>
            <a:r>
              <a:rPr lang="en-US" sz="2000" i="1" dirty="0">
                <a:solidFill>
                  <a:srgbClr val="008000"/>
                </a:solidFill>
              </a:rPr>
              <a:t>statement</a:t>
            </a:r>
            <a:r>
              <a:rPr lang="en-US" sz="2000" dirty="0"/>
              <a:t>;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292225" y="2622555"/>
            <a:ext cx="2154238" cy="993775"/>
            <a:chOff x="515" y="1486"/>
            <a:chExt cx="1357" cy="626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15" y="1486"/>
              <a:ext cx="1140" cy="44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ourier New"/>
                  <a:cs typeface="Courier New"/>
                </a:rPr>
                <a:t>if</a:t>
              </a:r>
              <a:r>
                <a:rPr lang="en-US" sz="2000" dirty="0">
                  <a:solidFill>
                    <a:schemeClr val="hlink"/>
                  </a:solidFill>
                  <a:latin typeface="Courier New"/>
                  <a:cs typeface="Courier New"/>
                </a:rPr>
                <a:t> </a:t>
              </a:r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is a Java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reserved word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536" y="1968"/>
              <a:ext cx="336" cy="14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3852323" y="2133603"/>
            <a:ext cx="4200525" cy="1508125"/>
            <a:chOff x="2443" y="1200"/>
            <a:chExt cx="2646" cy="950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443" y="1200"/>
              <a:ext cx="2646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The </a:t>
              </a:r>
              <a:r>
                <a:rPr lang="en-US" sz="2000" i="1">
                  <a:solidFill>
                    <a:srgbClr val="008000"/>
                  </a:solidFill>
                </a:rPr>
                <a:t>condition</a:t>
              </a:r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 must be a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boolean expression. It must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evaluate to either true or false.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3065" y="1862"/>
              <a:ext cx="96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1628775" y="4454536"/>
            <a:ext cx="5629275" cy="1179514"/>
            <a:chOff x="727" y="2640"/>
            <a:chExt cx="3546" cy="743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727" y="2937"/>
              <a:ext cx="3546" cy="44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If the </a:t>
              </a:r>
              <a:r>
                <a:rPr lang="en-US" sz="2000" i="1" dirty="0">
                  <a:solidFill>
                    <a:srgbClr val="008000"/>
                  </a:solidFill>
                </a:rPr>
                <a:t>condition</a:t>
              </a:r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 is true, the </a:t>
              </a:r>
              <a:r>
                <a:rPr lang="en-US" sz="2000" i="1" dirty="0">
                  <a:solidFill>
                    <a:srgbClr val="008000"/>
                  </a:solidFill>
                </a:rPr>
                <a:t>statement</a:t>
              </a:r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 is executed.</a:t>
              </a:r>
            </a:p>
            <a:p>
              <a:pPr algn="ctr"/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If it is false, the </a:t>
              </a:r>
              <a:r>
                <a:rPr lang="en-US" sz="2000" i="1" dirty="0">
                  <a:solidFill>
                    <a:srgbClr val="008000"/>
                  </a:solidFill>
                </a:rPr>
                <a:t>statement</a:t>
              </a:r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 is skipped.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2491" y="2640"/>
              <a:ext cx="0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GradeReport.java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switch statement.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GradeReport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Reads a grade from the user and prints comments accordingly.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grade, category;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a numeric grade (0 to 100):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grade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category = grade / 10;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System.out.print("That</a:t>
            </a:r>
            <a:r>
              <a:rPr lang="en-US" sz="1200" dirty="0" smtClean="0">
                <a:latin typeface="Courier New"/>
                <a:cs typeface="Courier New"/>
              </a:rPr>
              <a:t> grade is ");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switch (category)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case 10: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</a:t>
            </a:r>
            <a:r>
              <a:rPr lang="en-US" sz="1200" dirty="0" smtClean="0">
                <a:latin typeface="Courier New"/>
                <a:cs typeface="Courier New"/>
              </a:rPr>
              <a:t> perfect score. Well done.");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break;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case 9: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System.out.println("well</a:t>
            </a:r>
            <a:r>
              <a:rPr lang="en-US" sz="1200" dirty="0" smtClean="0">
                <a:latin typeface="Courier New"/>
                <a:cs typeface="Courier New"/>
              </a:rPr>
              <a:t> above average. Excellent.");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break;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case 8: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System.out.println("above</a:t>
            </a:r>
            <a:r>
              <a:rPr lang="en-US" sz="1200" dirty="0" smtClean="0">
                <a:latin typeface="Courier New"/>
                <a:cs typeface="Courier New"/>
              </a:rPr>
              <a:t> average. Nice job.");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break;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case 7: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System.out.println("average</a:t>
            </a:r>
            <a:r>
              <a:rPr lang="en-US" sz="1200" dirty="0" smtClean="0">
                <a:latin typeface="Courier New"/>
                <a:cs typeface="Courier New"/>
              </a:rPr>
              <a:t>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break;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case 6: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System.out.print("below</a:t>
            </a:r>
            <a:r>
              <a:rPr lang="en-US" sz="1200" dirty="0" smtClean="0">
                <a:latin typeface="Courier New"/>
                <a:cs typeface="Courier New"/>
              </a:rPr>
              <a:t> average. Please see the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System.out.println("instructor</a:t>
            </a:r>
            <a:r>
              <a:rPr lang="en-US" sz="1200" dirty="0" smtClean="0">
                <a:latin typeface="Courier New"/>
                <a:cs typeface="Courier New"/>
              </a:rPr>
              <a:t> for assistance.");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break;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default: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System.out.println("not</a:t>
            </a:r>
            <a:r>
              <a:rPr lang="en-US" sz="1200" dirty="0" smtClean="0">
                <a:latin typeface="Courier New"/>
                <a:cs typeface="Courier New"/>
              </a:rPr>
              <a:t> passing.");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i="1" dirty="0" smtClean="0"/>
              <a:t>Repetition statements</a:t>
            </a:r>
            <a:r>
              <a:rPr lang="en-US" dirty="0" smtClean="0"/>
              <a:t> allow us to execute a statement multiple times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Often they are referred to as </a:t>
            </a:r>
            <a:r>
              <a:rPr lang="en-US" i="1" dirty="0" smtClean="0"/>
              <a:t>loops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Like conditional statements, they are controlled by </a:t>
            </a:r>
            <a:r>
              <a:rPr lang="en-US" dirty="0" err="1" smtClean="0"/>
              <a:t>boolean</a:t>
            </a:r>
            <a:r>
              <a:rPr lang="en-US" dirty="0" smtClean="0"/>
              <a:t> expressions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Java has three kinds of repetition statements: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the </a:t>
            </a:r>
            <a:r>
              <a:rPr lang="en-US" sz="2400" i="1" dirty="0" smtClean="0"/>
              <a:t>while loop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i="1" dirty="0" smtClean="0"/>
              <a:t>do loop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i="1" dirty="0" smtClean="0"/>
              <a:t>for loop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programmer should choose the right kind of loop for the situation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while loop has the following syntax</a:t>
            </a:r>
          </a:p>
          <a:p>
            <a:pPr>
              <a:spcBef>
                <a:spcPct val="70000"/>
              </a:spcBef>
              <a:buFontTx/>
              <a:buChar char="•"/>
            </a:pPr>
            <a:endParaRPr lang="en-US" dirty="0" smtClean="0">
              <a:latin typeface="Times New Roman" pitchFamily="-110" charset="0"/>
            </a:endParaRPr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If the </a:t>
            </a:r>
            <a:r>
              <a:rPr lang="en-US" sz="2800" dirty="0" smtClean="0">
                <a:solidFill>
                  <a:srgbClr val="008000"/>
                </a:solidFill>
              </a:rPr>
              <a:t>condition</a:t>
            </a:r>
            <a:r>
              <a:rPr lang="en-US" dirty="0" smtClean="0">
                <a:latin typeface="Times New Roman" pitchFamily="-110" charset="0"/>
              </a:rPr>
              <a:t> is true, the </a:t>
            </a:r>
            <a:r>
              <a:rPr lang="en-US" sz="2800" dirty="0" smtClean="0">
                <a:solidFill>
                  <a:srgbClr val="008000"/>
                </a:solidFill>
              </a:rPr>
              <a:t>statement</a:t>
            </a:r>
            <a:r>
              <a:rPr lang="en-US" dirty="0" smtClean="0">
                <a:latin typeface="Times New Roman" pitchFamily="-110" charset="0"/>
              </a:rPr>
              <a:t> is executed</a:t>
            </a:r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Then the condition is evaluated again, and if it is still true, the statement is executed again</a:t>
            </a:r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The statement is executed repeatedly until the condition becomes false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75236" y="1993797"/>
            <a:ext cx="3189846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while ( </a:t>
            </a:r>
            <a:r>
              <a:rPr lang="en-US" sz="2400" i="1" dirty="0">
                <a:solidFill>
                  <a:srgbClr val="008000"/>
                </a:solidFill>
              </a:rPr>
              <a:t>condition</a:t>
            </a:r>
            <a:r>
              <a:rPr lang="en-US" sz="2400" dirty="0">
                <a:latin typeface="Courier New"/>
                <a:cs typeface="Courier New"/>
              </a:rPr>
              <a:t> )</a:t>
            </a:r>
          </a:p>
          <a:p>
            <a:r>
              <a:rPr lang="en-US" sz="2400" dirty="0"/>
              <a:t>   </a:t>
            </a:r>
            <a:r>
              <a:rPr lang="en-US" sz="2400" i="1" dirty="0">
                <a:solidFill>
                  <a:srgbClr val="008000"/>
                </a:solidFill>
              </a:rPr>
              <a:t>statement</a:t>
            </a:r>
            <a:r>
              <a:rPr lang="en-US" sz="2400" dirty="0"/>
              <a:t>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logic of a while loop: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6" name="Picture 5" descr="Fig4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3" y="2173817"/>
            <a:ext cx="2750609" cy="3255468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</a:t>
            </a:r>
            <a:r>
              <a:rPr lang="en-US" sz="2353" dirty="0" err="1" smtClean="0">
                <a:latin typeface="Courier New"/>
                <a:cs typeface="Courier New"/>
              </a:rPr>
              <a:t>int</a:t>
            </a:r>
            <a:r>
              <a:rPr lang="en-US" sz="2353" dirty="0" smtClean="0">
                <a:latin typeface="Courier New"/>
                <a:cs typeface="Courier New"/>
              </a:rPr>
              <a:t> count = 1;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while (count &lt;= 5)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   </a:t>
            </a:r>
            <a:r>
              <a:rPr lang="en-US" sz="2353" dirty="0" err="1" smtClean="0">
                <a:latin typeface="Courier New"/>
                <a:cs typeface="Courier New"/>
              </a:rPr>
              <a:t>System.out.println</a:t>
            </a:r>
            <a:r>
              <a:rPr lang="en-US" sz="2353" dirty="0" smtClean="0">
                <a:latin typeface="Courier New"/>
                <a:cs typeface="Courier New"/>
              </a:rPr>
              <a:t> (count);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   count++;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}</a:t>
            </a:r>
            <a:endParaRPr lang="en-US" dirty="0" smtClean="0"/>
          </a:p>
          <a:p>
            <a:pPr>
              <a:spcBef>
                <a:spcPct val="6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If the condition of a </a:t>
            </a:r>
            <a:r>
              <a:rPr lang="en-US" sz="2800" dirty="0" smtClean="0"/>
              <a:t>while</a:t>
            </a:r>
            <a:r>
              <a:rPr lang="en-US" dirty="0" smtClean="0">
                <a:latin typeface="Times New Roman" pitchFamily="-110" charset="0"/>
              </a:rPr>
              <a:t> loop is false initially, the statement is never executed</a:t>
            </a:r>
          </a:p>
          <a:p>
            <a:pPr>
              <a:spcBef>
                <a:spcPct val="6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Therefore, the body of a </a:t>
            </a:r>
            <a:r>
              <a:rPr lang="en-US" sz="2800" dirty="0" smtClean="0"/>
              <a:t>while</a:t>
            </a:r>
            <a:r>
              <a:rPr lang="en-US" dirty="0" smtClean="0">
                <a:latin typeface="Times New Roman" pitchFamily="-110" charset="0"/>
              </a:rPr>
              <a:t> loop will execute zero or more times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60000"/>
              </a:spcBef>
            </a:pPr>
            <a:r>
              <a:rPr lang="en-US" dirty="0" smtClean="0"/>
              <a:t>Let's look at some examples of loop processing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A loop can be used to maintain a </a:t>
            </a:r>
            <a:r>
              <a:rPr lang="en-US" i="1" dirty="0" smtClean="0"/>
              <a:t>running sum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A </a:t>
            </a:r>
            <a:r>
              <a:rPr lang="en-US" i="1" dirty="0" smtClean="0"/>
              <a:t>sentinel value</a:t>
            </a:r>
            <a:r>
              <a:rPr lang="en-US" dirty="0" smtClean="0"/>
              <a:t> is a special input value that represents the end of input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Average.java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while loop, a sentinel value, and a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running sum.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java.text.DecimalFormat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Average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Computes the average of a set of values entered by the user.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The running sum is printed as the numbers are entered.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sum = 0, value, count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double average;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an integer (0 to quit):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value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while (value != 0)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sentinel value of 0 to terminate loop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count++;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sum += value;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200" dirty="0" smtClean="0">
                <a:latin typeface="Courier New"/>
                <a:cs typeface="Courier New"/>
              </a:rPr>
              <a:t> sum so far is " + sum);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an integer (0 to quit):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value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(count ==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System.out.println("No</a:t>
            </a:r>
            <a:r>
              <a:rPr lang="en-US" sz="1200" dirty="0" smtClean="0">
                <a:latin typeface="Courier New"/>
                <a:cs typeface="Courier New"/>
              </a:rPr>
              <a:t> values were entered.");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average = (</a:t>
            </a:r>
            <a:r>
              <a:rPr lang="en-US" sz="1200" dirty="0" err="1" smtClean="0">
                <a:latin typeface="Courier New"/>
                <a:cs typeface="Courier New"/>
              </a:rPr>
              <a:t>double)sum</a:t>
            </a:r>
            <a:r>
              <a:rPr lang="en-US" sz="1200" dirty="0" smtClean="0">
                <a:latin typeface="Courier New"/>
                <a:cs typeface="Courier New"/>
              </a:rPr>
              <a:t> / count;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DecimalFormat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fmt</a:t>
            </a:r>
            <a:r>
              <a:rPr lang="en-US" sz="1200" dirty="0" smtClean="0">
                <a:latin typeface="Courier New"/>
                <a:cs typeface="Courier New"/>
              </a:rPr>
              <a:t> = new DecimalFormat("0.###");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200" dirty="0" smtClean="0">
                <a:latin typeface="Courier New"/>
                <a:cs typeface="Courier New"/>
              </a:rPr>
              <a:t> average is " + </a:t>
            </a:r>
            <a:r>
              <a:rPr lang="en-US" sz="1200" dirty="0" err="1" smtClean="0">
                <a:latin typeface="Courier New"/>
                <a:cs typeface="Courier New"/>
              </a:rPr>
              <a:t>fmt.format(average</a:t>
            </a:r>
            <a:r>
              <a:rPr lang="en-US" sz="12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loop can also be used for </a:t>
            </a:r>
            <a:r>
              <a:rPr lang="en-US" i="1" dirty="0" smtClean="0"/>
              <a:t>input validation</a:t>
            </a:r>
            <a:r>
              <a:rPr lang="en-US" dirty="0" smtClean="0"/>
              <a:t>, making a program more </a:t>
            </a:r>
            <a:r>
              <a:rPr lang="en-US" i="1" dirty="0" smtClean="0"/>
              <a:t>robust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6" name="Picture 5" descr="Syntax while loop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913" y="2638954"/>
            <a:ext cx="5864754" cy="29323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and 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conditions are based </a:t>
            </a:r>
            <a:r>
              <a:rPr lang="en-US" i="1" dirty="0" smtClean="0"/>
              <a:t>equality operators </a:t>
            </a:r>
            <a:r>
              <a:rPr lang="en-US" dirty="0" smtClean="0"/>
              <a:t>or </a:t>
            </a:r>
            <a:r>
              <a:rPr lang="en-US" i="1" dirty="0" smtClean="0"/>
              <a:t>relational operators: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Fig4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959" y="2481262"/>
            <a:ext cx="3999442" cy="306666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WinPercentage.java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while loop for input validation.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java.text.NumberFormat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WinPercentage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Computes the percentage of games won by a team.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NUM_GAMES = 12;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won;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double ratio;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the number of games won (0 to "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+ NUM_GAMES + "):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won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while (won &lt; 0 || won &gt; NUM_GAMES)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System.out.print("Invalid</a:t>
            </a:r>
            <a:r>
              <a:rPr lang="en-US" sz="1200" dirty="0" smtClean="0">
                <a:latin typeface="Courier New"/>
                <a:cs typeface="Courier New"/>
              </a:rPr>
              <a:t> input. Please reenter: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won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ratio = (</a:t>
            </a:r>
            <a:r>
              <a:rPr lang="en-US" sz="1200" dirty="0" err="1" smtClean="0">
                <a:latin typeface="Courier New"/>
                <a:cs typeface="Courier New"/>
              </a:rPr>
              <a:t>double)won</a:t>
            </a:r>
            <a:r>
              <a:rPr lang="en-US" sz="1200" dirty="0" smtClean="0">
                <a:latin typeface="Courier New"/>
                <a:cs typeface="Courier New"/>
              </a:rPr>
              <a:t> / NUM_GAMES;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NumberFormat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fmt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NumberFormat.getPercentInstance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System.out.println("Winning</a:t>
            </a:r>
            <a:r>
              <a:rPr lang="en-US" sz="1200" dirty="0" smtClean="0">
                <a:latin typeface="Courier New"/>
                <a:cs typeface="Courier New"/>
              </a:rPr>
              <a:t> percentage: " + </a:t>
            </a:r>
            <a:r>
              <a:rPr lang="en-US" sz="1200" dirty="0" err="1" smtClean="0">
                <a:latin typeface="Courier New"/>
                <a:cs typeface="Courier New"/>
              </a:rPr>
              <a:t>fmt.format(ratio</a:t>
            </a:r>
            <a:r>
              <a:rPr lang="en-US" sz="12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dirty="0" smtClean="0"/>
              <a:t>The body of a loop eventually must make the condition false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If not, it is called an </a:t>
            </a:r>
            <a:r>
              <a:rPr lang="en-US" i="1" dirty="0" smtClean="0"/>
              <a:t>infinite loop</a:t>
            </a:r>
            <a:r>
              <a:rPr lang="en-US" dirty="0" smtClean="0"/>
              <a:t>, which will execute until the user interrupts the program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This is a common logical error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You should double check the logic of a program to ensure that your loops will terminate normally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62</a:t>
            </a:fld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An example of an infinite loop: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</a:t>
            </a:r>
            <a:r>
              <a:rPr lang="en-US" sz="2162" dirty="0" err="1" smtClean="0">
                <a:latin typeface="Courier New"/>
                <a:cs typeface="Courier New"/>
              </a:rPr>
              <a:t>int</a:t>
            </a:r>
            <a:r>
              <a:rPr lang="en-US" sz="2162" dirty="0" smtClean="0">
                <a:latin typeface="Courier New"/>
                <a:cs typeface="Courier New"/>
              </a:rPr>
              <a:t> count = 1;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while (count &lt;= 25)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   </a:t>
            </a:r>
            <a:r>
              <a:rPr lang="en-US" sz="2162" dirty="0" err="1" smtClean="0">
                <a:latin typeface="Courier New"/>
                <a:cs typeface="Courier New"/>
              </a:rPr>
              <a:t>System.out.println</a:t>
            </a:r>
            <a:r>
              <a:rPr lang="en-US" sz="2162" dirty="0" smtClean="0">
                <a:latin typeface="Courier New"/>
                <a:cs typeface="Courier New"/>
              </a:rPr>
              <a:t> (count);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   count = count - 1;</a:t>
            </a:r>
          </a:p>
          <a:p>
            <a:pPr>
              <a:spcAft>
                <a:spcPts val="1200"/>
              </a:spcAft>
              <a:buNone/>
            </a:pPr>
            <a:r>
              <a:rPr lang="en-US" sz="2162" dirty="0" smtClean="0">
                <a:latin typeface="Courier New"/>
                <a:cs typeface="Courier New"/>
              </a:rPr>
              <a:t>	}</a:t>
            </a:r>
            <a:endParaRPr lang="en-US" dirty="0" smtClean="0"/>
          </a:p>
          <a:p>
            <a:r>
              <a:rPr lang="en-US" dirty="0" smtClean="0">
                <a:latin typeface="Times New Roman" pitchFamily="-110" charset="0"/>
              </a:rPr>
              <a:t>This loop will continue executing until interrupted (Control-C) or until an underflow error occurs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126931" y="2294466"/>
            <a:ext cx="1828800" cy="1600200"/>
          </a:xfrm>
          <a:custGeom>
            <a:avLst/>
            <a:gdLst>
              <a:gd name="T0" fmla="*/ 914400 w 21600"/>
              <a:gd name="T1" fmla="*/ 0 h 21600"/>
              <a:gd name="T2" fmla="*/ 267801 w 21600"/>
              <a:gd name="T3" fmla="*/ 234326 h 21600"/>
              <a:gd name="T4" fmla="*/ 0 w 21600"/>
              <a:gd name="T5" fmla="*/ 800100 h 21600"/>
              <a:gd name="T6" fmla="*/ 267801 w 21600"/>
              <a:gd name="T7" fmla="*/ 1365874 h 21600"/>
              <a:gd name="T8" fmla="*/ 914400 w 21600"/>
              <a:gd name="T9" fmla="*/ 1600200 h 21600"/>
              <a:gd name="T10" fmla="*/ 1560999 w 21600"/>
              <a:gd name="T11" fmla="*/ 1365874 h 21600"/>
              <a:gd name="T12" fmla="*/ 1828800 w 21600"/>
              <a:gd name="T13" fmla="*/ 800100 h 21600"/>
              <a:gd name="T14" fmla="*/ 1560999 w 21600"/>
              <a:gd name="T15" fmla="*/ 23432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762" y="16478"/>
                </a:moveTo>
                <a:cubicBezTo>
                  <a:pt x="19069" y="14874"/>
                  <a:pt x="19784" y="12869"/>
                  <a:pt x="19784" y="10800"/>
                </a:cubicBezTo>
                <a:cubicBezTo>
                  <a:pt x="19784" y="5838"/>
                  <a:pt x="15761" y="1816"/>
                  <a:pt x="10800" y="1816"/>
                </a:cubicBezTo>
                <a:cubicBezTo>
                  <a:pt x="8730" y="1815"/>
                  <a:pt x="6725" y="2530"/>
                  <a:pt x="5121" y="3837"/>
                </a:cubicBezTo>
                <a:close/>
                <a:moveTo>
                  <a:pt x="3837" y="5121"/>
                </a:moveTo>
                <a:cubicBezTo>
                  <a:pt x="2530" y="6725"/>
                  <a:pt x="1815" y="8730"/>
                  <a:pt x="1815" y="10799"/>
                </a:cubicBezTo>
                <a:cubicBezTo>
                  <a:pt x="1816" y="15761"/>
                  <a:pt x="5838" y="19784"/>
                  <a:pt x="10800" y="19784"/>
                </a:cubicBezTo>
                <a:cubicBezTo>
                  <a:pt x="12869" y="19784"/>
                  <a:pt x="14874" y="19069"/>
                  <a:pt x="16478" y="17762"/>
                </a:cubicBezTo>
                <a:close/>
              </a:path>
            </a:pathLst>
          </a:custGeom>
          <a:gradFill rotWithShape="0">
            <a:gsLst>
              <a:gs pos="0">
                <a:srgbClr val="FF0000">
                  <a:alpha val="39998"/>
                </a:srgbClr>
              </a:gs>
              <a:gs pos="100000">
                <a:srgbClr val="760000">
                  <a:alpha val="39998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dirty="0" smtClean="0"/>
              <a:t>Similar to nested </a:t>
            </a:r>
            <a:r>
              <a:rPr lang="en-US" sz="2800" dirty="0" smtClean="0">
                <a:latin typeface="Courier New" pitchFamily="-110" charset="0"/>
              </a:rPr>
              <a:t>if</a:t>
            </a:r>
            <a:r>
              <a:rPr lang="en-US" dirty="0" smtClean="0"/>
              <a:t> statements, loops can be nested as well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That is, the body of a loop can contain another loop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For each iteration of the outer loop, the inner loop iterates completely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64</a:t>
            </a:fld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How many times will the output be printed?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count1 = 1;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while (count1 &lt;= 10)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   count2 = 1;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   while (count2 &lt;= 50)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   {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      </a:t>
            </a:r>
            <a:r>
              <a:rPr lang="en-US" sz="2353" dirty="0" err="1" smtClean="0">
                <a:latin typeface="Courier New"/>
                <a:cs typeface="Courier New"/>
              </a:rPr>
              <a:t>System.out.println</a:t>
            </a:r>
            <a:r>
              <a:rPr lang="en-US" sz="2353" dirty="0" smtClean="0">
                <a:latin typeface="Courier New"/>
                <a:cs typeface="Courier New"/>
              </a:rPr>
              <a:t> ("Here again");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      count2++;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   }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   count1++;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65</a:t>
            </a:fld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PalindromeTester.java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nested while loops.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PalindromeTester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Tests strings to see if they are palindromes.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</a:t>
            </a:r>
            <a:r>
              <a:rPr lang="en-US" sz="1200" dirty="0" err="1" smtClean="0">
                <a:latin typeface="Courier New"/>
                <a:cs typeface="Courier New"/>
              </a:rPr>
              <a:t>str</a:t>
            </a:r>
            <a:r>
              <a:rPr lang="en-US" sz="1200" dirty="0" smtClean="0">
                <a:latin typeface="Courier New"/>
                <a:cs typeface="Courier New"/>
              </a:rPr>
              <a:t>, another = "</a:t>
            </a:r>
            <a:r>
              <a:rPr lang="en-US" sz="1200" dirty="0" err="1" smtClean="0">
                <a:latin typeface="Courier New"/>
                <a:cs typeface="Courier New"/>
              </a:rPr>
              <a:t>y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left, right;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while (</a:t>
            </a:r>
            <a:r>
              <a:rPr lang="en-US" sz="1200" dirty="0" err="1" smtClean="0">
                <a:latin typeface="Courier New"/>
                <a:cs typeface="Courier New"/>
              </a:rPr>
              <a:t>another.equalsIgnoreCase("y</a:t>
            </a:r>
            <a:r>
              <a:rPr lang="en-US" sz="1200" dirty="0" smtClean="0">
                <a:latin typeface="Courier New"/>
                <a:cs typeface="Courier New"/>
              </a:rPr>
              <a:t>"))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allows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y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or Y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System.out.println("Enter</a:t>
            </a:r>
            <a:r>
              <a:rPr lang="en-US" sz="1200" dirty="0" smtClean="0">
                <a:latin typeface="Courier New"/>
                <a:cs typeface="Courier New"/>
              </a:rPr>
              <a:t> a potential palindrome:");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str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left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right = </a:t>
            </a:r>
            <a:r>
              <a:rPr lang="en-US" sz="1200" dirty="0" err="1" smtClean="0">
                <a:latin typeface="Courier New"/>
                <a:cs typeface="Courier New"/>
              </a:rPr>
              <a:t>str.length</a:t>
            </a:r>
            <a:r>
              <a:rPr lang="en-US" sz="1200" dirty="0" smtClean="0">
                <a:latin typeface="Courier New"/>
                <a:cs typeface="Courier New"/>
              </a:rPr>
              <a:t>() - 1;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66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while (</a:t>
            </a:r>
            <a:r>
              <a:rPr lang="en-US" sz="1200" dirty="0" err="1" smtClean="0">
                <a:latin typeface="Courier New"/>
                <a:cs typeface="Courier New"/>
              </a:rPr>
              <a:t>str.charAt(left</a:t>
            </a:r>
            <a:r>
              <a:rPr lang="en-US" sz="1200" dirty="0" smtClean="0">
                <a:latin typeface="Courier New"/>
                <a:cs typeface="Courier New"/>
              </a:rPr>
              <a:t>) == </a:t>
            </a:r>
            <a:r>
              <a:rPr lang="en-US" sz="1200" dirty="0" err="1" smtClean="0">
                <a:latin typeface="Courier New"/>
                <a:cs typeface="Courier New"/>
              </a:rPr>
              <a:t>str.charAt(right</a:t>
            </a:r>
            <a:r>
              <a:rPr lang="en-US" sz="1200" dirty="0" smtClean="0">
                <a:latin typeface="Courier New"/>
                <a:cs typeface="Courier New"/>
              </a:rPr>
              <a:t>) &amp;&amp; left &lt; right)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left++;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right--;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(left &lt; right)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System.out.println("That</a:t>
            </a:r>
            <a:r>
              <a:rPr lang="en-US" sz="1200" dirty="0" smtClean="0">
                <a:latin typeface="Courier New"/>
                <a:cs typeface="Courier New"/>
              </a:rPr>
              <a:t> string is NOT a palindrome.");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System.out.println("That</a:t>
            </a:r>
            <a:r>
              <a:rPr lang="en-US" sz="1200" dirty="0" smtClean="0">
                <a:latin typeface="Courier New"/>
                <a:cs typeface="Courier New"/>
              </a:rPr>
              <a:t> string IS a palindrome.");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System.out.print("Test</a:t>
            </a:r>
            <a:r>
              <a:rPr lang="en-US" sz="1200" dirty="0" smtClean="0">
                <a:latin typeface="Courier New"/>
                <a:cs typeface="Courier New"/>
              </a:rPr>
              <a:t> another palindrome (</a:t>
            </a:r>
            <a:r>
              <a:rPr lang="en-US" sz="1200" dirty="0" err="1" smtClean="0">
                <a:latin typeface="Courier New"/>
                <a:cs typeface="Courier New"/>
              </a:rPr>
              <a:t>y/n</a:t>
            </a:r>
            <a:r>
              <a:rPr lang="en-US" sz="1200" dirty="0" smtClean="0">
                <a:latin typeface="Courier New"/>
                <a:cs typeface="Courier New"/>
              </a:rPr>
              <a:t>)?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another =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67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An </a:t>
            </a:r>
            <a:r>
              <a:rPr lang="en-US" i="1" dirty="0" err="1" smtClean="0"/>
              <a:t>iterator</a:t>
            </a:r>
            <a:r>
              <a:rPr lang="en-US" dirty="0" smtClean="0"/>
              <a:t> is an object that allows you to process a collection of items one at a time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It lets you step through each item in turn and process it as needed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An </a:t>
            </a:r>
            <a:r>
              <a:rPr lang="en-US" dirty="0" err="1" smtClean="0"/>
              <a:t>iterator</a:t>
            </a:r>
            <a:r>
              <a:rPr lang="en-US" dirty="0" smtClean="0"/>
              <a:t> object has a </a:t>
            </a:r>
            <a:r>
              <a:rPr lang="en-US" sz="2800" dirty="0" err="1" smtClean="0">
                <a:latin typeface="Courier New" pitchFamily="-110" charset="0"/>
              </a:rPr>
              <a:t>hasNext</a:t>
            </a:r>
            <a:r>
              <a:rPr lang="en-US" dirty="0" smtClean="0"/>
              <a:t> method that returns true if there is at least one more item to process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next</a:t>
            </a:r>
            <a:r>
              <a:rPr lang="en-US" dirty="0" smtClean="0"/>
              <a:t> method returns the next item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err="1" smtClean="0"/>
              <a:t>Iterator</a:t>
            </a:r>
            <a:r>
              <a:rPr lang="en-US" dirty="0" smtClean="0"/>
              <a:t> objects are defined using the </a:t>
            </a:r>
            <a:r>
              <a:rPr lang="en-US" sz="2800" dirty="0" err="1" smtClean="0">
                <a:latin typeface="Courier New" pitchFamily="-110" charset="0"/>
              </a:rPr>
              <a:t>Iterator</a:t>
            </a:r>
            <a:r>
              <a:rPr lang="en-US" dirty="0" smtClean="0"/>
              <a:t> interface, which is discussed further in Chapter 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68</a:t>
            </a:fld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70000"/>
              </a:spcBef>
            </a:pPr>
            <a:r>
              <a:rPr lang="en-US" dirty="0" smtClean="0"/>
              <a:t>Some classes in the Java API are </a:t>
            </a:r>
            <a:r>
              <a:rPr lang="en-US" dirty="0" err="1" smtClean="0"/>
              <a:t>iterators</a:t>
            </a:r>
            <a:endParaRPr lang="en-US" dirty="0" smtClean="0"/>
          </a:p>
          <a:p>
            <a:pPr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sz="2400" dirty="0" smtClean="0">
                <a:latin typeface="Courier New" pitchFamily="-110" charset="0"/>
              </a:rPr>
              <a:t>Scanner</a:t>
            </a:r>
            <a:r>
              <a:rPr lang="en-US" dirty="0" smtClean="0"/>
              <a:t> class is an </a:t>
            </a:r>
            <a:r>
              <a:rPr lang="en-US" dirty="0" err="1" smtClean="0"/>
              <a:t>iterator</a:t>
            </a:r>
            <a:endParaRPr lang="en-US" dirty="0" smtClean="0"/>
          </a:p>
          <a:p>
            <a:pPr lvl="1">
              <a:spcBef>
                <a:spcPct val="70000"/>
              </a:spcBef>
            </a:pPr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-110" charset="0"/>
              </a:rPr>
              <a:t>hasNext</a:t>
            </a:r>
            <a:r>
              <a:rPr lang="en-US" sz="2400" dirty="0" smtClean="0"/>
              <a:t> method returns true if there is more data to be scanned</a:t>
            </a:r>
          </a:p>
          <a:p>
            <a:pPr lvl="1">
              <a:spcBef>
                <a:spcPct val="70000"/>
              </a:spcBef>
            </a:pPr>
            <a:r>
              <a:rPr lang="en-US" sz="2400" dirty="0" smtClean="0"/>
              <a:t>the </a:t>
            </a:r>
            <a:r>
              <a:rPr lang="en-US" sz="2400" dirty="0" smtClean="0">
                <a:latin typeface="Courier New" pitchFamily="-110" charset="0"/>
              </a:rPr>
              <a:t>next</a:t>
            </a:r>
            <a:r>
              <a:rPr lang="en-US" sz="2400" dirty="0" smtClean="0"/>
              <a:t> method returns the next scanned token as a string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sz="2400" dirty="0" smtClean="0">
                <a:latin typeface="Courier New" pitchFamily="-110" charset="0"/>
              </a:rPr>
              <a:t>Scanner</a:t>
            </a:r>
            <a:r>
              <a:rPr lang="en-US" dirty="0" smtClean="0"/>
              <a:t> class also has variations on the </a:t>
            </a:r>
            <a:r>
              <a:rPr lang="en-US" sz="2400" dirty="0" err="1" smtClean="0">
                <a:latin typeface="Courier New" pitchFamily="-110" charset="0"/>
              </a:rPr>
              <a:t>hasNext</a:t>
            </a:r>
            <a:r>
              <a:rPr lang="en-US" dirty="0" smtClean="0"/>
              <a:t> method for specific data types (such as </a:t>
            </a:r>
            <a:r>
              <a:rPr lang="en-US" sz="2400" dirty="0" err="1" smtClean="0">
                <a:latin typeface="Courier New" pitchFamily="-110" charset="0"/>
              </a:rPr>
              <a:t>hasNextInt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69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/>
              <a:t>Examples of if statements: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if (total == sum)</a:t>
            </a:r>
          </a:p>
          <a:p>
            <a:pPr>
              <a:spcAft>
                <a:spcPts val="3600"/>
              </a:spcAft>
              <a:buNone/>
            </a:pPr>
            <a:r>
              <a:rPr lang="en-US" sz="2000" dirty="0" smtClean="0">
                <a:latin typeface="Courier New"/>
                <a:cs typeface="Courier New"/>
              </a:rPr>
              <a:t>	    </a:t>
            </a:r>
            <a:r>
              <a:rPr lang="en-US" sz="2000" dirty="0" err="1" smtClean="0">
                <a:latin typeface="Courier New"/>
                <a:cs typeface="Courier New"/>
              </a:rPr>
              <a:t>System.out.println("total</a:t>
            </a:r>
            <a:r>
              <a:rPr lang="en-US" sz="2000" dirty="0" smtClean="0">
                <a:latin typeface="Courier New"/>
                <a:cs typeface="Courier New"/>
              </a:rPr>
              <a:t> equals sum");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if (count &gt; 50)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 </a:t>
            </a:r>
            <a:r>
              <a:rPr lang="en-US" sz="2000" dirty="0" err="1" smtClean="0">
                <a:latin typeface="Courier New"/>
                <a:cs typeface="Courier New"/>
              </a:rPr>
              <a:t>System.out.println("count</a:t>
            </a:r>
            <a:r>
              <a:rPr lang="en-US" sz="2000" dirty="0" smtClean="0">
                <a:latin typeface="Courier New"/>
                <a:cs typeface="Courier New"/>
              </a:rPr>
              <a:t> is more than 50");</a:t>
            </a:r>
          </a:p>
          <a:p>
            <a:pPr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if (letter != '</a:t>
            </a:r>
            <a:r>
              <a:rPr lang="en-US" sz="2000" dirty="0" err="1" smtClean="0">
                <a:latin typeface="Courier New"/>
                <a:cs typeface="Courier New"/>
              </a:rPr>
              <a:t>x</a:t>
            </a:r>
            <a:r>
              <a:rPr lang="en-US" sz="2000" dirty="0" smtClean="0">
                <a:latin typeface="Courier New"/>
                <a:cs typeface="Courier New"/>
              </a:rPr>
              <a:t>')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 </a:t>
            </a:r>
            <a:r>
              <a:rPr lang="en-US" sz="2000" dirty="0" err="1" smtClean="0">
                <a:latin typeface="Courier New"/>
                <a:cs typeface="Courier New"/>
              </a:rPr>
              <a:t>System.out.println("letter</a:t>
            </a:r>
            <a:r>
              <a:rPr lang="en-US" sz="2000" dirty="0" smtClean="0">
                <a:latin typeface="Courier New"/>
                <a:cs typeface="Courier New"/>
              </a:rPr>
              <a:t> is not </a:t>
            </a:r>
            <a:r>
              <a:rPr lang="en-US" sz="2000" dirty="0" err="1" smtClean="0">
                <a:latin typeface="Courier New"/>
                <a:cs typeface="Courier New"/>
              </a:rPr>
              <a:t>x</a:t>
            </a:r>
            <a:r>
              <a:rPr lang="en-US" sz="2000" dirty="0" smtClean="0">
                <a:latin typeface="Courier New"/>
                <a:cs typeface="Courier New"/>
              </a:rPr>
              <a:t>");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70000"/>
              </a:spcBef>
            </a:pPr>
            <a:r>
              <a:rPr lang="en-US" dirty="0" smtClean="0"/>
              <a:t>The fact that a </a:t>
            </a:r>
            <a:r>
              <a:rPr lang="en-US" sz="2800" dirty="0" smtClean="0">
                <a:latin typeface="Courier New" pitchFamily="-110" charset="0"/>
              </a:rPr>
              <a:t>Scanner</a:t>
            </a:r>
            <a:r>
              <a:rPr lang="en-US" dirty="0" smtClean="0"/>
              <a:t> is an </a:t>
            </a:r>
            <a:r>
              <a:rPr lang="en-US" dirty="0" err="1" smtClean="0"/>
              <a:t>iterator</a:t>
            </a:r>
            <a:r>
              <a:rPr lang="en-US" dirty="0" smtClean="0"/>
              <a:t> is particularly helpful when reading input from a file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Suppose we wanted to read and process a list of URLs stored in a file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One scanner can be set up to read each line of the input until the end of the file is encountered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Another scanner can be set up for each URL to process each part of the path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70</a:t>
            </a:fld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URLDissector.java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Scanner to read file input and parse it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using alternative delimiters.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java.io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URLDissector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Reads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urls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from a file and prints their path components.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 throws </a:t>
            </a:r>
            <a:r>
              <a:rPr lang="en-US" sz="1200" dirty="0" err="1" smtClean="0">
                <a:latin typeface="Courier New"/>
                <a:cs typeface="Courier New"/>
              </a:rPr>
              <a:t>IOException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</a:t>
            </a:r>
            <a:r>
              <a:rPr lang="en-US" sz="1200" dirty="0" err="1" smtClean="0">
                <a:latin typeface="Courier New"/>
                <a:cs typeface="Courier New"/>
              </a:rPr>
              <a:t>url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</a:t>
            </a:r>
            <a:r>
              <a:rPr lang="en-US" sz="1200" dirty="0" err="1" smtClean="0">
                <a:latin typeface="Courier New"/>
                <a:cs typeface="Courier New"/>
              </a:rPr>
              <a:t>fileScan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urlScan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fileScan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Scanner(new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File("websites.inp</a:t>
            </a:r>
            <a:r>
              <a:rPr lang="en-US" sz="1200" dirty="0" smtClean="0">
                <a:latin typeface="Courier New"/>
                <a:cs typeface="Courier New"/>
              </a:rPr>
              <a:t>"));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Read and process each line of the file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while (</a:t>
            </a:r>
            <a:r>
              <a:rPr lang="en-US" sz="1200" dirty="0" err="1" smtClean="0">
                <a:latin typeface="Courier New"/>
                <a:cs typeface="Courier New"/>
              </a:rPr>
              <a:t>fileScan.hasNext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url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fileScan.nextLine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System.out.println("URL</a:t>
            </a:r>
            <a:r>
              <a:rPr lang="en-US" sz="1200" dirty="0" smtClean="0">
                <a:latin typeface="Courier New"/>
                <a:cs typeface="Courier New"/>
              </a:rPr>
              <a:t>: " + </a:t>
            </a:r>
            <a:r>
              <a:rPr lang="en-US" sz="1200" dirty="0" err="1" smtClean="0">
                <a:latin typeface="Courier New"/>
                <a:cs typeface="Courier New"/>
              </a:rPr>
              <a:t>url</a:t>
            </a:r>
            <a:r>
              <a:rPr lang="en-US" sz="1200" dirty="0" smtClean="0">
                <a:latin typeface="Courier New"/>
                <a:cs typeface="Courier New"/>
              </a:rPr>
              <a:t>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71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urlScan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Scanner(url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urlScan.useDelimiter</a:t>
            </a:r>
            <a:r>
              <a:rPr lang="en-US" sz="1200" dirty="0" smtClean="0">
                <a:latin typeface="Courier New"/>
                <a:cs typeface="Courier New"/>
              </a:rPr>
              <a:t>("/");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//  Print each part of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url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while (</a:t>
            </a:r>
            <a:r>
              <a:rPr lang="en-US" sz="1200" dirty="0" err="1" smtClean="0">
                <a:latin typeface="Courier New"/>
                <a:cs typeface="Courier New"/>
              </a:rPr>
              <a:t>urlScan.hasNext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("   " + </a:t>
            </a:r>
            <a:r>
              <a:rPr lang="en-US" sz="1200" dirty="0" err="1" smtClean="0">
                <a:latin typeface="Courier New"/>
                <a:cs typeface="Courier New"/>
              </a:rPr>
              <a:t>urlScan.next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72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 loop has the following syntax: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The </a:t>
            </a:r>
            <a:r>
              <a:rPr lang="en-US" sz="2800" dirty="0" smtClean="0">
                <a:solidFill>
                  <a:srgbClr val="008000"/>
                </a:solidFill>
              </a:rPr>
              <a:t>statement</a:t>
            </a:r>
            <a:r>
              <a:rPr lang="en-US" dirty="0" smtClean="0">
                <a:latin typeface="Times New Roman" pitchFamily="-110" charset="0"/>
              </a:rPr>
              <a:t> is executed once initially, and then the </a:t>
            </a:r>
            <a:r>
              <a:rPr lang="en-US" sz="2800" dirty="0" smtClean="0">
                <a:solidFill>
                  <a:srgbClr val="008000"/>
                </a:solidFill>
              </a:rPr>
              <a:t>condition</a:t>
            </a:r>
            <a:r>
              <a:rPr lang="en-US" dirty="0" smtClean="0">
                <a:latin typeface="Times New Roman" pitchFamily="-110" charset="0"/>
              </a:rPr>
              <a:t> is evaluated</a:t>
            </a:r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The statement is executed repeatedly until the condition becomes false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185297" y="1894354"/>
            <a:ext cx="2959614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do</a:t>
            </a:r>
          </a:p>
          <a:p>
            <a:r>
              <a:rPr lang="en-US" sz="2400" dirty="0">
                <a:latin typeface="Courier New"/>
                <a:cs typeface="Courier New"/>
              </a:rPr>
              <a:t>{</a:t>
            </a:r>
          </a:p>
          <a:p>
            <a:r>
              <a:rPr lang="en-US" sz="2400" dirty="0"/>
              <a:t>   </a:t>
            </a:r>
            <a:r>
              <a:rPr lang="en-US" sz="2400" i="1" dirty="0">
                <a:solidFill>
                  <a:srgbClr val="008000"/>
                </a:solidFill>
              </a:rPr>
              <a:t>statement</a:t>
            </a:r>
            <a:r>
              <a:rPr lang="en-US" sz="2400" dirty="0"/>
              <a:t>;</a:t>
            </a:r>
          </a:p>
          <a:p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r>
              <a:rPr lang="en-US" sz="2400" dirty="0">
                <a:latin typeface="Courier New"/>
                <a:cs typeface="Courier New"/>
              </a:rPr>
              <a:t>while (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8000"/>
                </a:solidFill>
              </a:rPr>
              <a:t>condition</a:t>
            </a:r>
            <a:r>
              <a:rPr lang="en-US" sz="2400" dirty="0"/>
              <a:t> </a:t>
            </a:r>
            <a:r>
              <a:rPr lang="en-US" sz="2400" dirty="0">
                <a:latin typeface="Courier New"/>
                <a:cs typeface="Courier New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logic of a do loop: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74</a:t>
            </a:fld>
            <a:endParaRPr lang="en-US" dirty="0"/>
          </a:p>
        </p:txBody>
      </p:sp>
      <p:pic>
        <p:nvPicPr>
          <p:cNvPr id="6" name="Picture 5" descr="Fig4.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220" y="2035705"/>
            <a:ext cx="2076979" cy="3232222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An example of a do loop: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count = 0;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do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count++;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</a:t>
            </a:r>
            <a:r>
              <a:rPr lang="en-US" sz="2000" dirty="0" err="1" smtClean="0">
                <a:latin typeface="Courier New"/>
                <a:cs typeface="Courier New"/>
              </a:rPr>
              <a:t>System.out.println</a:t>
            </a:r>
            <a:r>
              <a:rPr lang="en-US" sz="2000" dirty="0" smtClean="0">
                <a:latin typeface="Courier New"/>
                <a:cs typeface="Courier New"/>
              </a:rPr>
              <a:t> (count);</a:t>
            </a:r>
          </a:p>
          <a:p>
            <a:pPr>
              <a:spcAft>
                <a:spcPts val="1200"/>
              </a:spcAft>
              <a:buNone/>
            </a:pPr>
            <a:r>
              <a:rPr lang="en-US" sz="2000" dirty="0" smtClean="0">
                <a:latin typeface="Courier New"/>
                <a:cs typeface="Courier New"/>
              </a:rPr>
              <a:t>	} while (count &lt; 5);</a:t>
            </a:r>
          </a:p>
          <a:p>
            <a:r>
              <a:rPr lang="en-US" dirty="0" smtClean="0"/>
              <a:t>The body of a do loop is executed at least once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75</a:t>
            </a:fld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ReverseNumber.java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do loop.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ReverseNumber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Reverses the digits of an integer mathematically.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number, </a:t>
            </a:r>
            <a:r>
              <a:rPr lang="en-US" sz="1200" dirty="0" err="1" smtClean="0">
                <a:latin typeface="Courier New"/>
                <a:cs typeface="Courier New"/>
              </a:rPr>
              <a:t>lastDigit</a:t>
            </a:r>
            <a:r>
              <a:rPr lang="en-US" sz="1200" dirty="0" smtClean="0">
                <a:latin typeface="Courier New"/>
                <a:cs typeface="Courier New"/>
              </a:rPr>
              <a:t>, reverse = 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a positive integer: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number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76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lastDigit</a:t>
            </a:r>
            <a:r>
              <a:rPr lang="en-US" sz="1200" dirty="0" smtClean="0">
                <a:latin typeface="Courier New"/>
                <a:cs typeface="Courier New"/>
              </a:rPr>
              <a:t> = number % 10;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reverse = (reverse * 10) + </a:t>
            </a:r>
            <a:r>
              <a:rPr lang="en-US" sz="1200" dirty="0" err="1" smtClean="0">
                <a:latin typeface="Courier New"/>
                <a:cs typeface="Courier New"/>
              </a:rPr>
              <a:t>lastDigit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number = number / 10;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while (number &gt; 0);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System.out.println("That</a:t>
            </a:r>
            <a:r>
              <a:rPr lang="en-US" sz="1200" dirty="0" smtClean="0">
                <a:latin typeface="Courier New"/>
                <a:cs typeface="Courier New"/>
              </a:rPr>
              <a:t> number reversed is " + reverse);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77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while and do Loops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78</a:t>
            </a:fld>
            <a:endParaRPr lang="en-US" dirty="0"/>
          </a:p>
        </p:txBody>
      </p:sp>
      <p:pic>
        <p:nvPicPr>
          <p:cNvPr id="6" name="Picture 5" descr="Fig4.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153" y="1866372"/>
            <a:ext cx="2076979" cy="3232222"/>
          </a:xfrm>
          <a:prstGeom prst="rect">
            <a:avLst/>
          </a:prstGeom>
        </p:spPr>
      </p:pic>
      <p:pic>
        <p:nvPicPr>
          <p:cNvPr id="7" name="Picture 6" descr="Fig4.7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589" y="1866372"/>
            <a:ext cx="2750609" cy="3255468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 loop has the following syntax: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04887" y="3938587"/>
            <a:ext cx="71945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for ( </a:t>
            </a:r>
            <a:r>
              <a:rPr lang="en-US" sz="2000" i="1" dirty="0">
                <a:solidFill>
                  <a:srgbClr val="008000"/>
                </a:solidFill>
                <a:latin typeface="Courier New"/>
                <a:cs typeface="Courier New"/>
              </a:rPr>
              <a:t>initialization</a:t>
            </a:r>
            <a:r>
              <a:rPr lang="en-US" sz="2000" dirty="0">
                <a:latin typeface="Courier New"/>
                <a:cs typeface="Courier New"/>
              </a:rPr>
              <a:t> ; </a:t>
            </a:r>
            <a:r>
              <a:rPr lang="en-US" sz="2000" i="1" dirty="0">
                <a:solidFill>
                  <a:srgbClr val="008000"/>
                </a:solidFill>
                <a:latin typeface="Courier New"/>
                <a:cs typeface="Courier New"/>
              </a:rPr>
              <a:t>condition</a:t>
            </a:r>
            <a:r>
              <a:rPr lang="en-US" sz="2000" dirty="0">
                <a:latin typeface="Courier New"/>
                <a:cs typeface="Courier New"/>
              </a:rPr>
              <a:t> ; </a:t>
            </a:r>
            <a:r>
              <a:rPr lang="en-US" sz="2000" i="1" dirty="0">
                <a:solidFill>
                  <a:srgbClr val="008000"/>
                </a:solidFill>
                <a:latin typeface="Courier New"/>
                <a:cs typeface="Courier New"/>
              </a:rPr>
              <a:t>increment</a:t>
            </a:r>
            <a:r>
              <a:rPr lang="en-US" sz="2000" dirty="0">
                <a:latin typeface="Courier New"/>
                <a:cs typeface="Courier New"/>
              </a:rPr>
              <a:t> )</a:t>
            </a:r>
          </a:p>
          <a:p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i="1" dirty="0">
                <a:solidFill>
                  <a:srgbClr val="008000"/>
                </a:solidFill>
                <a:latin typeface="Courier New"/>
                <a:cs typeface="Courier New"/>
              </a:rPr>
              <a:t>statement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208087" y="2414587"/>
            <a:ext cx="2906713" cy="1387475"/>
            <a:chOff x="924" y="1286"/>
            <a:chExt cx="1831" cy="874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924" y="1286"/>
              <a:ext cx="1831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The </a:t>
              </a:r>
              <a:r>
                <a:rPr lang="en-US" sz="1800" i="1">
                  <a:solidFill>
                    <a:srgbClr val="008000"/>
                  </a:solidFill>
                </a:rPr>
                <a:t>initialization</a:t>
              </a:r>
              <a:endParaRPr lang="en-US" sz="1800">
                <a:solidFill>
                  <a:srgbClr val="008000"/>
                </a:solidFill>
              </a:endParaRPr>
            </a:p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is executed once</a:t>
              </a:r>
            </a:p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before the loop begins</a:t>
              </a:r>
              <a:endParaRPr lang="en-US" sz="2400" b="0">
                <a:solidFill>
                  <a:srgbClr val="008000"/>
                </a:solidFill>
                <a:latin typeface="Arial" pitchFamily="-110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24" y="1920"/>
              <a:ext cx="96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4619625" y="2414587"/>
            <a:ext cx="3232150" cy="1371600"/>
            <a:chOff x="3073" y="1248"/>
            <a:chExt cx="2036" cy="864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073" y="1248"/>
              <a:ext cx="2036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The </a:t>
              </a:r>
              <a:r>
                <a:rPr lang="en-US" sz="1800" i="1">
                  <a:solidFill>
                    <a:srgbClr val="008000"/>
                  </a:solidFill>
                </a:rPr>
                <a:t>statement</a:t>
              </a:r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 is</a:t>
              </a:r>
            </a:p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executed until the</a:t>
              </a:r>
            </a:p>
            <a:p>
              <a:pPr algn="ctr"/>
              <a:r>
                <a:rPr lang="en-US" sz="1800" i="1">
                  <a:solidFill>
                    <a:srgbClr val="008000"/>
                  </a:solidFill>
                </a:rPr>
                <a:t>condition</a:t>
              </a:r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 becomes false</a:t>
              </a:r>
              <a:endParaRPr lang="en-US" sz="2400" b="0">
                <a:solidFill>
                  <a:srgbClr val="008000"/>
                </a:solidFill>
                <a:latin typeface="Arial" pitchFamily="-110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3648" y="1872"/>
              <a:ext cx="192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3856037" y="4456112"/>
            <a:ext cx="4586288" cy="1174750"/>
            <a:chOff x="2592" y="2534"/>
            <a:chExt cx="2889" cy="740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592" y="2832"/>
              <a:ext cx="2889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The </a:t>
              </a:r>
              <a:r>
                <a:rPr lang="en-US" sz="1800" i="1">
                  <a:solidFill>
                    <a:srgbClr val="008000"/>
                  </a:solidFill>
                </a:rPr>
                <a:t>increment</a:t>
              </a:r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 portion is executed at the end of each iteration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4217" y="2534"/>
              <a:ext cx="199" cy="29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Conditions can also use </a:t>
            </a:r>
            <a:r>
              <a:rPr lang="en-US" i="1" dirty="0" smtClean="0"/>
              <a:t>logical operators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dirty="0" smtClean="0"/>
              <a:t>They all take </a:t>
            </a:r>
            <a:r>
              <a:rPr lang="en-US" dirty="0" err="1" smtClean="0"/>
              <a:t>boolean</a:t>
            </a:r>
            <a:r>
              <a:rPr lang="en-US" dirty="0" smtClean="0"/>
              <a:t> operands and produce </a:t>
            </a:r>
            <a:r>
              <a:rPr lang="en-US" dirty="0" err="1" smtClean="0"/>
              <a:t>boolean</a:t>
            </a:r>
            <a:r>
              <a:rPr lang="en-US" dirty="0" smtClean="0"/>
              <a:t> results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dirty="0" smtClean="0"/>
              <a:t>Logical NOT is a unary operator (it operates on one operand)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dirty="0" smtClean="0"/>
              <a:t>Logical AND and logical OR are binary operators (each operates on two operands)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Fig4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67" y="1962145"/>
            <a:ext cx="6625865" cy="144145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logic of a for loop: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80</a:t>
            </a:fld>
            <a:endParaRPr lang="en-US" dirty="0"/>
          </a:p>
        </p:txBody>
      </p:sp>
      <p:pic>
        <p:nvPicPr>
          <p:cNvPr id="6" name="Picture 5" descr="Fig4.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296" y="1960563"/>
            <a:ext cx="2213504" cy="4100952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sz="2800" dirty="0" smtClean="0">
                <a:latin typeface="Courier New" pitchFamily="-110" charset="0"/>
              </a:rPr>
              <a:t>for</a:t>
            </a:r>
            <a:r>
              <a:rPr lang="en-US" dirty="0" smtClean="0"/>
              <a:t> loop is functionally equivalent to the following </a:t>
            </a:r>
            <a:r>
              <a:rPr lang="en-US" sz="2800" dirty="0" smtClean="0">
                <a:latin typeface="Courier New" pitchFamily="-110" charset="0"/>
              </a:rPr>
              <a:t>while</a:t>
            </a:r>
            <a:r>
              <a:rPr lang="en-US" dirty="0" smtClean="0"/>
              <a:t> loop structure: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980267" y="2810933"/>
            <a:ext cx="3125341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008000"/>
                </a:solidFill>
                <a:latin typeface="Courier New"/>
                <a:cs typeface="Courier New"/>
              </a:rPr>
              <a:t>initialization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  <a:p>
            <a:r>
              <a:rPr lang="en-US" sz="2000" dirty="0">
                <a:latin typeface="Courier New"/>
                <a:cs typeface="Courier New"/>
              </a:rPr>
              <a:t>while ( </a:t>
            </a:r>
            <a:r>
              <a:rPr lang="en-US" sz="2000" i="1" dirty="0">
                <a:solidFill>
                  <a:srgbClr val="008000"/>
                </a:solidFill>
                <a:latin typeface="Courier New"/>
                <a:cs typeface="Courier New"/>
              </a:rPr>
              <a:t>condition</a:t>
            </a:r>
            <a:r>
              <a:rPr lang="en-US" sz="2000" dirty="0">
                <a:latin typeface="Courier New"/>
                <a:cs typeface="Courier New"/>
              </a:rPr>
              <a:t> )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i="1" dirty="0">
                <a:solidFill>
                  <a:srgbClr val="008000"/>
                </a:solidFill>
                <a:latin typeface="Courier New"/>
                <a:cs typeface="Courier New"/>
              </a:rPr>
              <a:t>statement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  <a:p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i="1" dirty="0">
                <a:solidFill>
                  <a:srgbClr val="008000"/>
                </a:solidFill>
                <a:latin typeface="Courier New"/>
                <a:cs typeface="Courier New"/>
              </a:rPr>
              <a:t>increment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An example of a for loop: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for (</a:t>
            </a:r>
            <a:r>
              <a:rPr lang="en-US" sz="2162" dirty="0" err="1" smtClean="0">
                <a:latin typeface="Courier New"/>
                <a:cs typeface="Courier New"/>
              </a:rPr>
              <a:t>int</a:t>
            </a:r>
            <a:r>
              <a:rPr lang="en-US" sz="2162" dirty="0" smtClean="0">
                <a:latin typeface="Courier New"/>
                <a:cs typeface="Courier New"/>
              </a:rPr>
              <a:t> count=1; count &lt;= 5; count++)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   </a:t>
            </a:r>
            <a:r>
              <a:rPr lang="en-US" sz="2162" dirty="0" err="1" smtClean="0">
                <a:latin typeface="Courier New"/>
                <a:cs typeface="Courier New"/>
              </a:rPr>
              <a:t>System.out.println</a:t>
            </a:r>
            <a:r>
              <a:rPr lang="en-US" sz="2162" dirty="0" smtClean="0">
                <a:latin typeface="Courier New"/>
                <a:cs typeface="Courier New"/>
              </a:rPr>
              <a:t> (count);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The initialization section can be used to declare a variable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Like a </a:t>
            </a:r>
            <a:r>
              <a:rPr lang="en-US" sz="2800" dirty="0" smtClean="0"/>
              <a:t>while</a:t>
            </a:r>
            <a:r>
              <a:rPr lang="en-US" dirty="0" smtClean="0">
                <a:latin typeface="Times New Roman" pitchFamily="-110" charset="0"/>
              </a:rPr>
              <a:t> loop, the condition of a </a:t>
            </a:r>
            <a:r>
              <a:rPr lang="en-US" sz="2800" dirty="0" smtClean="0"/>
              <a:t>for</a:t>
            </a:r>
            <a:r>
              <a:rPr lang="en-US" dirty="0" smtClean="0">
                <a:latin typeface="Times New Roman" pitchFamily="-110" charset="0"/>
              </a:rPr>
              <a:t> loop is tested prior to executing the loop body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Therefore, the body of a </a:t>
            </a:r>
            <a:r>
              <a:rPr lang="en-US" sz="2800" dirty="0" smtClean="0"/>
              <a:t>for</a:t>
            </a:r>
            <a:r>
              <a:rPr lang="en-US" dirty="0" smtClean="0">
                <a:latin typeface="Times New Roman" pitchFamily="-110" charset="0"/>
              </a:rPr>
              <a:t> loop will execute zero or more times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82</a:t>
            </a:fld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The increment section can perform any calculation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for (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num=100; num &gt; 0; num -= 5)</a:t>
            </a:r>
          </a:p>
          <a:p>
            <a:pPr>
              <a:spcAft>
                <a:spcPts val="1200"/>
              </a:spcAft>
              <a:buNone/>
            </a:pPr>
            <a:r>
              <a:rPr lang="en-US" sz="2000" dirty="0" smtClean="0">
                <a:latin typeface="Courier New"/>
                <a:cs typeface="Courier New"/>
              </a:rPr>
              <a:t>	   </a:t>
            </a:r>
            <a:r>
              <a:rPr lang="en-US" sz="2000" dirty="0" err="1" smtClean="0">
                <a:latin typeface="Courier New"/>
                <a:cs typeface="Courier New"/>
              </a:rPr>
              <a:t>System.out.println</a:t>
            </a:r>
            <a:r>
              <a:rPr lang="en-US" sz="2000" dirty="0" smtClean="0">
                <a:latin typeface="Courier New"/>
                <a:cs typeface="Courier New"/>
              </a:rPr>
              <a:t> (num);</a:t>
            </a:r>
          </a:p>
          <a:p>
            <a:r>
              <a:rPr lang="en-US" dirty="0" smtClean="0">
                <a:latin typeface="Times New Roman" pitchFamily="-110" charset="0"/>
              </a:rPr>
              <a:t>A </a:t>
            </a:r>
            <a:r>
              <a:rPr lang="en-US" sz="2800" dirty="0" smtClean="0"/>
              <a:t>for</a:t>
            </a:r>
            <a:r>
              <a:rPr lang="en-US" dirty="0" smtClean="0">
                <a:latin typeface="Times New Roman" pitchFamily="-110" charset="0"/>
              </a:rPr>
              <a:t> loop is well suited for executing statements a specific number of times that can be calculated or determined in advance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83</a:t>
            </a:fld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Multiples.java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for loop.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Multiples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Prints multiples of a user-specified number up to a user-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specified limit.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PER_LINE = 5;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value, limit, </a:t>
            </a:r>
            <a:r>
              <a:rPr lang="en-US" sz="1200" dirty="0" err="1" smtClean="0">
                <a:latin typeface="Courier New"/>
                <a:cs typeface="Courier New"/>
              </a:rPr>
              <a:t>mult</a:t>
            </a:r>
            <a:r>
              <a:rPr lang="en-US" sz="1200" dirty="0" smtClean="0">
                <a:latin typeface="Courier New"/>
                <a:cs typeface="Courier New"/>
              </a:rPr>
              <a:t>, count = 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a positive value: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value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an upper limit: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limit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84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200" dirty="0" smtClean="0">
                <a:latin typeface="Courier New"/>
                <a:cs typeface="Courier New"/>
              </a:rPr>
              <a:t> multiples of " + value + " between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value + " and " + limit + " (inclusive) are:");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for (</a:t>
            </a:r>
            <a:r>
              <a:rPr lang="en-US" sz="1200" dirty="0" err="1" smtClean="0">
                <a:latin typeface="Courier New"/>
                <a:cs typeface="Courier New"/>
              </a:rPr>
              <a:t>mult</a:t>
            </a:r>
            <a:r>
              <a:rPr lang="en-US" sz="1200" dirty="0" smtClean="0">
                <a:latin typeface="Courier New"/>
                <a:cs typeface="Courier New"/>
              </a:rPr>
              <a:t> = value; </a:t>
            </a:r>
            <a:r>
              <a:rPr lang="en-US" sz="1200" dirty="0" err="1" smtClean="0">
                <a:latin typeface="Courier New"/>
                <a:cs typeface="Courier New"/>
              </a:rPr>
              <a:t>mult</a:t>
            </a:r>
            <a:r>
              <a:rPr lang="en-US" sz="1200" dirty="0" smtClean="0">
                <a:latin typeface="Courier New"/>
                <a:cs typeface="Courier New"/>
              </a:rPr>
              <a:t> &lt;= limit; </a:t>
            </a:r>
            <a:r>
              <a:rPr lang="en-US" sz="1200" dirty="0" err="1" smtClean="0">
                <a:latin typeface="Courier New"/>
                <a:cs typeface="Courier New"/>
              </a:rPr>
              <a:t>mult</a:t>
            </a:r>
            <a:r>
              <a:rPr lang="en-US" sz="1200" dirty="0" smtClean="0">
                <a:latin typeface="Courier New"/>
                <a:cs typeface="Courier New"/>
              </a:rPr>
              <a:t> += value)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System.out.print(mult</a:t>
            </a:r>
            <a:r>
              <a:rPr lang="en-US" sz="1200" dirty="0" smtClean="0">
                <a:latin typeface="Courier New"/>
                <a:cs typeface="Courier New"/>
              </a:rPr>
              <a:t>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// Print a specific number of values per line of output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count++;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(count % PER_LINE ==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85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Stars.java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nested for loops.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Stars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Prints a triangle shape using asterisk (star) characters.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MAX_ROWS = 10;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row = 1; row &lt;= MAX_ROWS; row++)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star = 1; star &lt;= row; star++)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</a:t>
            </a:r>
            <a:r>
              <a:rPr lang="en-US" sz="1200" dirty="0" smtClean="0">
                <a:latin typeface="Courier New"/>
                <a:cs typeface="Courier New"/>
              </a:rPr>
              <a:t>("*");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86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Each expression in the header of a </a:t>
            </a:r>
            <a:r>
              <a:rPr lang="en-US" sz="2800" dirty="0" smtClean="0">
                <a:latin typeface="Courier New" pitchFamily="-110" charset="0"/>
              </a:rPr>
              <a:t>for</a:t>
            </a:r>
            <a:r>
              <a:rPr lang="en-US" dirty="0" smtClean="0"/>
              <a:t> loop is optional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If the initialization is left out, no initialization is performed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If the condition is left out, it is always considered to be true, and therefore creates an infinite loop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If the increment is left out, no increment operation is performed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87</a:t>
            </a:fld>
            <a:endParaRPr 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Iterators</a:t>
            </a:r>
            <a:r>
              <a:rPr lang="en-US" dirty="0" smtClean="0"/>
              <a:t> and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 variant of the </a:t>
            </a:r>
            <a:r>
              <a:rPr lang="en-US" sz="2800" dirty="0" smtClean="0">
                <a:latin typeface="Courier New" pitchFamily="-110" charset="0"/>
              </a:rPr>
              <a:t>for</a:t>
            </a:r>
            <a:r>
              <a:rPr lang="en-US" dirty="0" smtClean="0"/>
              <a:t> loop simplifies the repetitive processing for any object that implements the </a:t>
            </a:r>
            <a:r>
              <a:rPr lang="en-US" sz="2800" dirty="0" err="1" smtClean="0">
                <a:latin typeface="Courier New"/>
                <a:cs typeface="Courier New"/>
              </a:rPr>
              <a:t>Iterable</a:t>
            </a:r>
            <a:r>
              <a:rPr lang="en-US" dirty="0" smtClean="0"/>
              <a:t> interface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An </a:t>
            </a:r>
            <a:r>
              <a:rPr lang="en-US" sz="2800" dirty="0" err="1" smtClean="0">
                <a:latin typeface="Courier New"/>
                <a:cs typeface="Courier New"/>
              </a:rPr>
              <a:t>Iterable</a:t>
            </a:r>
            <a:r>
              <a:rPr lang="en-US" dirty="0" smtClean="0"/>
              <a:t> interface provides an </a:t>
            </a:r>
            <a:r>
              <a:rPr lang="en-US" dirty="0" err="1" smtClean="0"/>
              <a:t>iterator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ct val="70000"/>
              </a:spcBef>
              <a:spcAft>
                <a:spcPts val="1200"/>
              </a:spcAft>
            </a:pPr>
            <a:r>
              <a:rPr lang="en-US" dirty="0" smtClean="0"/>
              <a:t>For example, if </a:t>
            </a:r>
            <a:r>
              <a:rPr lang="en-US" sz="2800" dirty="0" err="1" smtClean="0">
                <a:latin typeface="Courier New" pitchFamily="-110" charset="0"/>
              </a:rPr>
              <a:t>BookList</a:t>
            </a:r>
            <a:r>
              <a:rPr lang="en-US" dirty="0" smtClean="0"/>
              <a:t> is an </a:t>
            </a:r>
            <a:r>
              <a:rPr lang="en-US" sz="2800" dirty="0" err="1" smtClean="0">
                <a:latin typeface="Courier New"/>
                <a:cs typeface="Courier New"/>
              </a:rPr>
              <a:t>Iterable</a:t>
            </a:r>
            <a:r>
              <a:rPr lang="en-US" dirty="0" smtClean="0"/>
              <a:t> object that manages </a:t>
            </a:r>
            <a:r>
              <a:rPr lang="en-US" sz="2800" dirty="0" smtClean="0">
                <a:latin typeface="Courier New" pitchFamily="-110" charset="0"/>
              </a:rPr>
              <a:t>Book</a:t>
            </a:r>
            <a:r>
              <a:rPr lang="en-US" dirty="0" smtClean="0"/>
              <a:t> objects, the following loop will print each book: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for (Book </a:t>
            </a:r>
            <a:r>
              <a:rPr lang="en-US" sz="2000" dirty="0" err="1" smtClean="0">
                <a:latin typeface="Courier New"/>
                <a:cs typeface="Courier New"/>
              </a:rPr>
              <a:t>myBook</a:t>
            </a:r>
            <a:r>
              <a:rPr lang="en-US" sz="2000" dirty="0" smtClean="0">
                <a:latin typeface="Courier New"/>
                <a:cs typeface="Courier New"/>
              </a:rPr>
              <a:t> : </a:t>
            </a:r>
            <a:r>
              <a:rPr lang="en-US" sz="2000" dirty="0" err="1" smtClean="0">
                <a:latin typeface="Courier New"/>
                <a:cs typeface="Courier New"/>
              </a:rPr>
              <a:t>BookList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</a:t>
            </a:r>
            <a:r>
              <a:rPr lang="en-US" sz="2000" dirty="0" err="1" smtClean="0">
                <a:latin typeface="Courier New"/>
                <a:cs typeface="Courier New"/>
              </a:rPr>
              <a:t>System.out.println</a:t>
            </a:r>
            <a:r>
              <a:rPr lang="en-US" sz="2000" dirty="0" smtClean="0">
                <a:latin typeface="Courier New"/>
                <a:cs typeface="Courier New"/>
              </a:rPr>
              <a:t> (</a:t>
            </a:r>
            <a:r>
              <a:rPr lang="en-US" sz="2000" dirty="0" err="1" smtClean="0">
                <a:latin typeface="Courier New"/>
                <a:cs typeface="Courier New"/>
              </a:rPr>
              <a:t>myBook</a:t>
            </a:r>
            <a:r>
              <a:rPr lang="en-US" sz="2000" dirty="0" smtClean="0">
                <a:latin typeface="Courier New"/>
                <a:cs typeface="Courier New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88</a:t>
            </a:fld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for-each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dirty="0" smtClean="0"/>
              <a:t>This style of </a:t>
            </a:r>
            <a:r>
              <a:rPr lang="en-US" sz="2800" dirty="0" smtClean="0">
                <a:latin typeface="Courier New" pitchFamily="-110" charset="0"/>
              </a:rPr>
              <a:t>for</a:t>
            </a:r>
            <a:r>
              <a:rPr lang="en-US" dirty="0" smtClean="0"/>
              <a:t> loop can be read "for each </a:t>
            </a:r>
            <a:r>
              <a:rPr lang="en-US" sz="2800" dirty="0" smtClean="0">
                <a:latin typeface="Courier New" pitchFamily="-110" charset="0"/>
              </a:rPr>
              <a:t>Book</a:t>
            </a:r>
            <a:r>
              <a:rPr lang="en-US" dirty="0" smtClean="0"/>
              <a:t> in </a:t>
            </a:r>
            <a:r>
              <a:rPr lang="en-US" sz="2800" dirty="0" err="1" smtClean="0">
                <a:latin typeface="Courier New" pitchFamily="-110" charset="0"/>
              </a:rPr>
              <a:t>BookList</a:t>
            </a:r>
            <a:r>
              <a:rPr lang="en-US" dirty="0" smtClean="0"/>
              <a:t>, …"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This version is sometimes referred to as the </a:t>
            </a:r>
            <a:r>
              <a:rPr lang="en-US" i="1" dirty="0" smtClean="0"/>
              <a:t>for-each</a:t>
            </a:r>
            <a:r>
              <a:rPr lang="en-US" dirty="0" smtClean="0"/>
              <a:t> loop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It eliminates the need to call the </a:t>
            </a:r>
            <a:r>
              <a:rPr lang="en-US" sz="2800" dirty="0" err="1" smtClean="0">
                <a:latin typeface="Courier New" pitchFamily="-110" charset="0"/>
              </a:rPr>
              <a:t>hasNext</a:t>
            </a:r>
            <a:r>
              <a:rPr lang="en-US" dirty="0" smtClean="0"/>
              <a:t> and </a:t>
            </a:r>
            <a:r>
              <a:rPr lang="en-US" sz="2800" dirty="0" smtClean="0">
                <a:latin typeface="Courier New" pitchFamily="-110" charset="0"/>
              </a:rPr>
              <a:t>next</a:t>
            </a:r>
            <a:r>
              <a:rPr lang="en-US" dirty="0" smtClean="0"/>
              <a:t> methods explicitly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It also will be helpful when processing arrays, which are discussed in Chapter 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89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</a:t>
            </a:r>
            <a:r>
              <a:rPr lang="en-US" i="1" dirty="0" smtClean="0"/>
              <a:t>logical NOT</a:t>
            </a:r>
            <a:r>
              <a:rPr lang="en-US" dirty="0" smtClean="0"/>
              <a:t> operation is also called </a:t>
            </a:r>
            <a:r>
              <a:rPr lang="en-US" i="1" dirty="0" smtClean="0"/>
              <a:t>logical negation</a:t>
            </a:r>
            <a:r>
              <a:rPr lang="en-US" dirty="0" smtClean="0"/>
              <a:t> or </a:t>
            </a:r>
            <a:r>
              <a:rPr lang="en-US" i="1" dirty="0" smtClean="0"/>
              <a:t>logical complement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If some </a:t>
            </a:r>
            <a:r>
              <a:rPr lang="en-US" dirty="0" err="1" smtClean="0"/>
              <a:t>boolean</a:t>
            </a:r>
            <a:r>
              <a:rPr lang="en-US" dirty="0" smtClean="0"/>
              <a:t> condition </a:t>
            </a:r>
            <a:r>
              <a:rPr lang="en-US" sz="2800" dirty="0" smtClean="0">
                <a:latin typeface="Courier New" pitchFamily="-110" charset="0"/>
              </a:rPr>
              <a:t>a</a:t>
            </a:r>
            <a:r>
              <a:rPr lang="en-US" dirty="0" smtClean="0"/>
              <a:t> is true, then </a:t>
            </a:r>
            <a:r>
              <a:rPr lang="en-US" sz="2800" dirty="0" smtClean="0">
                <a:latin typeface="Courier New" pitchFamily="-110" charset="0"/>
              </a:rPr>
              <a:t>!a</a:t>
            </a:r>
            <a:r>
              <a:rPr lang="en-US" dirty="0" smtClean="0"/>
              <a:t> is false;  if </a:t>
            </a:r>
            <a:r>
              <a:rPr lang="en-US" sz="2800" dirty="0" smtClean="0">
                <a:latin typeface="Courier New" pitchFamily="-110" charset="0"/>
              </a:rPr>
              <a:t>a</a:t>
            </a:r>
            <a:r>
              <a:rPr lang="en-US" dirty="0" smtClean="0"/>
              <a:t> is false, then </a:t>
            </a:r>
            <a:r>
              <a:rPr lang="en-US" sz="2800" dirty="0" smtClean="0">
                <a:latin typeface="Courier New" pitchFamily="-110" charset="0"/>
              </a:rPr>
              <a:t>!a</a:t>
            </a:r>
            <a:r>
              <a:rPr lang="en-US" dirty="0" smtClean="0"/>
              <a:t> is true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Logical expressions can be shown using a </a:t>
            </a:r>
            <a:r>
              <a:rPr lang="en-US" i="1" dirty="0" smtClean="0"/>
              <a:t>truth table: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Fig4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767" y="4739745"/>
            <a:ext cx="3517900" cy="13302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5368</Words>
  <Application>Microsoft Macintosh PowerPoint</Application>
  <PresentationFormat>On-screen Show (4:3)</PresentationFormat>
  <Paragraphs>1079</Paragraphs>
  <Slides>89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4" baseType="lpstr">
      <vt:lpstr>Calibri</vt:lpstr>
      <vt:lpstr>Courier New</vt:lpstr>
      <vt:lpstr>Times New Roman</vt:lpstr>
      <vt:lpstr>Arial</vt:lpstr>
      <vt:lpstr>Office Theme</vt:lpstr>
      <vt:lpstr>PowerPoint Presentation</vt:lpstr>
      <vt:lpstr>Chapter Scope</vt:lpstr>
      <vt:lpstr>Flow of Control</vt:lpstr>
      <vt:lpstr>Conditional Statements</vt:lpstr>
      <vt:lpstr>The if Statement</vt:lpstr>
      <vt:lpstr>Equality and Relational Operators</vt:lpstr>
      <vt:lpstr>Conditions</vt:lpstr>
      <vt:lpstr>Logical Operators</vt:lpstr>
      <vt:lpstr>Logical NOT</vt:lpstr>
      <vt:lpstr>Logical AND and Logical OR</vt:lpstr>
      <vt:lpstr>Logical AND and Logical OR</vt:lpstr>
      <vt:lpstr>Logical Operators</vt:lpstr>
      <vt:lpstr>Logical Operators</vt:lpstr>
      <vt:lpstr>Short-Circuited Operators</vt:lpstr>
      <vt:lpstr>The if Statement</vt:lpstr>
      <vt:lpstr>The if Statement</vt:lpstr>
      <vt:lpstr>PowerPoint Presentation</vt:lpstr>
      <vt:lpstr>Indentation</vt:lpstr>
      <vt:lpstr>The if-else Statement</vt:lpstr>
      <vt:lpstr>PowerPoint Presentation</vt:lpstr>
      <vt:lpstr>PowerPoint Presentation</vt:lpstr>
      <vt:lpstr>Block Statements</vt:lpstr>
      <vt:lpstr>The if-else Statement</vt:lpstr>
      <vt:lpstr>PowerPoint Presentation</vt:lpstr>
      <vt:lpstr>PowerPoint Presentation</vt:lpstr>
      <vt:lpstr>Indentation Revisited</vt:lpstr>
      <vt:lpstr>The if-else Statement</vt:lpstr>
      <vt:lpstr>The Conditional Operator</vt:lpstr>
      <vt:lpstr>The Conditional Operator</vt:lpstr>
      <vt:lpstr>The Conditional Operator</vt:lpstr>
      <vt:lpstr>Nested if Statements</vt:lpstr>
      <vt:lpstr>PowerPoint Presentation</vt:lpstr>
      <vt:lpstr>PowerPoint Presentation</vt:lpstr>
      <vt:lpstr>Comparing Data</vt:lpstr>
      <vt:lpstr>Comparing Float Values</vt:lpstr>
      <vt:lpstr>Comparing Float Values</vt:lpstr>
      <vt:lpstr>Comparing Characters</vt:lpstr>
      <vt:lpstr>Comparing Characters</vt:lpstr>
      <vt:lpstr>Comparing Strings</vt:lpstr>
      <vt:lpstr>Comparing Strings</vt:lpstr>
      <vt:lpstr>Comparing Strings</vt:lpstr>
      <vt:lpstr>Lexicographic Ordering</vt:lpstr>
      <vt:lpstr>== vs. equals</vt:lpstr>
      <vt:lpstr>The switch Statement</vt:lpstr>
      <vt:lpstr>The switch Statement</vt:lpstr>
      <vt:lpstr>The switch Statement</vt:lpstr>
      <vt:lpstr>The switch Statement</vt:lpstr>
      <vt:lpstr>The switch Statement</vt:lpstr>
      <vt:lpstr>The switch Statement</vt:lpstr>
      <vt:lpstr>PowerPoint Presentation</vt:lpstr>
      <vt:lpstr>PowerPoint Presentation</vt:lpstr>
      <vt:lpstr>Loops</vt:lpstr>
      <vt:lpstr>The while Loop</vt:lpstr>
      <vt:lpstr>The while Loop</vt:lpstr>
      <vt:lpstr>The while Loop</vt:lpstr>
      <vt:lpstr>The while Loop</vt:lpstr>
      <vt:lpstr>PowerPoint Presentation</vt:lpstr>
      <vt:lpstr>PowerPoint Presentation</vt:lpstr>
      <vt:lpstr>The while Loop</vt:lpstr>
      <vt:lpstr>PowerPoint Presentation</vt:lpstr>
      <vt:lpstr>PowerPoint Presentation</vt:lpstr>
      <vt:lpstr>Infinite Loops</vt:lpstr>
      <vt:lpstr>Infinite Loops</vt:lpstr>
      <vt:lpstr>Nested Loops</vt:lpstr>
      <vt:lpstr>Nested Loops</vt:lpstr>
      <vt:lpstr>PowerPoint Presentation</vt:lpstr>
      <vt:lpstr>PowerPoint Presentation</vt:lpstr>
      <vt:lpstr>Iterators</vt:lpstr>
      <vt:lpstr>Iterators</vt:lpstr>
      <vt:lpstr>Iterators</vt:lpstr>
      <vt:lpstr>PowerPoint Presentation</vt:lpstr>
      <vt:lpstr>PowerPoint Presentation</vt:lpstr>
      <vt:lpstr>The do Loop</vt:lpstr>
      <vt:lpstr>The do Loop</vt:lpstr>
      <vt:lpstr>The do Loop</vt:lpstr>
      <vt:lpstr>PowerPoint Presentation</vt:lpstr>
      <vt:lpstr>PowerPoint Presentation</vt:lpstr>
      <vt:lpstr>Comparing while and do Loops</vt:lpstr>
      <vt:lpstr>The for Loop</vt:lpstr>
      <vt:lpstr>The for Loop</vt:lpstr>
      <vt:lpstr>The for Loop</vt:lpstr>
      <vt:lpstr>The for Loop</vt:lpstr>
      <vt:lpstr>The for Loop</vt:lpstr>
      <vt:lpstr>PowerPoint Presentation</vt:lpstr>
      <vt:lpstr>PowerPoint Presentation</vt:lpstr>
      <vt:lpstr>PowerPoint Presentation</vt:lpstr>
      <vt:lpstr>The for Loop</vt:lpstr>
      <vt:lpstr>Iterators and for Loops</vt:lpstr>
      <vt:lpstr>The for-each Loop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32</cp:revision>
  <dcterms:created xsi:type="dcterms:W3CDTF">2013-08-04T12:17:35Z</dcterms:created>
  <dcterms:modified xsi:type="dcterms:W3CDTF">2017-01-04T14:42:27Z</dcterms:modified>
</cp:coreProperties>
</file>