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2"/>
  </p:notesMasterIdLst>
  <p:handoutMasterIdLst>
    <p:handoutMasterId r:id="rId123"/>
  </p:handoutMasterIdLst>
  <p:sldIdLst>
    <p:sldId id="256" r:id="rId2"/>
    <p:sldId id="258" r:id="rId3"/>
    <p:sldId id="341" r:id="rId4"/>
    <p:sldId id="344" r:id="rId5"/>
    <p:sldId id="289" r:id="rId6"/>
    <p:sldId id="343" r:id="rId7"/>
    <p:sldId id="327" r:id="rId8"/>
    <p:sldId id="345" r:id="rId9"/>
    <p:sldId id="346" r:id="rId10"/>
    <p:sldId id="347" r:id="rId11"/>
    <p:sldId id="342" r:id="rId12"/>
    <p:sldId id="348" r:id="rId13"/>
    <p:sldId id="281" r:id="rId14"/>
    <p:sldId id="290" r:id="rId15"/>
    <p:sldId id="291" r:id="rId16"/>
    <p:sldId id="292" r:id="rId17"/>
    <p:sldId id="329" r:id="rId18"/>
    <p:sldId id="328" r:id="rId19"/>
    <p:sldId id="349" r:id="rId20"/>
    <p:sldId id="350" r:id="rId21"/>
    <p:sldId id="351" r:id="rId22"/>
    <p:sldId id="352" r:id="rId23"/>
    <p:sldId id="353" r:id="rId24"/>
    <p:sldId id="330" r:id="rId25"/>
    <p:sldId id="354" r:id="rId26"/>
    <p:sldId id="355" r:id="rId27"/>
    <p:sldId id="356" r:id="rId28"/>
    <p:sldId id="357" r:id="rId29"/>
    <p:sldId id="358" r:id="rId30"/>
    <p:sldId id="359" r:id="rId31"/>
    <p:sldId id="360" r:id="rId32"/>
    <p:sldId id="361" r:id="rId33"/>
    <p:sldId id="362" r:id="rId34"/>
    <p:sldId id="363" r:id="rId35"/>
    <p:sldId id="293" r:id="rId36"/>
    <p:sldId id="294" r:id="rId37"/>
    <p:sldId id="295" r:id="rId38"/>
    <p:sldId id="296" r:id="rId39"/>
    <p:sldId id="297" r:id="rId40"/>
    <p:sldId id="298" r:id="rId41"/>
    <p:sldId id="364" r:id="rId42"/>
    <p:sldId id="334" r:id="rId43"/>
    <p:sldId id="365" r:id="rId44"/>
    <p:sldId id="366" r:id="rId45"/>
    <p:sldId id="367" r:id="rId46"/>
    <p:sldId id="372" r:id="rId47"/>
    <p:sldId id="368" r:id="rId48"/>
    <p:sldId id="369" r:id="rId49"/>
    <p:sldId id="370" r:id="rId50"/>
    <p:sldId id="371" r:id="rId51"/>
    <p:sldId id="299" r:id="rId52"/>
    <p:sldId id="300" r:id="rId53"/>
    <p:sldId id="373" r:id="rId54"/>
    <p:sldId id="301" r:id="rId55"/>
    <p:sldId id="302" r:id="rId56"/>
    <p:sldId id="303" r:id="rId57"/>
    <p:sldId id="332" r:id="rId58"/>
    <p:sldId id="374" r:id="rId59"/>
    <p:sldId id="375" r:id="rId60"/>
    <p:sldId id="376" r:id="rId61"/>
    <p:sldId id="377" r:id="rId62"/>
    <p:sldId id="378" r:id="rId63"/>
    <p:sldId id="337" r:id="rId64"/>
    <p:sldId id="379" r:id="rId65"/>
    <p:sldId id="304" r:id="rId66"/>
    <p:sldId id="305" r:id="rId67"/>
    <p:sldId id="306" r:id="rId68"/>
    <p:sldId id="307" r:id="rId69"/>
    <p:sldId id="380" r:id="rId70"/>
    <p:sldId id="381" r:id="rId71"/>
    <p:sldId id="382" r:id="rId72"/>
    <p:sldId id="383" r:id="rId73"/>
    <p:sldId id="308" r:id="rId74"/>
    <p:sldId id="309" r:id="rId75"/>
    <p:sldId id="310" r:id="rId76"/>
    <p:sldId id="311" r:id="rId77"/>
    <p:sldId id="312" r:id="rId78"/>
    <p:sldId id="313" r:id="rId79"/>
    <p:sldId id="314" r:id="rId80"/>
    <p:sldId id="315" r:id="rId81"/>
    <p:sldId id="384" r:id="rId82"/>
    <p:sldId id="385" r:id="rId83"/>
    <p:sldId id="386" r:id="rId84"/>
    <p:sldId id="387" r:id="rId85"/>
    <p:sldId id="388" r:id="rId86"/>
    <p:sldId id="389" r:id="rId87"/>
    <p:sldId id="390" r:id="rId88"/>
    <p:sldId id="391" r:id="rId89"/>
    <p:sldId id="392" r:id="rId90"/>
    <p:sldId id="316" r:id="rId91"/>
    <p:sldId id="317" r:id="rId92"/>
    <p:sldId id="318" r:id="rId93"/>
    <p:sldId id="319" r:id="rId94"/>
    <p:sldId id="320" r:id="rId95"/>
    <p:sldId id="321" r:id="rId96"/>
    <p:sldId id="339" r:id="rId97"/>
    <p:sldId id="393" r:id="rId98"/>
    <p:sldId id="394" r:id="rId99"/>
    <p:sldId id="322" r:id="rId100"/>
    <p:sldId id="323" r:id="rId101"/>
    <p:sldId id="324" r:id="rId102"/>
    <p:sldId id="325" r:id="rId103"/>
    <p:sldId id="326" r:id="rId104"/>
    <p:sldId id="340" r:id="rId105"/>
    <p:sldId id="395" r:id="rId106"/>
    <p:sldId id="396" r:id="rId107"/>
    <p:sldId id="397" r:id="rId108"/>
    <p:sldId id="398" r:id="rId109"/>
    <p:sldId id="400" r:id="rId110"/>
    <p:sldId id="401" r:id="rId111"/>
    <p:sldId id="402" r:id="rId112"/>
    <p:sldId id="403" r:id="rId113"/>
    <p:sldId id="404" r:id="rId114"/>
    <p:sldId id="405" r:id="rId115"/>
    <p:sldId id="406" r:id="rId116"/>
    <p:sldId id="407" r:id="rId117"/>
    <p:sldId id="408" r:id="rId118"/>
    <p:sldId id="409" r:id="rId119"/>
    <p:sldId id="410" r:id="rId120"/>
    <p:sldId id="411" r:id="rId1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notesMaster" Target="notesMasters/notesMaster1.xml"/><Relationship Id="rId123" Type="http://schemas.openxmlformats.org/officeDocument/2006/relationships/handoutMaster" Target="handoutMasters/handoutMaster1.xml"/><Relationship Id="rId124" Type="http://schemas.openxmlformats.org/officeDocument/2006/relationships/presProps" Target="presProps.xml"/><Relationship Id="rId125" Type="http://schemas.openxmlformats.org/officeDocument/2006/relationships/viewProps" Target="viewProps.xml"/><Relationship Id="rId126" Type="http://schemas.openxmlformats.org/officeDocument/2006/relationships/theme" Target="theme/theme1.xml"/><Relationship Id="rId12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9628C-E566-C847-9FFB-ECBFD01C2D49}" type="datetimeFigureOut">
              <a:rPr lang="en-US" smtClean="0"/>
              <a:pPr/>
              <a:t>1/4/17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32FABF-C98F-294F-8E68-B12E1669D5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846B3-35DA-9749-BEE5-DED67FE47B1D}" type="datetimeFigureOut">
              <a:rPr lang="en-US" smtClean="0"/>
              <a:pPr/>
              <a:t>1/4/17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EB2BD8-746B-9F48-B7E9-74D6E69A6B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B2BD8-746B-9F48-B7E9-74D6E69A6B1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32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5 - </a:t>
            </a:r>
            <a:fld id="{90994C07-E970-A243-9601-A1D642E986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8000">
              <a:schemeClr val="bg1"/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0954" y="274638"/>
            <a:ext cx="8808198" cy="856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922" y="1253756"/>
            <a:ext cx="8694229" cy="5102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4922" y="6356350"/>
            <a:ext cx="655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381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5 - </a:t>
            </a:r>
            <a:fld id="{90994C07-E970-A243-9601-A1D642E986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23127" y="1963163"/>
            <a:ext cx="4828557" cy="2441466"/>
          </a:xfrm>
        </p:spPr>
        <p:txBody>
          <a:bodyPr>
            <a:normAutofit/>
          </a:bodyPr>
          <a:lstStyle/>
          <a:p>
            <a:pPr algn="l">
              <a:spcAft>
                <a:spcPts val="1800"/>
              </a:spcAft>
            </a:pPr>
            <a:r>
              <a:rPr lang="en-US" dirty="0" smtClean="0">
                <a:solidFill>
                  <a:schemeClr val="tx1"/>
                </a:solidFill>
              </a:rPr>
              <a:t>Chapter 5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Writing Classes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44" y="1181672"/>
            <a:ext cx="3049431" cy="38321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Identifying </a:t>
            </a:r>
            <a:r>
              <a:rPr lang="en-US" dirty="0"/>
              <a:t>Classes and Objects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dirty="0"/>
              <a:t>Part of identifying the classes we need is the process of </a:t>
            </a:r>
            <a:r>
              <a:rPr lang="en-US" i="1" dirty="0"/>
              <a:t>assigning responsibilities</a:t>
            </a:r>
            <a:r>
              <a:rPr lang="en-US" dirty="0"/>
              <a:t> to each class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dirty="0"/>
              <a:t>Every activity that a program must accomplish must be represented by one or more methods in one or more classes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dirty="0"/>
              <a:t>We generally use verbs for the names of methods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dirty="0"/>
              <a:t>In early stages it is not necessary to determine every method of every class – begin with primary responsibilities and evolve the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modifier.changeValues(a1, a2, a3);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System.out.println("After</a:t>
            </a:r>
            <a:r>
              <a:rPr lang="en-US" sz="1200" dirty="0" smtClean="0">
                <a:latin typeface="Courier New"/>
                <a:cs typeface="Courier New"/>
              </a:rPr>
              <a:t> calling </a:t>
            </a:r>
            <a:r>
              <a:rPr lang="en-US" sz="1200" dirty="0" err="1" smtClean="0">
                <a:latin typeface="Courier New"/>
                <a:cs typeface="Courier New"/>
              </a:rPr>
              <a:t>changeValues</a:t>
            </a:r>
            <a:r>
              <a:rPr lang="en-US" sz="1200" dirty="0" smtClean="0">
                <a:latin typeface="Courier New"/>
                <a:cs typeface="Courier New"/>
              </a:rPr>
              <a:t>:");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System.out.println("a1\ta2\ta3");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System.out.println(a1 + "\</a:t>
            </a:r>
            <a:r>
              <a:rPr lang="en-US" sz="1200" dirty="0" err="1" smtClean="0">
                <a:latin typeface="Courier New"/>
                <a:cs typeface="Courier New"/>
              </a:rPr>
              <a:t>t</a:t>
            </a:r>
            <a:r>
              <a:rPr lang="en-US" sz="1200" dirty="0" smtClean="0">
                <a:latin typeface="Courier New"/>
                <a:cs typeface="Courier New"/>
              </a:rPr>
              <a:t>" + a2 + "\</a:t>
            </a:r>
            <a:r>
              <a:rPr lang="en-US" sz="1200" dirty="0" err="1" smtClean="0">
                <a:latin typeface="Courier New"/>
                <a:cs typeface="Courier New"/>
              </a:rPr>
              <a:t>t</a:t>
            </a:r>
            <a:r>
              <a:rPr lang="en-US" sz="1200" dirty="0" smtClean="0">
                <a:latin typeface="Courier New"/>
                <a:cs typeface="Courier New"/>
              </a:rPr>
              <a:t>" + a3 + "\</a:t>
            </a:r>
            <a:r>
              <a:rPr lang="en-US" sz="1200" dirty="0" err="1" smtClean="0">
                <a:latin typeface="Courier New"/>
                <a:cs typeface="Courier New"/>
              </a:rPr>
              <a:t>n</a:t>
            </a:r>
            <a:r>
              <a:rPr lang="en-US" sz="1200" dirty="0" smtClean="0">
                <a:latin typeface="Courier New"/>
                <a:cs typeface="Courier New"/>
              </a:rPr>
              <a:t>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100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ParameterModifier.java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the effects of changing parameter values.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ParameterModifier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Modifies the parameters, printing their values before and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after making the changes.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void </a:t>
            </a:r>
            <a:r>
              <a:rPr lang="en-US" sz="1200" dirty="0" err="1" smtClean="0">
                <a:latin typeface="Courier New"/>
                <a:cs typeface="Courier New"/>
              </a:rPr>
              <a:t>changeValues(int</a:t>
            </a:r>
            <a:r>
              <a:rPr lang="en-US" sz="1200" dirty="0" smtClean="0">
                <a:latin typeface="Courier New"/>
                <a:cs typeface="Courier New"/>
              </a:rPr>
              <a:t> f1, Num f2, Num f3)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System.out.println("Before</a:t>
            </a:r>
            <a:r>
              <a:rPr lang="en-US" sz="1200" dirty="0" smtClean="0">
                <a:latin typeface="Courier New"/>
                <a:cs typeface="Courier New"/>
              </a:rPr>
              <a:t> changing the values:");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System.out.println("f1\tf2\tf3");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System.out.println(f1 + "\</a:t>
            </a:r>
            <a:r>
              <a:rPr lang="en-US" sz="1200" dirty="0" err="1" smtClean="0">
                <a:latin typeface="Courier New"/>
                <a:cs typeface="Courier New"/>
              </a:rPr>
              <a:t>t</a:t>
            </a:r>
            <a:r>
              <a:rPr lang="en-US" sz="1200" dirty="0" smtClean="0">
                <a:latin typeface="Courier New"/>
                <a:cs typeface="Courier New"/>
              </a:rPr>
              <a:t>" + f2 + "\</a:t>
            </a:r>
            <a:r>
              <a:rPr lang="en-US" sz="1200" dirty="0" err="1" smtClean="0">
                <a:latin typeface="Courier New"/>
                <a:cs typeface="Courier New"/>
              </a:rPr>
              <a:t>t</a:t>
            </a:r>
            <a:r>
              <a:rPr lang="en-US" sz="1200" dirty="0" smtClean="0">
                <a:latin typeface="Courier New"/>
                <a:cs typeface="Courier New"/>
              </a:rPr>
              <a:t>" + f3 + "\</a:t>
            </a:r>
            <a:r>
              <a:rPr lang="en-US" sz="1200" dirty="0" err="1" smtClean="0">
                <a:latin typeface="Courier New"/>
                <a:cs typeface="Courier New"/>
              </a:rPr>
              <a:t>n</a:t>
            </a:r>
            <a:r>
              <a:rPr lang="en-US" sz="1200" dirty="0" smtClean="0">
                <a:latin typeface="Courier New"/>
                <a:cs typeface="Courier New"/>
              </a:rPr>
              <a:t>");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f1 = 999;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f2.setValue(888);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f3 = new Num(777);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System.out.println("After</a:t>
            </a:r>
            <a:r>
              <a:rPr lang="en-US" sz="1200" dirty="0" smtClean="0">
                <a:latin typeface="Courier New"/>
                <a:cs typeface="Courier New"/>
              </a:rPr>
              <a:t> changing the values:");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System.out.println("f1\tf2\tf3");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System.out.println(f1 + "\</a:t>
            </a:r>
            <a:r>
              <a:rPr lang="en-US" sz="1200" dirty="0" err="1" smtClean="0">
                <a:latin typeface="Courier New"/>
                <a:cs typeface="Courier New"/>
              </a:rPr>
              <a:t>t</a:t>
            </a:r>
            <a:r>
              <a:rPr lang="en-US" sz="1200" dirty="0" smtClean="0">
                <a:latin typeface="Courier New"/>
                <a:cs typeface="Courier New"/>
              </a:rPr>
              <a:t>" + f2 + "\</a:t>
            </a:r>
            <a:r>
              <a:rPr lang="en-US" sz="1200" dirty="0" err="1" smtClean="0">
                <a:latin typeface="Courier New"/>
                <a:cs typeface="Courier New"/>
              </a:rPr>
              <a:t>t</a:t>
            </a:r>
            <a:r>
              <a:rPr lang="en-US" sz="1200" dirty="0" smtClean="0">
                <a:latin typeface="Courier New"/>
                <a:cs typeface="Courier New"/>
              </a:rPr>
              <a:t>" + f3 + "\</a:t>
            </a:r>
            <a:r>
              <a:rPr lang="en-US" sz="1200" dirty="0" err="1" smtClean="0">
                <a:latin typeface="Courier New"/>
                <a:cs typeface="Courier New"/>
              </a:rPr>
              <a:t>n</a:t>
            </a:r>
            <a:r>
              <a:rPr lang="en-US" sz="1200" dirty="0" smtClean="0">
                <a:latin typeface="Courier New"/>
                <a:cs typeface="Courier New"/>
              </a:rPr>
              <a:t>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101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Num.java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Represents a single integer as an object.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Num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private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value;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Sets up the new Num object, storing an initial value.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</a:t>
            </a:r>
            <a:r>
              <a:rPr lang="en-US" sz="1200" dirty="0" err="1" smtClean="0">
                <a:latin typeface="Courier New"/>
                <a:cs typeface="Courier New"/>
              </a:rPr>
              <a:t>Num(int</a:t>
            </a:r>
            <a:r>
              <a:rPr lang="en-US" sz="1200" dirty="0" smtClean="0">
                <a:latin typeface="Courier New"/>
                <a:cs typeface="Courier New"/>
              </a:rPr>
              <a:t> update)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value = update;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Sets the stored value to the newly specified value.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void </a:t>
            </a:r>
            <a:r>
              <a:rPr lang="en-US" sz="1200" dirty="0" err="1" smtClean="0">
                <a:latin typeface="Courier New"/>
                <a:cs typeface="Courier New"/>
              </a:rPr>
              <a:t>setValue(int</a:t>
            </a:r>
            <a:r>
              <a:rPr lang="en-US" sz="1200" dirty="0" smtClean="0">
                <a:latin typeface="Courier New"/>
                <a:cs typeface="Courier New"/>
              </a:rPr>
              <a:t> update)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value = update;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102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Returns the stored integer value as a string.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String </a:t>
            </a:r>
            <a:r>
              <a:rPr lang="en-US" sz="1200" dirty="0" err="1" smtClean="0">
                <a:latin typeface="Courier New"/>
                <a:cs typeface="Courier New"/>
              </a:rPr>
              <a:t>toString</a:t>
            </a:r>
            <a:r>
              <a:rPr lang="en-US" sz="12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return value + "";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103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xxx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1253756"/>
            <a:ext cx="2678411" cy="5102594"/>
          </a:xfrm>
        </p:spPr>
        <p:txBody>
          <a:bodyPr/>
          <a:lstStyle/>
          <a:p>
            <a:r>
              <a:rPr lang="en-US" dirty="0" smtClean="0"/>
              <a:t>Tracing the parameter values: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pic>
        <p:nvPicPr>
          <p:cNvPr id="6" name="Picture 5" descr="Fig5.12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872" y="274638"/>
            <a:ext cx="4792662" cy="6049359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104</a:t>
            </a:fld>
            <a:endParaRPr lang="en-US" dirty="0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 smtClean="0"/>
              <a:t>Method </a:t>
            </a:r>
            <a:r>
              <a:rPr lang="en-US" dirty="0"/>
              <a:t>Overloading</a:t>
            </a:r>
          </a:p>
        </p:txBody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>
            <a:normAutofit lnSpcReduction="10000"/>
          </a:bodyPr>
          <a:lstStyle/>
          <a:p>
            <a:pPr eaLnBrk="1" hangingPunct="1">
              <a:spcBef>
                <a:spcPct val="70000"/>
              </a:spcBef>
            </a:pPr>
            <a:r>
              <a:rPr lang="en-US" i="1"/>
              <a:t>Method overloading</a:t>
            </a:r>
            <a:r>
              <a:rPr lang="en-US"/>
              <a:t> is the process of giving a single method name multiple definitions</a:t>
            </a:r>
          </a:p>
          <a:p>
            <a:pPr eaLnBrk="1" hangingPunct="1">
              <a:spcBef>
                <a:spcPct val="70000"/>
              </a:spcBef>
            </a:pPr>
            <a:r>
              <a:rPr lang="en-US"/>
              <a:t>If a method is overloaded, the method name is not sufficient to determine which method is being called</a:t>
            </a:r>
          </a:p>
          <a:p>
            <a:pPr eaLnBrk="1" hangingPunct="1">
              <a:spcBef>
                <a:spcPct val="70000"/>
              </a:spcBef>
            </a:pPr>
            <a:r>
              <a:rPr lang="en-US"/>
              <a:t>The </a:t>
            </a:r>
            <a:r>
              <a:rPr lang="en-US" i="1"/>
              <a:t>signature</a:t>
            </a:r>
            <a:r>
              <a:rPr lang="en-US"/>
              <a:t> of each overloaded method must be unique</a:t>
            </a:r>
          </a:p>
          <a:p>
            <a:pPr eaLnBrk="1" hangingPunct="1">
              <a:spcBef>
                <a:spcPct val="70000"/>
              </a:spcBef>
            </a:pPr>
            <a:r>
              <a:rPr lang="en-US"/>
              <a:t>The signature includes the number, type, and order of the parameters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105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Method </a:t>
            </a:r>
            <a:r>
              <a:rPr lang="en-US" dirty="0"/>
              <a:t>Overloading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763000" cy="9144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spcBef>
                <a:spcPct val="75000"/>
              </a:spcBef>
            </a:pPr>
            <a:r>
              <a:rPr lang="en-US"/>
              <a:t>The compiler determines which method is being invoked by analyzing the parameters</a:t>
            </a:r>
          </a:p>
          <a:p>
            <a:pPr eaLnBrk="1" hangingPunct="1">
              <a:lnSpc>
                <a:spcPct val="90000"/>
              </a:lnSpc>
            </a:pPr>
            <a:endParaRPr lang="en-US"/>
          </a:p>
        </p:txBody>
      </p:sp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1416050" y="2514600"/>
            <a:ext cx="3079750" cy="13112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urier New"/>
                <a:cs typeface="Courier New"/>
              </a:rPr>
              <a:t>float </a:t>
            </a:r>
            <a:r>
              <a:rPr lang="en-US" sz="2000" dirty="0" err="1">
                <a:latin typeface="Courier New"/>
                <a:cs typeface="Courier New"/>
              </a:rPr>
              <a:t>tryMe(int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err="1">
                <a:latin typeface="Courier New"/>
                <a:cs typeface="Courier New"/>
              </a:rPr>
              <a:t>x</a:t>
            </a:r>
            <a:r>
              <a:rPr lang="en-US" sz="2000" dirty="0">
                <a:latin typeface="Courier New"/>
                <a:cs typeface="Courier New"/>
              </a:rPr>
              <a:t>)</a:t>
            </a:r>
          </a:p>
          <a:p>
            <a:r>
              <a:rPr lang="en-US" sz="2000" dirty="0">
                <a:latin typeface="Courier New"/>
                <a:cs typeface="Courier New"/>
              </a:rPr>
              <a:t>{</a:t>
            </a:r>
          </a:p>
          <a:p>
            <a:r>
              <a:rPr lang="en-US" sz="2000" dirty="0">
                <a:latin typeface="Courier New"/>
                <a:cs typeface="Courier New"/>
              </a:rPr>
              <a:t>   return </a:t>
            </a:r>
            <a:r>
              <a:rPr lang="en-US" sz="2000" dirty="0" err="1">
                <a:latin typeface="Courier New"/>
                <a:cs typeface="Courier New"/>
              </a:rPr>
              <a:t>x</a:t>
            </a:r>
            <a:r>
              <a:rPr lang="en-US" sz="2000" dirty="0">
                <a:latin typeface="Courier New"/>
                <a:cs typeface="Courier New"/>
              </a:rPr>
              <a:t> + .375;</a:t>
            </a:r>
          </a:p>
          <a:p>
            <a:r>
              <a:rPr lang="en-US" sz="20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1339850" y="4114800"/>
            <a:ext cx="4298950" cy="13112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Courier New"/>
                <a:cs typeface="Courier New"/>
              </a:rPr>
              <a:t>float tryMe(int x, float y)</a:t>
            </a:r>
          </a:p>
          <a:p>
            <a:r>
              <a:rPr lang="en-US" sz="2000">
                <a:latin typeface="Courier New"/>
                <a:cs typeface="Courier New"/>
              </a:rPr>
              <a:t>{</a:t>
            </a:r>
          </a:p>
          <a:p>
            <a:r>
              <a:rPr lang="en-US" sz="2000">
                <a:latin typeface="Courier New"/>
                <a:cs typeface="Courier New"/>
              </a:rPr>
              <a:t>   return x * y;</a:t>
            </a:r>
          </a:p>
          <a:p>
            <a:r>
              <a:rPr lang="en-US" sz="2000">
                <a:latin typeface="Courier New"/>
                <a:cs typeface="Courier New"/>
              </a:rPr>
              <a:t>}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105400" y="2787650"/>
            <a:ext cx="3841750" cy="869950"/>
            <a:chOff x="3216" y="1756"/>
            <a:chExt cx="2420" cy="548"/>
          </a:xfrm>
        </p:grpSpPr>
        <p:sp>
          <p:nvSpPr>
            <p:cNvPr id="136200" name="Text Box 7"/>
            <p:cNvSpPr txBox="1">
              <a:spLocks noChangeArrowheads="1"/>
            </p:cNvSpPr>
            <p:nvPr/>
          </p:nvSpPr>
          <p:spPr bwMode="auto">
            <a:xfrm>
              <a:off x="3216" y="2054"/>
              <a:ext cx="2420" cy="250"/>
            </a:xfrm>
            <a:prstGeom prst="rect">
              <a:avLst/>
            </a:prstGeom>
            <a:solidFill>
              <a:srgbClr val="F5E985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latin typeface="Courier New"/>
                  <a:cs typeface="Courier New"/>
                </a:rPr>
                <a:t>result = tryMe(25, 4.32)</a:t>
              </a:r>
            </a:p>
          </p:txBody>
        </p:sp>
        <p:sp>
          <p:nvSpPr>
            <p:cNvPr id="136201" name="Text Box 8"/>
            <p:cNvSpPr txBox="1">
              <a:spLocks noChangeArrowheads="1"/>
            </p:cNvSpPr>
            <p:nvPr/>
          </p:nvSpPr>
          <p:spPr bwMode="auto">
            <a:xfrm>
              <a:off x="3864" y="1756"/>
              <a:ext cx="91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>
                  <a:solidFill>
                    <a:srgbClr val="008000"/>
                  </a:solidFill>
                  <a:latin typeface="Arial" pitchFamily="-110" charset="0"/>
                </a:rPr>
                <a:t>Invocation</a:t>
              </a:r>
              <a:endParaRPr lang="en-US" sz="2400" b="0">
                <a:solidFill>
                  <a:srgbClr val="008000"/>
                </a:solidFill>
                <a:latin typeface="Arial" pitchFamily="-110" charset="0"/>
              </a:endParaRPr>
            </a:p>
          </p:txBody>
        </p:sp>
      </p:grpSp>
      <p:cxnSp>
        <p:nvCxnSpPr>
          <p:cNvPr id="86025" name="AutoShape 9"/>
          <p:cNvCxnSpPr>
            <a:cxnSpLocks noChangeShapeType="1"/>
            <a:stCxn id="136200" idx="2"/>
            <a:endCxn id="86021" idx="3"/>
          </p:cNvCxnSpPr>
          <p:nvPr/>
        </p:nvCxnSpPr>
        <p:spPr bwMode="auto">
          <a:xfrm rot="5400000">
            <a:off x="5776119" y="3520281"/>
            <a:ext cx="1112838" cy="1387475"/>
          </a:xfrm>
          <a:prstGeom prst="bentConnector2">
            <a:avLst/>
          </a:prstGeom>
          <a:noFill/>
          <a:ln w="57150">
            <a:solidFill>
              <a:srgbClr val="DE2C28"/>
            </a:solidFill>
            <a:miter lim="800000"/>
            <a:headEnd/>
            <a:tailEnd type="triangle" w="lg" len="med"/>
          </a:ln>
        </p:spPr>
      </p:cxn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106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6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6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6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0" grpId="0"/>
      <p:bldP spid="86021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 smtClean="0"/>
              <a:t>Method </a:t>
            </a:r>
            <a:r>
              <a:rPr lang="en-US" dirty="0"/>
              <a:t>Overloading</a:t>
            </a:r>
          </a:p>
        </p:txBody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lnSpc>
                <a:spcPct val="80000"/>
              </a:lnSpc>
              <a:spcAft>
                <a:spcPts val="1200"/>
              </a:spcAft>
              <a:tabLst>
                <a:tab pos="2292350" algn="l"/>
              </a:tabLst>
            </a:pPr>
            <a:r>
              <a:rPr lang="en-US" dirty="0"/>
              <a:t>The </a:t>
            </a:r>
            <a:r>
              <a:rPr lang="en-US" sz="2400" dirty="0" err="1">
                <a:latin typeface="Courier New" pitchFamily="-110" charset="0"/>
              </a:rPr>
              <a:t>println</a:t>
            </a:r>
            <a:r>
              <a:rPr lang="en-US" dirty="0"/>
              <a:t> method is overloaded</a:t>
            </a:r>
          </a:p>
          <a:p>
            <a:pPr eaLnBrk="1" hangingPunct="1">
              <a:lnSpc>
                <a:spcPct val="80000"/>
              </a:lnSpc>
              <a:spcBef>
                <a:spcPct val="25000"/>
              </a:spcBef>
              <a:buFontTx/>
              <a:buNone/>
              <a:tabLst>
                <a:tab pos="2292350" algn="l"/>
              </a:tabLst>
            </a:pPr>
            <a:r>
              <a:rPr lang="en-US" sz="2400" dirty="0">
                <a:latin typeface="Courier New" pitchFamily="-110" charset="0"/>
              </a:rPr>
              <a:t>            </a:t>
            </a:r>
            <a:r>
              <a:rPr lang="en-US" sz="2400" dirty="0" err="1" smtClean="0">
                <a:latin typeface="Courier New" pitchFamily="-110" charset="0"/>
              </a:rPr>
              <a:t>println(</a:t>
            </a:r>
            <a:r>
              <a:rPr lang="en-US" sz="2400" dirty="0" err="1">
                <a:latin typeface="Courier New" pitchFamily="-110" charset="0"/>
              </a:rPr>
              <a:t>String</a:t>
            </a:r>
            <a:r>
              <a:rPr lang="en-US" sz="2400" dirty="0">
                <a:latin typeface="Courier New" pitchFamily="-110" charset="0"/>
              </a:rPr>
              <a:t> </a:t>
            </a:r>
            <a:r>
              <a:rPr lang="en-US" sz="2400" dirty="0" err="1">
                <a:latin typeface="Courier New" pitchFamily="-110" charset="0"/>
              </a:rPr>
              <a:t>s</a:t>
            </a:r>
            <a:r>
              <a:rPr lang="en-US" sz="2400" dirty="0">
                <a:latin typeface="Courier New" pitchFamily="-110" charset="0"/>
              </a:rPr>
              <a:t>)</a:t>
            </a:r>
          </a:p>
          <a:p>
            <a:pPr eaLnBrk="1" hangingPunct="1">
              <a:lnSpc>
                <a:spcPct val="80000"/>
              </a:lnSpc>
              <a:spcBef>
                <a:spcPct val="25000"/>
              </a:spcBef>
              <a:buFontTx/>
              <a:buNone/>
              <a:tabLst>
                <a:tab pos="2292350" algn="l"/>
              </a:tabLst>
            </a:pPr>
            <a:r>
              <a:rPr lang="en-US" sz="2400" dirty="0">
                <a:latin typeface="Courier New" pitchFamily="-110" charset="0"/>
              </a:rPr>
              <a:t>            </a:t>
            </a:r>
            <a:r>
              <a:rPr lang="en-US" sz="2400" dirty="0" err="1" smtClean="0">
                <a:latin typeface="Courier New" pitchFamily="-110" charset="0"/>
              </a:rPr>
              <a:t>println(</a:t>
            </a:r>
            <a:r>
              <a:rPr lang="en-US" sz="2400" dirty="0" err="1">
                <a:latin typeface="Courier New" pitchFamily="-110" charset="0"/>
              </a:rPr>
              <a:t>int</a:t>
            </a:r>
            <a:r>
              <a:rPr lang="en-US" sz="2400" dirty="0">
                <a:latin typeface="Courier New" pitchFamily="-110" charset="0"/>
              </a:rPr>
              <a:t> </a:t>
            </a:r>
            <a:r>
              <a:rPr lang="en-US" sz="2400" dirty="0" err="1">
                <a:latin typeface="Courier New" pitchFamily="-110" charset="0"/>
              </a:rPr>
              <a:t>i</a:t>
            </a:r>
            <a:r>
              <a:rPr lang="en-US" sz="2400" dirty="0">
                <a:latin typeface="Courier New" pitchFamily="-110" charset="0"/>
              </a:rPr>
              <a:t>)</a:t>
            </a:r>
          </a:p>
          <a:p>
            <a:pPr eaLnBrk="1" hangingPunct="1">
              <a:lnSpc>
                <a:spcPct val="80000"/>
              </a:lnSpc>
              <a:spcBef>
                <a:spcPct val="25000"/>
              </a:spcBef>
              <a:buFontTx/>
              <a:buNone/>
              <a:tabLst>
                <a:tab pos="2292350" algn="l"/>
              </a:tabLst>
            </a:pPr>
            <a:r>
              <a:rPr lang="en-US" sz="2400" dirty="0">
                <a:latin typeface="Courier New" pitchFamily="-110" charset="0"/>
              </a:rPr>
              <a:t>            </a:t>
            </a:r>
            <a:r>
              <a:rPr lang="en-US" sz="2400" dirty="0" err="1" smtClean="0">
                <a:latin typeface="Courier New" pitchFamily="-110" charset="0"/>
              </a:rPr>
              <a:t>println(</a:t>
            </a:r>
            <a:r>
              <a:rPr lang="en-US" sz="2400" dirty="0" err="1">
                <a:latin typeface="Courier New" pitchFamily="-110" charset="0"/>
              </a:rPr>
              <a:t>double</a:t>
            </a:r>
            <a:r>
              <a:rPr lang="en-US" sz="2400" dirty="0">
                <a:latin typeface="Courier New" pitchFamily="-110" charset="0"/>
              </a:rPr>
              <a:t> </a:t>
            </a:r>
            <a:r>
              <a:rPr lang="en-US" sz="2400" dirty="0" err="1">
                <a:latin typeface="Courier New" pitchFamily="-110" charset="0"/>
              </a:rPr>
              <a:t>d</a:t>
            </a:r>
            <a:r>
              <a:rPr lang="en-US" sz="2400" dirty="0">
                <a:latin typeface="Courier New" pitchFamily="-110" charset="0"/>
              </a:rPr>
              <a:t>)</a:t>
            </a:r>
          </a:p>
          <a:p>
            <a:pPr eaLnBrk="1" hangingPunct="1">
              <a:lnSpc>
                <a:spcPct val="80000"/>
              </a:lnSpc>
              <a:spcBef>
                <a:spcPct val="75000"/>
              </a:spcBef>
              <a:buFontTx/>
              <a:buNone/>
              <a:tabLst>
                <a:tab pos="2292350" algn="l"/>
              </a:tabLst>
            </a:pPr>
            <a:r>
              <a:rPr lang="en-US" dirty="0"/>
              <a:t>		and so on...</a:t>
            </a:r>
          </a:p>
          <a:p>
            <a:pPr eaLnBrk="1" hangingPunct="1">
              <a:lnSpc>
                <a:spcPct val="80000"/>
              </a:lnSpc>
              <a:spcBef>
                <a:spcPct val="75000"/>
              </a:spcBef>
              <a:spcAft>
                <a:spcPts val="1200"/>
              </a:spcAft>
              <a:tabLst>
                <a:tab pos="2292350" algn="l"/>
              </a:tabLst>
            </a:pPr>
            <a:r>
              <a:rPr lang="en-US" dirty="0"/>
              <a:t>The following lines invoke different versions of the </a:t>
            </a:r>
            <a:r>
              <a:rPr lang="en-US" sz="2400" dirty="0" err="1">
                <a:latin typeface="Courier New" pitchFamily="-110" charset="0"/>
              </a:rPr>
              <a:t>println</a:t>
            </a:r>
            <a:r>
              <a:rPr lang="en-US" dirty="0"/>
              <a:t> </a:t>
            </a:r>
            <a:r>
              <a:rPr lang="en-US" dirty="0" smtClean="0"/>
              <a:t>method:</a:t>
            </a:r>
          </a:p>
          <a:p>
            <a:pPr eaLnBrk="1" hangingPunct="1">
              <a:lnSpc>
                <a:spcPct val="80000"/>
              </a:lnSpc>
              <a:spcBef>
                <a:spcPct val="25000"/>
              </a:spcBef>
              <a:buFontTx/>
              <a:buNone/>
              <a:tabLst>
                <a:tab pos="2292350" algn="l"/>
              </a:tabLst>
            </a:pPr>
            <a:r>
              <a:rPr lang="en-US" sz="2400" dirty="0">
                <a:latin typeface="Courier New" pitchFamily="-110" charset="0"/>
              </a:rPr>
              <a:t>     </a:t>
            </a:r>
            <a:r>
              <a:rPr lang="en-US" sz="2400" dirty="0" err="1">
                <a:latin typeface="Courier New" pitchFamily="-110" charset="0"/>
              </a:rPr>
              <a:t>System.out.println</a:t>
            </a:r>
            <a:r>
              <a:rPr lang="en-US" sz="2400" dirty="0">
                <a:latin typeface="Courier New" pitchFamily="-110" charset="0"/>
              </a:rPr>
              <a:t> ("The total is:");</a:t>
            </a:r>
          </a:p>
          <a:p>
            <a:pPr eaLnBrk="1" hangingPunct="1">
              <a:lnSpc>
                <a:spcPct val="80000"/>
              </a:lnSpc>
              <a:spcBef>
                <a:spcPct val="25000"/>
              </a:spcBef>
              <a:buFontTx/>
              <a:buNone/>
              <a:tabLst>
                <a:tab pos="2292350" algn="l"/>
              </a:tabLst>
            </a:pPr>
            <a:r>
              <a:rPr lang="en-US" sz="2400" dirty="0">
                <a:latin typeface="Courier New" pitchFamily="-110" charset="0"/>
              </a:rPr>
              <a:t>     </a:t>
            </a:r>
            <a:r>
              <a:rPr lang="en-US" sz="2400" dirty="0" err="1">
                <a:latin typeface="Courier New" pitchFamily="-110" charset="0"/>
              </a:rPr>
              <a:t>System.out.println</a:t>
            </a:r>
            <a:r>
              <a:rPr lang="en-US" sz="2400" dirty="0">
                <a:latin typeface="Courier New" pitchFamily="-110" charset="0"/>
              </a:rPr>
              <a:t> (total);</a:t>
            </a: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107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 smtClean="0"/>
              <a:t>Method Overloading</a:t>
            </a:r>
            <a:endParaRPr lang="en-US" dirty="0"/>
          </a:p>
        </p:txBody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  <a:spcBef>
                <a:spcPct val="75000"/>
              </a:spcBef>
            </a:pPr>
            <a:r>
              <a:rPr lang="en-US"/>
              <a:t>The return type of the method is </a:t>
            </a:r>
            <a:r>
              <a:rPr lang="en-US" u="sng"/>
              <a:t>not</a:t>
            </a:r>
            <a:r>
              <a:rPr lang="en-US"/>
              <a:t> part of the signature</a:t>
            </a:r>
          </a:p>
          <a:p>
            <a:pPr eaLnBrk="1" hangingPunct="1">
              <a:lnSpc>
                <a:spcPct val="90000"/>
              </a:lnSpc>
              <a:spcBef>
                <a:spcPct val="75000"/>
              </a:spcBef>
            </a:pPr>
            <a:r>
              <a:rPr lang="en-US"/>
              <a:t>That is, overloaded methods cannot differ only by their return type</a:t>
            </a:r>
          </a:p>
          <a:p>
            <a:pPr eaLnBrk="1" hangingPunct="1">
              <a:lnSpc>
                <a:spcPct val="90000"/>
              </a:lnSpc>
              <a:spcBef>
                <a:spcPct val="75000"/>
              </a:spcBef>
            </a:pPr>
            <a:r>
              <a:rPr lang="en-US"/>
              <a:t>Constructors can be overloaded</a:t>
            </a:r>
          </a:p>
          <a:p>
            <a:pPr eaLnBrk="1" hangingPunct="1">
              <a:lnSpc>
                <a:spcPct val="90000"/>
              </a:lnSpc>
              <a:spcBef>
                <a:spcPct val="75000"/>
              </a:spcBef>
            </a:pPr>
            <a:r>
              <a:rPr lang="en-US"/>
              <a:t>Overloaded constructors provide multiple ways to initialize a new object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108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/>
              <a:t>Testing</a:t>
            </a:r>
          </a:p>
          <a:p>
            <a:pPr lvl="1"/>
            <a:r>
              <a:rPr lang="en-US" sz="2400"/>
              <a:t>The act of running a completed program with various inputs to discover problems</a:t>
            </a:r>
          </a:p>
          <a:p>
            <a:pPr lvl="1"/>
            <a:r>
              <a:rPr lang="en-US" sz="2400"/>
              <a:t>Any evaluation that is performed by human or machine to asses the quality of the evolving system</a:t>
            </a:r>
          </a:p>
          <a:p>
            <a:r>
              <a:rPr lang="en-US"/>
              <a:t>Goal of testing: find errors</a:t>
            </a:r>
          </a:p>
          <a:p>
            <a:r>
              <a:rPr lang="en-US"/>
              <a:t>Testing a program can never guarantee the absence of errors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109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class contains data declarations and method declarations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 descr="Fig5.3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510" y="2470151"/>
            <a:ext cx="4365625" cy="3284702"/>
          </a:xfrm>
          <a:prstGeom prst="rect">
            <a:avLst/>
          </a:prstGeom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/>
              <a:t>Running a program with specific input and producing correct results establishes only that the program works for that particular input</a:t>
            </a:r>
          </a:p>
          <a:p>
            <a:pPr>
              <a:lnSpc>
                <a:spcPct val="90000"/>
              </a:lnSpc>
            </a:pPr>
            <a:r>
              <a:rPr lang="en-US"/>
              <a:t>As more and more test cases execute without revealing errors, confidence in the program rises</a:t>
            </a:r>
          </a:p>
          <a:p>
            <a:pPr>
              <a:lnSpc>
                <a:spcPct val="90000"/>
              </a:lnSpc>
            </a:pPr>
            <a:r>
              <a:rPr lang="en-US"/>
              <a:t>Well-designed test cases are the key to thorough testing</a:t>
            </a:r>
          </a:p>
          <a:p>
            <a:pPr>
              <a:lnSpc>
                <a:spcPct val="90000"/>
              </a:lnSpc>
            </a:pPr>
            <a:r>
              <a:rPr lang="en-US"/>
              <a:t>If an error exists, we determine the cause and fix it</a:t>
            </a:r>
          </a:p>
          <a:p>
            <a:pPr>
              <a:lnSpc>
                <a:spcPct val="90000"/>
              </a:lnSpc>
            </a:pPr>
            <a:r>
              <a:rPr lang="en-US"/>
              <a:t>We should then re-run the previous test cases to ensure we didn’t introduce new errors – </a:t>
            </a:r>
            <a:r>
              <a:rPr lang="en-US" i="1"/>
              <a:t>regression testing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110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Reviews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Review – meeting of several people designed to examine a design document or section of code</a:t>
            </a:r>
          </a:p>
          <a:p>
            <a:r>
              <a:rPr lang="en-US"/>
              <a:t>Presenting a design or code causes us to think carefully about our work and allows others to provide suggestions</a:t>
            </a:r>
          </a:p>
          <a:p>
            <a:r>
              <a:rPr lang="en-US"/>
              <a:t>Goal of a review is to identify problems</a:t>
            </a:r>
          </a:p>
          <a:p>
            <a:r>
              <a:rPr lang="en-US"/>
              <a:t>Design review should determine if the system requirements are addressed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111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Defect Testing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Testing is also referred to as </a:t>
            </a:r>
            <a:r>
              <a:rPr lang="en-US" i="1"/>
              <a:t>defect testing</a:t>
            </a:r>
          </a:p>
          <a:p>
            <a:pPr>
              <a:lnSpc>
                <a:spcPct val="90000"/>
              </a:lnSpc>
            </a:pPr>
            <a:r>
              <a:rPr lang="en-US"/>
              <a:t>Though we don’t want to have errors, they most certainly exist</a:t>
            </a:r>
          </a:p>
          <a:p>
            <a:pPr>
              <a:lnSpc>
                <a:spcPct val="90000"/>
              </a:lnSpc>
            </a:pPr>
            <a:r>
              <a:rPr lang="en-US"/>
              <a:t>A </a:t>
            </a:r>
            <a:r>
              <a:rPr lang="en-US" i="1"/>
              <a:t>test case</a:t>
            </a:r>
            <a:r>
              <a:rPr lang="en-US"/>
              <a:t> is a set of inputs, user actions, or initial conditions, and the expected output</a:t>
            </a:r>
          </a:p>
          <a:p>
            <a:pPr>
              <a:lnSpc>
                <a:spcPct val="90000"/>
              </a:lnSpc>
            </a:pPr>
            <a:r>
              <a:rPr lang="en-US"/>
              <a:t>It is not normally feasible to create test cases for all possible inputs</a:t>
            </a:r>
          </a:p>
          <a:p>
            <a:pPr>
              <a:lnSpc>
                <a:spcPct val="90000"/>
              </a:lnSpc>
            </a:pPr>
            <a:r>
              <a:rPr lang="en-US"/>
              <a:t>It is also not normally necessary to test every single situation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112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Defect Testing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Two approaches to defect testing</a:t>
            </a:r>
          </a:p>
          <a:p>
            <a:pPr lvl="1"/>
            <a:r>
              <a:rPr lang="en-US" i="1"/>
              <a:t>black-box</a:t>
            </a:r>
            <a:r>
              <a:rPr lang="en-US"/>
              <a:t>: treats the thing being tested as a black box</a:t>
            </a:r>
          </a:p>
          <a:p>
            <a:pPr lvl="2"/>
            <a:r>
              <a:rPr lang="en-US"/>
              <a:t>Test cases are developed without regard to the internal workings</a:t>
            </a:r>
          </a:p>
          <a:p>
            <a:pPr lvl="2"/>
            <a:r>
              <a:rPr lang="en-US"/>
              <a:t>Input data often selected by defining </a:t>
            </a:r>
            <a:r>
              <a:rPr lang="en-US" i="1"/>
              <a:t>equivalence categories</a:t>
            </a:r>
            <a:r>
              <a:rPr lang="en-US"/>
              <a:t> – collection of inputs that are expected to produce similar outputs</a:t>
            </a:r>
          </a:p>
          <a:p>
            <a:pPr lvl="2"/>
            <a:r>
              <a:rPr lang="en-US"/>
              <a:t>Example: input to a method that computes the square root can be divided into two categories: negative and non-negative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113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Defect Testing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Two approaches to defect testing</a:t>
            </a:r>
          </a:p>
          <a:p>
            <a:pPr lvl="1"/>
            <a:r>
              <a:rPr lang="en-US" i="1"/>
              <a:t>white-box</a:t>
            </a:r>
            <a:r>
              <a:rPr lang="en-US"/>
              <a:t>: exercises the internal structure and implementation of a method.</a:t>
            </a:r>
          </a:p>
          <a:p>
            <a:pPr lvl="2"/>
            <a:r>
              <a:rPr lang="en-US"/>
              <a:t>Test cases are based on the logic of the code under test.</a:t>
            </a:r>
          </a:p>
          <a:p>
            <a:pPr lvl="2"/>
            <a:r>
              <a:rPr lang="en-US"/>
              <a:t>Goal is to ensure that every path through a program is executed at least once </a:t>
            </a:r>
          </a:p>
          <a:p>
            <a:pPr lvl="2"/>
            <a:r>
              <a:rPr lang="en-US" i="1"/>
              <a:t>Statement coverage</a:t>
            </a:r>
            <a:r>
              <a:rPr lang="en-US"/>
              <a:t> testing – test that maps the possible paths through the code and ensures that the test case causes every path to be executed</a:t>
            </a:r>
            <a:endParaRPr lang="en-US" i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114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Testing Types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i="1" dirty="0"/>
              <a:t>Unit Testing</a:t>
            </a:r>
            <a:r>
              <a:rPr lang="en-US" dirty="0"/>
              <a:t> – creates a test case for each module of code that been authored.  The goal is to ensure correctness of</a:t>
            </a:r>
            <a:r>
              <a:rPr lang="en-US" dirty="0" smtClean="0"/>
              <a:t> individual methods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i="1" dirty="0"/>
              <a:t>Integration Testing</a:t>
            </a:r>
            <a:r>
              <a:rPr lang="en-US" dirty="0"/>
              <a:t> – modules that were individually tested are now tested as a collection.  This form of testing looks at the larger picture and determines if bugs are present when modules are brought together</a:t>
            </a:r>
          </a:p>
          <a:p>
            <a:pPr>
              <a:lnSpc>
                <a:spcPct val="90000"/>
              </a:lnSpc>
            </a:pPr>
            <a:r>
              <a:rPr lang="en-US" i="1" dirty="0"/>
              <a:t>System Testing</a:t>
            </a:r>
            <a:r>
              <a:rPr lang="en-US" dirty="0"/>
              <a:t> – seeks to test the entire software system and how it adheres to the requirements (also known as </a:t>
            </a:r>
            <a:r>
              <a:rPr lang="en-US" i="1" dirty="0"/>
              <a:t>alpha</a:t>
            </a:r>
            <a:r>
              <a:rPr lang="en-US" dirty="0"/>
              <a:t> or </a:t>
            </a:r>
            <a:r>
              <a:rPr lang="en-US" i="1" dirty="0"/>
              <a:t>beta</a:t>
            </a:r>
            <a:r>
              <a:rPr lang="en-US" dirty="0"/>
              <a:t> tests)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115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Driven Development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Developers should write test cases as they develop their source code</a:t>
            </a:r>
          </a:p>
          <a:p>
            <a:r>
              <a:rPr lang="en-US"/>
              <a:t>Some developers have adopted a style known as </a:t>
            </a:r>
            <a:r>
              <a:rPr lang="en-US" i="1"/>
              <a:t>test driven development</a:t>
            </a:r>
            <a:r>
              <a:rPr lang="en-US"/>
              <a:t> </a:t>
            </a:r>
          </a:p>
          <a:p>
            <a:pPr lvl="1"/>
            <a:r>
              <a:rPr lang="en-US" sz="2400"/>
              <a:t>test cases are written first</a:t>
            </a:r>
          </a:p>
          <a:p>
            <a:pPr lvl="1"/>
            <a:r>
              <a:rPr lang="en-US" sz="2400"/>
              <a:t>only enough source code is implemented such that the test case will pass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116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Driven Development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339725" indent="-339725">
              <a:lnSpc>
                <a:spcPct val="90000"/>
              </a:lnSpc>
            </a:pPr>
            <a:r>
              <a:rPr lang="en-US"/>
              <a:t>Test Driven Development Sequence</a:t>
            </a:r>
          </a:p>
          <a:p>
            <a:pPr marL="744538" lvl="1" indent="-287338">
              <a:lnSpc>
                <a:spcPct val="90000"/>
              </a:lnSpc>
              <a:spcBef>
                <a:spcPct val="35000"/>
              </a:spcBef>
              <a:buFontTx/>
              <a:buAutoNum type="arabicPeriod"/>
            </a:pPr>
            <a:r>
              <a:rPr lang="en-US" sz="2400"/>
              <a:t>Create a test case that tests a specific method that has yet to be completed</a:t>
            </a:r>
          </a:p>
          <a:p>
            <a:pPr marL="744538" lvl="1" indent="-287338">
              <a:lnSpc>
                <a:spcPct val="90000"/>
              </a:lnSpc>
              <a:spcBef>
                <a:spcPct val="35000"/>
              </a:spcBef>
              <a:buFontTx/>
              <a:buAutoNum type="arabicPeriod"/>
            </a:pPr>
            <a:r>
              <a:rPr lang="en-US" sz="2400"/>
              <a:t>Execute all of the tests cases present and verify that all test cases will pass except for the most recently implemented test case</a:t>
            </a:r>
          </a:p>
          <a:p>
            <a:pPr marL="744538" lvl="1" indent="-287338">
              <a:lnSpc>
                <a:spcPct val="90000"/>
              </a:lnSpc>
              <a:spcBef>
                <a:spcPct val="35000"/>
              </a:spcBef>
              <a:buFontTx/>
              <a:buAutoNum type="arabicPeriod"/>
            </a:pPr>
            <a:r>
              <a:rPr lang="en-US" sz="2400"/>
              <a:t>Develop the method that the test case targets so that the test case will pass without errors</a:t>
            </a:r>
          </a:p>
          <a:p>
            <a:pPr marL="744538" lvl="1" indent="-287338">
              <a:lnSpc>
                <a:spcPct val="90000"/>
              </a:lnSpc>
              <a:spcBef>
                <a:spcPct val="35000"/>
              </a:spcBef>
              <a:buFontTx/>
              <a:buAutoNum type="arabicPeriod"/>
            </a:pPr>
            <a:r>
              <a:rPr lang="en-US" sz="2400"/>
              <a:t>Re-execute all of the test cases and verify that every test case passes, including the most recently created test case</a:t>
            </a:r>
          </a:p>
          <a:p>
            <a:pPr marL="744538" lvl="1" indent="-287338">
              <a:lnSpc>
                <a:spcPct val="90000"/>
              </a:lnSpc>
              <a:spcBef>
                <a:spcPct val="35000"/>
              </a:spcBef>
              <a:buFontTx/>
              <a:buAutoNum type="arabicPeriod"/>
            </a:pPr>
            <a:r>
              <a:rPr lang="en-US" sz="2400"/>
              <a:t>Clean up the code to eliminate redundant portions (refactoring)</a:t>
            </a:r>
          </a:p>
          <a:p>
            <a:pPr marL="744538" lvl="1" indent="-287338">
              <a:lnSpc>
                <a:spcPct val="90000"/>
              </a:lnSpc>
              <a:spcBef>
                <a:spcPct val="35000"/>
              </a:spcBef>
              <a:buFontTx/>
              <a:buAutoNum type="arabicPeriod"/>
            </a:pPr>
            <a:r>
              <a:rPr lang="en-US" sz="2400"/>
              <a:t>Repeat the process starting with Step #1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117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1368"/>
              </a:spcBef>
            </a:pPr>
            <a:r>
              <a:rPr lang="en-US" i="1" dirty="0"/>
              <a:t>Debugging</a:t>
            </a:r>
            <a:r>
              <a:rPr lang="en-US" dirty="0"/>
              <a:t> is the act of locating and correcting run-time and logic errors in programs</a:t>
            </a:r>
          </a:p>
          <a:p>
            <a:pPr>
              <a:lnSpc>
                <a:spcPct val="90000"/>
              </a:lnSpc>
              <a:spcBef>
                <a:spcPts val="1368"/>
              </a:spcBef>
            </a:pPr>
            <a:r>
              <a:rPr lang="en-US" dirty="0"/>
              <a:t>Errors can be located in programs in a number of ways</a:t>
            </a:r>
          </a:p>
          <a:p>
            <a:pPr lvl="1">
              <a:lnSpc>
                <a:spcPct val="90000"/>
              </a:lnSpc>
              <a:spcBef>
                <a:spcPts val="1368"/>
              </a:spcBef>
            </a:pPr>
            <a:r>
              <a:rPr lang="en-US" sz="2400" dirty="0"/>
              <a:t>you may notice a run-time error (program termination)</a:t>
            </a:r>
          </a:p>
          <a:p>
            <a:pPr lvl="1">
              <a:lnSpc>
                <a:spcPct val="90000"/>
              </a:lnSpc>
              <a:spcBef>
                <a:spcPts val="1368"/>
              </a:spcBef>
            </a:pPr>
            <a:r>
              <a:rPr lang="en-US" sz="2400" dirty="0"/>
              <a:t>you may notice a logic error during execution</a:t>
            </a:r>
          </a:p>
          <a:p>
            <a:pPr>
              <a:lnSpc>
                <a:spcPct val="90000"/>
              </a:lnSpc>
              <a:spcBef>
                <a:spcPts val="1368"/>
              </a:spcBef>
            </a:pPr>
            <a:r>
              <a:rPr lang="en-US" dirty="0"/>
              <a:t>Through rigorous testing, we hope to discover all possible errors.  However, typically a few errors slip through into the final program</a:t>
            </a:r>
          </a:p>
          <a:p>
            <a:pPr>
              <a:lnSpc>
                <a:spcPct val="90000"/>
              </a:lnSpc>
              <a:spcBef>
                <a:spcPts val="1368"/>
              </a:spcBef>
            </a:pPr>
            <a:r>
              <a:rPr lang="en-US" dirty="0"/>
              <a:t>A </a:t>
            </a:r>
            <a:r>
              <a:rPr lang="en-US" i="1" dirty="0"/>
              <a:t>debugger</a:t>
            </a:r>
            <a:r>
              <a:rPr lang="en-US" dirty="0"/>
              <a:t> is a software application that aids us in our debugging efforts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118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 Debugging using </a:t>
            </a:r>
            <a:r>
              <a:rPr lang="en-US" sz="3200" dirty="0" err="1" smtClean="0">
                <a:latin typeface="Courier New" pitchFamily="-110" charset="0"/>
              </a:rPr>
              <a:t>println</a:t>
            </a:r>
            <a:endParaRPr lang="en-US" sz="3200" dirty="0" smtClean="0">
              <a:latin typeface="Courier New" pitchFamily="-110" charset="0"/>
            </a:endParaRP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Simple debugging during execution can involve the use of strategic </a:t>
            </a:r>
            <a:r>
              <a:rPr lang="en-US" sz="2400">
                <a:latin typeface="Courier New" pitchFamily="-110" charset="0"/>
              </a:rPr>
              <a:t>println</a:t>
            </a:r>
            <a:r>
              <a:rPr lang="en-US"/>
              <a:t> statements indicating</a:t>
            </a:r>
          </a:p>
          <a:p>
            <a:pPr lvl="1"/>
            <a:r>
              <a:rPr lang="en-US" sz="2400"/>
              <a:t>the value of variables and the state of objects at various locations in the code</a:t>
            </a:r>
          </a:p>
          <a:p>
            <a:pPr lvl="1"/>
            <a:r>
              <a:rPr lang="en-US" sz="2400"/>
              <a:t>the path of execution, usually performed through a series of “it got here” statements</a:t>
            </a:r>
          </a:p>
          <a:p>
            <a:r>
              <a:rPr lang="en-US"/>
              <a:t>Consider the case of calling a method</a:t>
            </a:r>
          </a:p>
          <a:p>
            <a:pPr lvl="1"/>
            <a:r>
              <a:rPr lang="en-US" sz="2400"/>
              <a:t>it may be useful to print the value of each parameter after the method starts</a:t>
            </a:r>
          </a:p>
          <a:p>
            <a:pPr lvl="1"/>
            <a:r>
              <a:rPr lang="en-US" sz="2400"/>
              <a:t>this is particularly helpful with recursive methods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119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Anatomy </a:t>
            </a:r>
            <a:r>
              <a:rPr lang="en-US" dirty="0"/>
              <a:t>of a Class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Consider a six-sided die (singular of dice)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/>
              <a:t>It’s state can be defined as which face is showing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/>
              <a:t>It’s primary behavior is that it can be rolled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We can represent a die in software by designing a class called </a:t>
            </a:r>
            <a:r>
              <a:rPr lang="en-US" sz="2400" dirty="0">
                <a:latin typeface="Courier New" pitchFamily="-110" charset="0"/>
              </a:rPr>
              <a:t>Die</a:t>
            </a:r>
            <a:r>
              <a:rPr lang="en-US" dirty="0"/>
              <a:t> that models this state and behavior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We’ll want to design</a:t>
            </a:r>
            <a:r>
              <a:rPr lang="en-US" dirty="0" smtClean="0"/>
              <a:t> it so that it's </a:t>
            </a:r>
            <a:r>
              <a:rPr lang="en-US" dirty="0"/>
              <a:t>a versatile and reusable resource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Any given program will not necessarily use all aspects of a given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Concepts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Formal debuggers </a:t>
            </a:r>
            <a:r>
              <a:rPr lang="en-US" dirty="0"/>
              <a:t>generally allow us to</a:t>
            </a:r>
          </a:p>
          <a:p>
            <a:pPr lvl="1"/>
            <a:r>
              <a:rPr lang="en-US" sz="2400" dirty="0"/>
              <a:t>set one or more </a:t>
            </a:r>
            <a:r>
              <a:rPr lang="en-US" sz="2400" i="1" dirty="0"/>
              <a:t>breakpoints</a:t>
            </a:r>
            <a:r>
              <a:rPr lang="en-US" sz="2400" dirty="0"/>
              <a:t> in the program.  This allows to pause the program at a given point</a:t>
            </a:r>
          </a:p>
          <a:p>
            <a:pPr lvl="1"/>
            <a:r>
              <a:rPr lang="en-US" sz="2400" dirty="0"/>
              <a:t>print the value of a variable or object</a:t>
            </a:r>
          </a:p>
          <a:p>
            <a:pPr lvl="1"/>
            <a:r>
              <a:rPr lang="en-US" sz="2400" dirty="0"/>
              <a:t>step into or over a method</a:t>
            </a:r>
          </a:p>
          <a:p>
            <a:pPr lvl="1"/>
            <a:r>
              <a:rPr lang="en-US" sz="2400" dirty="0"/>
              <a:t>execute the next single statement</a:t>
            </a:r>
          </a:p>
          <a:p>
            <a:pPr lvl="1"/>
            <a:r>
              <a:rPr lang="en-US" sz="2400" dirty="0"/>
              <a:t>resume execution of the program</a:t>
            </a:r>
          </a:p>
          <a:p>
            <a:pPr lvl="1"/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120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SnakeEyes.java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the use of a programmer-defined class.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public class </a:t>
            </a:r>
            <a:r>
              <a:rPr lang="en-US" sz="1100" dirty="0" err="1" smtClean="0">
                <a:latin typeface="Courier New"/>
                <a:cs typeface="Courier New"/>
              </a:rPr>
              <a:t>SnakeEyes</a:t>
            </a: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  Creates two Die objects and rolls them several times, counting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  the number of snake eyes that occur.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public static void </a:t>
            </a:r>
            <a:r>
              <a:rPr lang="en-US" sz="1100" dirty="0" err="1" smtClean="0">
                <a:latin typeface="Courier New"/>
                <a:cs typeface="Courier New"/>
              </a:rPr>
              <a:t>main(String</a:t>
            </a:r>
            <a:r>
              <a:rPr lang="en-US" sz="1100" dirty="0" smtClean="0">
                <a:latin typeface="Courier New"/>
                <a:cs typeface="Courier New"/>
              </a:rPr>
              <a:t>[] </a:t>
            </a:r>
            <a:r>
              <a:rPr lang="en-US" sz="1100" dirty="0" err="1" smtClean="0">
                <a:latin typeface="Courier New"/>
                <a:cs typeface="Courier New"/>
              </a:rPr>
              <a:t>args</a:t>
            </a:r>
            <a:r>
              <a:rPr lang="en-US" sz="11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final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ROLLS = 500;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num1, num2, count = 0;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Die die1 = new Die();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Die die2 = new Die();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for (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roll=1; roll &lt;= ROLLS; roll++)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num1 = die1.roll();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num2 = die2.roll();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if (num1 == 1 &amp;&amp; num2 == 1)    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 check for snake eyes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count++;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System.out.println("Number</a:t>
            </a:r>
            <a:r>
              <a:rPr lang="en-US" sz="1200" dirty="0" smtClean="0">
                <a:latin typeface="Courier New"/>
                <a:cs typeface="Courier New"/>
              </a:rPr>
              <a:t> of rolls: " + ROLLS);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System.out.println("Number</a:t>
            </a:r>
            <a:r>
              <a:rPr lang="en-US" sz="1200" dirty="0" smtClean="0">
                <a:latin typeface="Courier New"/>
                <a:cs typeface="Courier New"/>
              </a:rPr>
              <a:t> of snake eyes: " + count);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System.out.println("Ratio</a:t>
            </a:r>
            <a:r>
              <a:rPr lang="en-US" sz="1200" dirty="0" smtClean="0">
                <a:latin typeface="Courier New"/>
                <a:cs typeface="Courier New"/>
              </a:rPr>
              <a:t>: " + (</a:t>
            </a:r>
            <a:r>
              <a:rPr lang="en-US" sz="1200" dirty="0" err="1" smtClean="0">
                <a:latin typeface="Courier New"/>
                <a:cs typeface="Courier New"/>
              </a:rPr>
              <a:t>float)count</a:t>
            </a:r>
            <a:r>
              <a:rPr lang="en-US" sz="1200" dirty="0" smtClean="0">
                <a:latin typeface="Courier New"/>
                <a:cs typeface="Courier New"/>
              </a:rPr>
              <a:t> / ROLLS);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Die.java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  Represents one die (singular of dice) with faces showing values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  between 1 and 6.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public class Die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private final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MAX = 6;  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 maximum face value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private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faceValue</a:t>
            </a:r>
            <a:r>
              <a:rPr lang="en-US" sz="1100" dirty="0" smtClean="0">
                <a:latin typeface="Courier New"/>
                <a:cs typeface="Courier New"/>
              </a:rPr>
              <a:t>;  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 current value showing on the die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  Constructor: Sets the initial face value of this die.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public Die()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faceValue</a:t>
            </a:r>
            <a:r>
              <a:rPr lang="en-US" sz="1100" dirty="0" smtClean="0">
                <a:latin typeface="Courier New"/>
                <a:cs typeface="Courier New"/>
              </a:rPr>
              <a:t> = 1;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  Computes a new face value for this die and returns the result.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public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roll()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faceValue</a:t>
            </a:r>
            <a:r>
              <a:rPr lang="en-US" sz="1100" dirty="0" smtClean="0">
                <a:latin typeface="Courier New"/>
                <a:cs typeface="Courier New"/>
              </a:rPr>
              <a:t> = (</a:t>
            </a:r>
            <a:r>
              <a:rPr lang="en-US" sz="1100" dirty="0" err="1" smtClean="0">
                <a:latin typeface="Courier New"/>
                <a:cs typeface="Courier New"/>
              </a:rPr>
              <a:t>int)(Math.random</a:t>
            </a:r>
            <a:r>
              <a:rPr lang="en-US" sz="1100" dirty="0" smtClean="0">
                <a:latin typeface="Courier New"/>
                <a:cs typeface="Courier New"/>
              </a:rPr>
              <a:t>() * MAX) + 1;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return </a:t>
            </a:r>
            <a:r>
              <a:rPr lang="en-US" sz="1100" dirty="0" err="1" smtClean="0">
                <a:latin typeface="Courier New"/>
                <a:cs typeface="Courier New"/>
              </a:rPr>
              <a:t>faceValue</a:t>
            </a:r>
            <a:r>
              <a:rPr lang="en-US" sz="11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}		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  Face value 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mutator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. The face value is not modified if the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  specified value is not valid.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public void </a:t>
            </a:r>
            <a:r>
              <a:rPr lang="en-US" sz="1100" dirty="0" err="1" smtClean="0">
                <a:latin typeface="Courier New"/>
                <a:cs typeface="Courier New"/>
              </a:rPr>
              <a:t>setFaceValue(int</a:t>
            </a:r>
            <a:r>
              <a:rPr lang="en-US" sz="1100" dirty="0" smtClean="0">
                <a:latin typeface="Courier New"/>
                <a:cs typeface="Courier New"/>
              </a:rPr>
              <a:t> value)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if (value &gt; 0 &amp;&amp; value &lt;= MAX)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</a:t>
            </a:r>
            <a:r>
              <a:rPr lang="en-US" sz="1100" dirty="0" err="1" smtClean="0">
                <a:latin typeface="Courier New"/>
                <a:cs typeface="Courier New"/>
              </a:rPr>
              <a:t>faceValue</a:t>
            </a:r>
            <a:r>
              <a:rPr lang="en-US" sz="1100" dirty="0" smtClean="0">
                <a:latin typeface="Courier New"/>
                <a:cs typeface="Courier New"/>
              </a:rPr>
              <a:t> = value;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  Face value 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accessor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public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getFaceValue</a:t>
            </a:r>
            <a:r>
              <a:rPr lang="en-US" sz="11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return </a:t>
            </a:r>
            <a:r>
              <a:rPr lang="en-US" sz="1100" dirty="0" err="1" smtClean="0">
                <a:latin typeface="Courier New"/>
                <a:cs typeface="Courier New"/>
              </a:rPr>
              <a:t>faceValue</a:t>
            </a:r>
            <a:r>
              <a:rPr lang="en-US" sz="11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  Returns a string representation of this die.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public String </a:t>
            </a:r>
            <a:r>
              <a:rPr lang="en-US" sz="1100" dirty="0" err="1" smtClean="0">
                <a:latin typeface="Courier New"/>
                <a:cs typeface="Courier New"/>
              </a:rPr>
              <a:t>toString</a:t>
            </a:r>
            <a:r>
              <a:rPr lang="en-US" sz="11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String result = </a:t>
            </a:r>
            <a:r>
              <a:rPr lang="en-US" sz="1100" dirty="0" err="1" smtClean="0">
                <a:latin typeface="Courier New"/>
                <a:cs typeface="Courier New"/>
              </a:rPr>
              <a:t>Integer.toString(faceValue</a:t>
            </a:r>
            <a:r>
              <a:rPr lang="en-US" sz="11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return result;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primary difference between the </a:t>
            </a:r>
            <a:r>
              <a:rPr lang="en-US" dirty="0" smtClean="0">
                <a:latin typeface="Courier New"/>
                <a:cs typeface="Courier New"/>
              </a:rPr>
              <a:t>Die</a:t>
            </a:r>
            <a:r>
              <a:rPr lang="en-US" dirty="0" smtClean="0"/>
              <a:t> class and other classes you've used is that the </a:t>
            </a:r>
            <a:r>
              <a:rPr lang="en-US" dirty="0" smtClean="0">
                <a:latin typeface="Courier New"/>
                <a:cs typeface="Courier New"/>
              </a:rPr>
              <a:t>Die</a:t>
            </a:r>
            <a:r>
              <a:rPr lang="en-US" dirty="0" smtClean="0"/>
              <a:t> class is not part of the Java API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Picture 7" descr="Fig5.4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3038475"/>
            <a:ext cx="6167967" cy="275394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toString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70000"/>
              </a:spcBef>
            </a:pPr>
            <a:r>
              <a:rPr lang="en-US" dirty="0" smtClean="0"/>
              <a:t>Most classes should define a </a:t>
            </a:r>
            <a:r>
              <a:rPr lang="en-US" sz="2800" dirty="0" err="1" smtClean="0">
                <a:latin typeface="Courier New" pitchFamily="-110" charset="0"/>
              </a:rPr>
              <a:t>toString</a:t>
            </a:r>
            <a:r>
              <a:rPr lang="en-US" dirty="0" smtClean="0"/>
              <a:t> method</a:t>
            </a:r>
          </a:p>
          <a:p>
            <a:pPr>
              <a:spcBef>
                <a:spcPct val="70000"/>
              </a:spcBef>
            </a:pPr>
            <a:r>
              <a:rPr lang="en-US" dirty="0" smtClean="0"/>
              <a:t>The </a:t>
            </a:r>
            <a:r>
              <a:rPr lang="en-US" sz="2800" dirty="0" err="1" smtClean="0">
                <a:latin typeface="Courier New" pitchFamily="-110" charset="0"/>
              </a:rPr>
              <a:t>toString</a:t>
            </a:r>
            <a:r>
              <a:rPr lang="en-US" dirty="0" smtClean="0"/>
              <a:t> method returns a character string that represents the object in some way</a:t>
            </a:r>
          </a:p>
          <a:p>
            <a:pPr>
              <a:spcBef>
                <a:spcPct val="60000"/>
              </a:spcBef>
            </a:pPr>
            <a:r>
              <a:rPr lang="en-US" dirty="0" smtClean="0"/>
              <a:t>It is called automatically when an object is concatenated to a string or when it is printed using the </a:t>
            </a:r>
            <a:r>
              <a:rPr lang="en-US" sz="2800" dirty="0" err="1" smtClean="0">
                <a:latin typeface="Courier New" pitchFamily="-110" charset="0"/>
              </a:rPr>
              <a:t>println</a:t>
            </a:r>
            <a:r>
              <a:rPr lang="en-US" dirty="0" smtClean="0"/>
              <a:t> method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Constructors</a:t>
            </a:r>
            <a:endParaRPr 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/>
              <a:t>As mentioned previously, a </a:t>
            </a:r>
            <a:r>
              <a:rPr lang="en-US" i="1"/>
              <a:t>constructor</a:t>
            </a:r>
            <a:r>
              <a:rPr lang="en-US"/>
              <a:t> is a special method that is used to set up an object when it is initially created</a:t>
            </a:r>
          </a:p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/>
              <a:t>A constructor has the same name as the class</a:t>
            </a:r>
          </a:p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/>
              <a:t>The </a:t>
            </a:r>
            <a:r>
              <a:rPr lang="en-US" sz="2400">
                <a:latin typeface="Courier New" pitchFamily="-110" charset="0"/>
              </a:rPr>
              <a:t>Die</a:t>
            </a:r>
            <a:r>
              <a:rPr lang="en-US"/>
              <a:t> constructor is used to set the initial face value of each new die object to one</a:t>
            </a:r>
          </a:p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/>
              <a:t>We examine constructors in more detail later in this chapter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Identifying classes and objects</a:t>
            </a:r>
          </a:p>
          <a:p>
            <a:r>
              <a:rPr lang="en-US" dirty="0" smtClean="0"/>
              <a:t>Structure and content of classes</a:t>
            </a:r>
          </a:p>
          <a:p>
            <a:r>
              <a:rPr lang="en-US" dirty="0" smtClean="0"/>
              <a:t>Instance data</a:t>
            </a:r>
          </a:p>
          <a:p>
            <a:r>
              <a:rPr lang="en-US" dirty="0" smtClean="0"/>
              <a:t>Visibility modifiers</a:t>
            </a:r>
          </a:p>
          <a:p>
            <a:r>
              <a:rPr lang="en-US" dirty="0" smtClean="0"/>
              <a:t>Method structure</a:t>
            </a:r>
          </a:p>
          <a:p>
            <a:r>
              <a:rPr lang="en-US" dirty="0" smtClean="0"/>
              <a:t>Constructors</a:t>
            </a:r>
          </a:p>
          <a:p>
            <a:r>
              <a:rPr lang="en-US" dirty="0" smtClean="0"/>
              <a:t>Relationships among classes</a:t>
            </a:r>
          </a:p>
          <a:p>
            <a:r>
              <a:rPr lang="en-US" dirty="0" smtClean="0"/>
              <a:t>Static methods and data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Data </a:t>
            </a:r>
            <a:r>
              <a:rPr lang="en-US" dirty="0"/>
              <a:t>Scope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922" y="1236822"/>
            <a:ext cx="8694229" cy="5102594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spcBef>
                <a:spcPts val="1920"/>
              </a:spcBef>
            </a:pPr>
            <a:r>
              <a:rPr lang="en-US" sz="2800" dirty="0"/>
              <a:t>The </a:t>
            </a:r>
            <a:r>
              <a:rPr lang="en-US" sz="2800" i="1" dirty="0"/>
              <a:t>scope</a:t>
            </a:r>
            <a:r>
              <a:rPr lang="en-US" sz="2800" dirty="0"/>
              <a:t> of data is the area in a program in which that data can be referenced (used)</a:t>
            </a:r>
          </a:p>
          <a:p>
            <a:pPr eaLnBrk="1" hangingPunct="1">
              <a:lnSpc>
                <a:spcPct val="90000"/>
              </a:lnSpc>
              <a:spcBef>
                <a:spcPts val="1920"/>
              </a:spcBef>
            </a:pPr>
            <a:r>
              <a:rPr lang="en-US" sz="2800" dirty="0"/>
              <a:t>Data declared at the class level can be referenced by all methods in that class</a:t>
            </a:r>
          </a:p>
          <a:p>
            <a:pPr eaLnBrk="1" hangingPunct="1">
              <a:lnSpc>
                <a:spcPct val="90000"/>
              </a:lnSpc>
              <a:spcBef>
                <a:spcPts val="1920"/>
              </a:spcBef>
            </a:pPr>
            <a:r>
              <a:rPr lang="en-US" sz="2800" dirty="0"/>
              <a:t>Data declared within a method can be used only in that method</a:t>
            </a:r>
          </a:p>
          <a:p>
            <a:pPr eaLnBrk="1" hangingPunct="1">
              <a:lnSpc>
                <a:spcPct val="90000"/>
              </a:lnSpc>
              <a:spcBef>
                <a:spcPts val="1920"/>
              </a:spcBef>
            </a:pPr>
            <a:r>
              <a:rPr lang="en-US" sz="2800" dirty="0"/>
              <a:t>Data declared within a method is called </a:t>
            </a:r>
            <a:r>
              <a:rPr lang="en-US" sz="2800" i="1" dirty="0"/>
              <a:t>local data</a:t>
            </a:r>
          </a:p>
          <a:p>
            <a:pPr eaLnBrk="1" hangingPunct="1">
              <a:lnSpc>
                <a:spcPct val="90000"/>
              </a:lnSpc>
              <a:spcBef>
                <a:spcPts val="1920"/>
              </a:spcBef>
            </a:pPr>
            <a:r>
              <a:rPr lang="en-US" sz="2800" dirty="0"/>
              <a:t>In the </a:t>
            </a:r>
            <a:r>
              <a:rPr lang="en-US" sz="2800" dirty="0">
                <a:latin typeface="Courier New" pitchFamily="-110" charset="0"/>
              </a:rPr>
              <a:t>Die</a:t>
            </a:r>
            <a:r>
              <a:rPr lang="en-US" sz="2800" dirty="0"/>
              <a:t> class, the variable </a:t>
            </a:r>
            <a:r>
              <a:rPr lang="en-US" sz="2800" dirty="0">
                <a:latin typeface="Courier New" pitchFamily="-110" charset="0"/>
              </a:rPr>
              <a:t>result</a:t>
            </a:r>
            <a:r>
              <a:rPr lang="en-US" sz="2800" dirty="0"/>
              <a:t> is declared inside the </a:t>
            </a:r>
            <a:r>
              <a:rPr lang="en-US" sz="2800" dirty="0" err="1">
                <a:latin typeface="Courier New" pitchFamily="-110" charset="0"/>
              </a:rPr>
              <a:t>toString</a:t>
            </a:r>
            <a:r>
              <a:rPr lang="en-US" sz="2800" dirty="0"/>
              <a:t> method -- it is local to that method and cannot be referenced anywhere else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Instance </a:t>
            </a:r>
            <a:r>
              <a:rPr lang="en-US" dirty="0"/>
              <a:t>Data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02272"/>
            <a:ext cx="8763000" cy="50292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dirty="0"/>
              <a:t>The </a:t>
            </a:r>
            <a:r>
              <a:rPr lang="en-US" sz="2400" dirty="0" err="1">
                <a:latin typeface="Courier New" pitchFamily="-110" charset="0"/>
              </a:rPr>
              <a:t>faceValue</a:t>
            </a:r>
            <a:r>
              <a:rPr lang="en-US" dirty="0"/>
              <a:t> variable in the </a:t>
            </a:r>
            <a:r>
              <a:rPr lang="en-US" sz="2400" dirty="0">
                <a:latin typeface="Courier New" pitchFamily="-110" charset="0"/>
              </a:rPr>
              <a:t>Die</a:t>
            </a:r>
            <a:r>
              <a:rPr lang="en-US" dirty="0"/>
              <a:t> class is called </a:t>
            </a:r>
            <a:r>
              <a:rPr lang="en-US" i="1" dirty="0"/>
              <a:t>instance data</a:t>
            </a:r>
            <a:r>
              <a:rPr lang="en-US" dirty="0"/>
              <a:t> because each instance (object) that is created has its own version of it</a:t>
            </a:r>
          </a:p>
          <a:p>
            <a:pPr eaLnBrk="1" hangingPunct="1">
              <a:lnSpc>
                <a:spcPct val="80000"/>
              </a:lnSpc>
              <a:spcBef>
                <a:spcPct val="60000"/>
              </a:spcBef>
            </a:pPr>
            <a:r>
              <a:rPr lang="en-US" dirty="0"/>
              <a:t>A class declares the type of the data, but it does not reserve any memory space for it</a:t>
            </a:r>
          </a:p>
          <a:p>
            <a:pPr eaLnBrk="1" hangingPunct="1">
              <a:lnSpc>
                <a:spcPct val="80000"/>
              </a:lnSpc>
              <a:spcBef>
                <a:spcPct val="60000"/>
              </a:spcBef>
            </a:pPr>
            <a:r>
              <a:rPr lang="en-US" dirty="0"/>
              <a:t>Every time a </a:t>
            </a:r>
            <a:r>
              <a:rPr lang="en-US" sz="2400" dirty="0">
                <a:latin typeface="Courier New" pitchFamily="-110" charset="0"/>
              </a:rPr>
              <a:t>Die</a:t>
            </a:r>
            <a:r>
              <a:rPr lang="en-US" dirty="0"/>
              <a:t> object is created, a new </a:t>
            </a:r>
            <a:r>
              <a:rPr lang="en-US" sz="2400" dirty="0" err="1">
                <a:latin typeface="Courier New" pitchFamily="-110" charset="0"/>
              </a:rPr>
              <a:t>faceValue</a:t>
            </a:r>
            <a:r>
              <a:rPr lang="en-US" dirty="0"/>
              <a:t> variable is created as well</a:t>
            </a:r>
          </a:p>
          <a:p>
            <a:pPr eaLnBrk="1" hangingPunct="1">
              <a:lnSpc>
                <a:spcPct val="80000"/>
              </a:lnSpc>
              <a:spcBef>
                <a:spcPct val="60000"/>
              </a:spcBef>
            </a:pPr>
            <a:r>
              <a:rPr lang="en-US" dirty="0"/>
              <a:t>The objects of a class share the method definitions, but each object has its own data space</a:t>
            </a:r>
          </a:p>
          <a:p>
            <a:pPr eaLnBrk="1" hangingPunct="1">
              <a:lnSpc>
                <a:spcPct val="80000"/>
              </a:lnSpc>
              <a:spcBef>
                <a:spcPct val="60000"/>
              </a:spcBef>
            </a:pPr>
            <a:r>
              <a:rPr lang="en-US" dirty="0"/>
              <a:t>That's the only way two objects can have different states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Instance </a:t>
            </a:r>
            <a:r>
              <a:rPr lang="en-US" dirty="0"/>
              <a:t>Data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3"/>
            <a:ext cx="8763000" cy="489373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We can depict the two </a:t>
            </a:r>
            <a:r>
              <a:rPr lang="en-US" sz="2400" dirty="0">
                <a:latin typeface="Courier New" pitchFamily="-110" charset="0"/>
              </a:rPr>
              <a:t>Die</a:t>
            </a:r>
            <a:r>
              <a:rPr lang="en-US" dirty="0"/>
              <a:t> objects from the </a:t>
            </a:r>
            <a:r>
              <a:rPr lang="en-US" sz="2400" dirty="0" err="1">
                <a:latin typeface="Courier New" pitchFamily="-110" charset="0"/>
              </a:rPr>
              <a:t>SnakeEyes</a:t>
            </a:r>
            <a:r>
              <a:rPr lang="en-US" dirty="0"/>
              <a:t> program as </a:t>
            </a:r>
            <a:r>
              <a:rPr lang="en-US" dirty="0" smtClean="0"/>
              <a:t>follows: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Arial" pitchFamily="-110" charset="0"/>
              </a:rPr>
              <a:t>Each object maintains its own </a:t>
            </a:r>
            <a:r>
              <a:rPr lang="en-US" sz="2400" dirty="0" err="1" smtClean="0">
                <a:latin typeface="Courier New"/>
                <a:cs typeface="Courier New"/>
              </a:rPr>
              <a:t>faceValue</a:t>
            </a:r>
            <a:r>
              <a:rPr lang="en-US" sz="2400" dirty="0" smtClean="0">
                <a:latin typeface="Arial" pitchFamily="-110" charset="0"/>
              </a:rPr>
              <a:t> variable, and thus its own state</a:t>
            </a:r>
            <a:endParaRPr lang="en-US" sz="240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676400" y="2590806"/>
            <a:ext cx="5168900" cy="1524000"/>
            <a:chOff x="1804" y="2544"/>
            <a:chExt cx="3256" cy="960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804" y="2544"/>
              <a:ext cx="3236" cy="336"/>
              <a:chOff x="1804" y="2544"/>
              <a:chExt cx="3236" cy="336"/>
            </a:xfrm>
          </p:grpSpPr>
          <p:sp>
            <p:nvSpPr>
              <p:cNvPr id="38926" name="Rectangle 6"/>
              <p:cNvSpPr>
                <a:spLocks noChangeArrowheads="1"/>
              </p:cNvSpPr>
              <p:nvPr/>
            </p:nvSpPr>
            <p:spPr bwMode="auto">
              <a:xfrm>
                <a:off x="2352" y="2592"/>
                <a:ext cx="432" cy="240"/>
              </a:xfrm>
              <a:prstGeom prst="rect">
                <a:avLst/>
              </a:prstGeom>
              <a:solidFill>
                <a:srgbClr val="F5E98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27" name="Text Box 7"/>
              <p:cNvSpPr txBox="1">
                <a:spLocks noChangeArrowheads="1"/>
              </p:cNvSpPr>
              <p:nvPr/>
            </p:nvSpPr>
            <p:spPr bwMode="auto">
              <a:xfrm>
                <a:off x="1804" y="2587"/>
                <a:ext cx="50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/>
                  <a:t>die1</a:t>
                </a:r>
              </a:p>
            </p:txBody>
          </p:sp>
          <p:sp>
            <p:nvSpPr>
              <p:cNvPr id="38928" name="AutoShape 8"/>
              <p:cNvSpPr>
                <a:spLocks noChangeArrowheads="1"/>
              </p:cNvSpPr>
              <p:nvPr/>
            </p:nvSpPr>
            <p:spPr bwMode="auto">
              <a:xfrm>
                <a:off x="3216" y="2544"/>
                <a:ext cx="1824" cy="336"/>
              </a:xfrm>
              <a:prstGeom prst="roundRect">
                <a:avLst>
                  <a:gd name="adj" fmla="val 16667"/>
                </a:avLst>
              </a:prstGeom>
              <a:solidFill>
                <a:srgbClr val="F5E985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38929" name="Line 9"/>
              <p:cNvSpPr>
                <a:spLocks noChangeShapeType="1"/>
              </p:cNvSpPr>
              <p:nvPr/>
            </p:nvSpPr>
            <p:spPr bwMode="auto">
              <a:xfrm>
                <a:off x="2592" y="2712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30" name="Rectangle 10"/>
              <p:cNvSpPr>
                <a:spLocks noChangeArrowheads="1"/>
              </p:cNvSpPr>
              <p:nvPr/>
            </p:nvSpPr>
            <p:spPr bwMode="auto">
              <a:xfrm>
                <a:off x="4416" y="2592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2000"/>
                  <a:t>5</a:t>
                </a:r>
                <a:endParaRPr lang="en-US" sz="2400" b="0">
                  <a:latin typeface="Times" pitchFamily="-110" charset="0"/>
                </a:endParaRPr>
              </a:p>
            </p:txBody>
          </p:sp>
          <p:sp>
            <p:nvSpPr>
              <p:cNvPr id="38931" name="Text Box 11"/>
              <p:cNvSpPr txBox="1">
                <a:spLocks noChangeArrowheads="1"/>
              </p:cNvSpPr>
              <p:nvPr/>
            </p:nvSpPr>
            <p:spPr bwMode="auto">
              <a:xfrm>
                <a:off x="3360" y="2587"/>
                <a:ext cx="98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/>
                  <a:t>faceValue</a:t>
                </a:r>
              </a:p>
            </p:txBody>
          </p:sp>
        </p:grpSp>
        <p:grpSp>
          <p:nvGrpSpPr>
            <p:cNvPr id="4" name="Group 12"/>
            <p:cNvGrpSpPr>
              <a:grpSpLocks/>
            </p:cNvGrpSpPr>
            <p:nvPr/>
          </p:nvGrpSpPr>
          <p:grpSpPr bwMode="auto">
            <a:xfrm>
              <a:off x="1824" y="3168"/>
              <a:ext cx="3236" cy="336"/>
              <a:chOff x="1824" y="3168"/>
              <a:chExt cx="3236" cy="336"/>
            </a:xfrm>
          </p:grpSpPr>
          <p:sp>
            <p:nvSpPr>
              <p:cNvPr id="38920" name="Rectangle 13"/>
              <p:cNvSpPr>
                <a:spLocks noChangeArrowheads="1"/>
              </p:cNvSpPr>
              <p:nvPr/>
            </p:nvSpPr>
            <p:spPr bwMode="auto">
              <a:xfrm>
                <a:off x="2372" y="3216"/>
                <a:ext cx="432" cy="240"/>
              </a:xfrm>
              <a:prstGeom prst="rect">
                <a:avLst/>
              </a:prstGeom>
              <a:solidFill>
                <a:srgbClr val="F5E98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21" name="Text Box 14"/>
              <p:cNvSpPr txBox="1">
                <a:spLocks noChangeArrowheads="1"/>
              </p:cNvSpPr>
              <p:nvPr/>
            </p:nvSpPr>
            <p:spPr bwMode="auto">
              <a:xfrm>
                <a:off x="1824" y="3211"/>
                <a:ext cx="50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/>
                  <a:t>die2</a:t>
                </a:r>
              </a:p>
            </p:txBody>
          </p:sp>
          <p:sp>
            <p:nvSpPr>
              <p:cNvPr id="38922" name="AutoShape 15"/>
              <p:cNvSpPr>
                <a:spLocks noChangeArrowheads="1"/>
              </p:cNvSpPr>
              <p:nvPr/>
            </p:nvSpPr>
            <p:spPr bwMode="auto">
              <a:xfrm>
                <a:off x="3236" y="3168"/>
                <a:ext cx="1824" cy="336"/>
              </a:xfrm>
              <a:prstGeom prst="roundRect">
                <a:avLst>
                  <a:gd name="adj" fmla="val 16667"/>
                </a:avLst>
              </a:prstGeom>
              <a:solidFill>
                <a:srgbClr val="F5E985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38923" name="Line 16"/>
              <p:cNvSpPr>
                <a:spLocks noChangeShapeType="1"/>
              </p:cNvSpPr>
              <p:nvPr/>
            </p:nvSpPr>
            <p:spPr bwMode="auto">
              <a:xfrm>
                <a:off x="2612" y="3336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24" name="Rectangle 17"/>
              <p:cNvSpPr>
                <a:spLocks noChangeArrowheads="1"/>
              </p:cNvSpPr>
              <p:nvPr/>
            </p:nvSpPr>
            <p:spPr bwMode="auto">
              <a:xfrm>
                <a:off x="4436" y="3216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2000"/>
                  <a:t>2</a:t>
                </a:r>
                <a:endParaRPr lang="en-US" sz="2400" b="0">
                  <a:latin typeface="Times" pitchFamily="-110" charset="0"/>
                </a:endParaRPr>
              </a:p>
            </p:txBody>
          </p:sp>
          <p:sp>
            <p:nvSpPr>
              <p:cNvPr id="38925" name="Text Box 18"/>
              <p:cNvSpPr txBox="1">
                <a:spLocks noChangeArrowheads="1"/>
              </p:cNvSpPr>
              <p:nvPr/>
            </p:nvSpPr>
            <p:spPr bwMode="auto">
              <a:xfrm>
                <a:off x="3380" y="3211"/>
                <a:ext cx="98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/>
                  <a:t>faceValue</a:t>
                </a:r>
              </a:p>
            </p:txBody>
          </p:sp>
        </p:grpSp>
      </p:grp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autoUpdateAnimBg="0"/>
      <p:bldP spid="19459" grpId="0" build="p" bldLvl="2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UML </a:t>
            </a:r>
            <a:r>
              <a:rPr lang="en-US" dirty="0"/>
              <a:t>Diagrams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Bef>
                <a:spcPct val="75000"/>
              </a:spcBef>
            </a:pPr>
            <a:r>
              <a:rPr lang="en-US"/>
              <a:t>UML stands for the </a:t>
            </a:r>
            <a:r>
              <a:rPr lang="en-US" i="1"/>
              <a:t>Unified Modeling Language</a:t>
            </a:r>
            <a:endParaRPr lang="en-US"/>
          </a:p>
          <a:p>
            <a:pPr eaLnBrk="1" hangingPunct="1">
              <a:lnSpc>
                <a:spcPct val="80000"/>
              </a:lnSpc>
              <a:spcBef>
                <a:spcPct val="75000"/>
              </a:spcBef>
            </a:pPr>
            <a:r>
              <a:rPr lang="en-US" i="1"/>
              <a:t>UML diagrams</a:t>
            </a:r>
            <a:r>
              <a:rPr lang="en-US"/>
              <a:t> show relationships among classes and objects</a:t>
            </a:r>
          </a:p>
          <a:p>
            <a:pPr eaLnBrk="1" hangingPunct="1">
              <a:lnSpc>
                <a:spcPct val="80000"/>
              </a:lnSpc>
              <a:spcBef>
                <a:spcPct val="75000"/>
              </a:spcBef>
            </a:pPr>
            <a:r>
              <a:rPr lang="en-US"/>
              <a:t>A UML </a:t>
            </a:r>
            <a:r>
              <a:rPr lang="en-US" i="1"/>
              <a:t>class diagram</a:t>
            </a:r>
            <a:r>
              <a:rPr lang="en-US"/>
              <a:t> consists of one or more classes, each with sections for the class name, attributes (data), and operations (methods)</a:t>
            </a:r>
          </a:p>
          <a:p>
            <a:pPr eaLnBrk="1" hangingPunct="1">
              <a:lnSpc>
                <a:spcPct val="80000"/>
              </a:lnSpc>
              <a:spcBef>
                <a:spcPct val="75000"/>
              </a:spcBef>
            </a:pPr>
            <a:r>
              <a:rPr lang="en-US"/>
              <a:t>Lines between classes represent </a:t>
            </a:r>
            <a:r>
              <a:rPr lang="en-US" i="1"/>
              <a:t>associations</a:t>
            </a:r>
            <a:endParaRPr lang="en-US"/>
          </a:p>
          <a:p>
            <a:pPr eaLnBrk="1" hangingPunct="1">
              <a:lnSpc>
                <a:spcPct val="80000"/>
              </a:lnSpc>
              <a:spcBef>
                <a:spcPct val="75000"/>
              </a:spcBef>
            </a:pPr>
            <a:r>
              <a:rPr lang="en-US"/>
              <a:t>A solid arrow shows that one class </a:t>
            </a:r>
            <a:r>
              <a:rPr lang="en-US" i="1"/>
              <a:t>uses</a:t>
            </a:r>
            <a:r>
              <a:rPr lang="en-US"/>
              <a:t> the other (calls its methods)</a:t>
            </a:r>
            <a:endParaRPr lang="en-US" i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UML class diagram showing the classes involved in the </a:t>
            </a:r>
            <a:r>
              <a:rPr lang="en-US" sz="2800" dirty="0" err="1" smtClean="0">
                <a:latin typeface="Courier New"/>
                <a:cs typeface="Courier New"/>
              </a:rPr>
              <a:t>SnakeEyes</a:t>
            </a:r>
            <a:r>
              <a:rPr lang="en-US" dirty="0" smtClean="0"/>
              <a:t> program: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9" name="Picture 8" descr="Fig5.5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980" y="2767542"/>
            <a:ext cx="5706680" cy="290512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 smtClean="0"/>
              <a:t>Encapsulation</a:t>
            </a:r>
            <a:endParaRPr lang="en-US" dirty="0"/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>
            <a:normAutofit lnSpcReduction="10000"/>
          </a:bodyPr>
          <a:lstStyle/>
          <a:p>
            <a:pPr eaLnBrk="1" hangingPunct="1">
              <a:spcBef>
                <a:spcPct val="75000"/>
              </a:spcBef>
            </a:pPr>
            <a:r>
              <a:rPr lang="en-US"/>
              <a:t>We can take one of two views of an object</a:t>
            </a:r>
          </a:p>
          <a:p>
            <a:pPr lvl="1" eaLnBrk="1" hangingPunct="1">
              <a:spcBef>
                <a:spcPct val="75000"/>
              </a:spcBef>
            </a:pPr>
            <a:r>
              <a:rPr lang="en-US" sz="2400"/>
              <a:t>internal  -  the details of the variables and methods of the class that defines it</a:t>
            </a:r>
          </a:p>
          <a:p>
            <a:pPr lvl="1" eaLnBrk="1" hangingPunct="1">
              <a:spcBef>
                <a:spcPct val="75000"/>
              </a:spcBef>
            </a:pPr>
            <a:r>
              <a:rPr lang="en-US" sz="2400"/>
              <a:t>external  -  the services that an object provides and how the object interacts with the rest of the system</a:t>
            </a:r>
          </a:p>
          <a:p>
            <a:pPr eaLnBrk="1" hangingPunct="1">
              <a:spcBef>
                <a:spcPct val="75000"/>
              </a:spcBef>
            </a:pPr>
            <a:r>
              <a:rPr lang="en-US"/>
              <a:t>From the external view, an object is an </a:t>
            </a:r>
            <a:r>
              <a:rPr lang="en-US" i="1"/>
              <a:t>encapsulated</a:t>
            </a:r>
            <a:r>
              <a:rPr lang="en-US"/>
              <a:t> entity, providing a set of specific services</a:t>
            </a:r>
          </a:p>
          <a:p>
            <a:pPr eaLnBrk="1" hangingPunct="1">
              <a:spcBef>
                <a:spcPct val="75000"/>
              </a:spcBef>
            </a:pPr>
            <a:r>
              <a:rPr lang="en-US"/>
              <a:t>These services define the </a:t>
            </a:r>
            <a:r>
              <a:rPr lang="en-US" i="1"/>
              <a:t>interface</a:t>
            </a:r>
            <a:r>
              <a:rPr lang="en-US"/>
              <a:t> to the object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 smtClean="0"/>
              <a:t>Encapsulation</a:t>
            </a:r>
            <a:endParaRPr lang="en-US" dirty="0"/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85341"/>
            <a:ext cx="8686800" cy="5334000"/>
          </a:xfrm>
          <a:noFill/>
        </p:spPr>
        <p:txBody>
          <a:bodyPr lIns="92075" tIns="46038" rIns="92075" bIns="46038">
            <a:normAutofit lnSpcReduction="10000"/>
          </a:bodyPr>
          <a:lstStyle/>
          <a:p>
            <a:pPr eaLnBrk="1" hangingPunct="1">
              <a:lnSpc>
                <a:spcPct val="80000"/>
              </a:lnSpc>
              <a:spcBef>
                <a:spcPct val="75000"/>
              </a:spcBef>
            </a:pPr>
            <a:r>
              <a:rPr lang="en-US" dirty="0"/>
              <a:t>One object (called the </a:t>
            </a:r>
            <a:r>
              <a:rPr lang="en-US" i="1" dirty="0"/>
              <a:t>client</a:t>
            </a:r>
            <a:r>
              <a:rPr lang="en-US" dirty="0"/>
              <a:t>) may use another object for the services it provides</a:t>
            </a:r>
          </a:p>
          <a:p>
            <a:pPr eaLnBrk="1" hangingPunct="1">
              <a:lnSpc>
                <a:spcPct val="80000"/>
              </a:lnSpc>
              <a:spcBef>
                <a:spcPct val="75000"/>
              </a:spcBef>
            </a:pPr>
            <a:r>
              <a:rPr lang="en-US" dirty="0"/>
              <a:t>The client of an object may request its services (call its methods), but it should not have to be aware of how those services are accomplished </a:t>
            </a:r>
          </a:p>
          <a:p>
            <a:pPr eaLnBrk="1" hangingPunct="1">
              <a:lnSpc>
                <a:spcPct val="80000"/>
              </a:lnSpc>
              <a:spcBef>
                <a:spcPct val="75000"/>
              </a:spcBef>
            </a:pPr>
            <a:r>
              <a:rPr lang="en-US" dirty="0"/>
              <a:t>Any changes to</a:t>
            </a:r>
            <a:r>
              <a:rPr lang="en-US" dirty="0" smtClean="0"/>
              <a:t> an object's </a:t>
            </a:r>
            <a:r>
              <a:rPr lang="en-US" dirty="0"/>
              <a:t>state (its variables) should be made by that object's methods</a:t>
            </a:r>
          </a:p>
          <a:p>
            <a:pPr eaLnBrk="1" hangingPunct="1">
              <a:lnSpc>
                <a:spcPct val="80000"/>
              </a:lnSpc>
              <a:spcBef>
                <a:spcPct val="75000"/>
              </a:spcBef>
            </a:pPr>
            <a:r>
              <a:rPr lang="en-US" dirty="0"/>
              <a:t>We should make it difficult, if not impossible, for a client to access an object’s variables directly</a:t>
            </a:r>
          </a:p>
          <a:p>
            <a:pPr eaLnBrk="1" hangingPunct="1">
              <a:lnSpc>
                <a:spcPct val="80000"/>
              </a:lnSpc>
              <a:spcBef>
                <a:spcPct val="75000"/>
              </a:spcBef>
            </a:pPr>
            <a:r>
              <a:rPr lang="en-US" dirty="0"/>
              <a:t>That is, an object should be </a:t>
            </a:r>
            <a:r>
              <a:rPr lang="en-US" i="1" dirty="0"/>
              <a:t>self-governing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1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 smtClean="0"/>
              <a:t>Encapsulation</a:t>
            </a:r>
            <a:endParaRPr lang="en-US" dirty="0"/>
          </a:p>
        </p:txBody>
      </p:sp>
      <p:sp>
        <p:nvSpPr>
          <p:cNvPr id="45061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763000" cy="2355850"/>
          </a:xfrm>
          <a:noFill/>
        </p:spPr>
        <p:txBody>
          <a:bodyPr lIns="92075" tIns="46038" rIns="92075" bIns="46038">
            <a:normAutofit lnSpcReduction="10000"/>
          </a:bodyPr>
          <a:lstStyle/>
          <a:p>
            <a:pPr eaLnBrk="1" hangingPunct="1">
              <a:lnSpc>
                <a:spcPct val="80000"/>
              </a:lnSpc>
              <a:spcBef>
                <a:spcPct val="75000"/>
              </a:spcBef>
            </a:pPr>
            <a:r>
              <a:rPr lang="en-US"/>
              <a:t>An encapsulated object can be thought of as a </a:t>
            </a:r>
            <a:r>
              <a:rPr lang="en-US" i="1"/>
              <a:t>black box</a:t>
            </a:r>
            <a:r>
              <a:rPr lang="en-US"/>
              <a:t> – its inner workings are hidden from the client</a:t>
            </a:r>
          </a:p>
          <a:p>
            <a:pPr eaLnBrk="1" hangingPunct="1">
              <a:lnSpc>
                <a:spcPct val="80000"/>
              </a:lnSpc>
              <a:spcBef>
                <a:spcPct val="70000"/>
              </a:spcBef>
            </a:pPr>
            <a:r>
              <a:rPr lang="en-US"/>
              <a:t>The client invokes the interface methods of the object, which manages the instance data</a:t>
            </a:r>
          </a:p>
        </p:txBody>
      </p:sp>
      <p:pic>
        <p:nvPicPr>
          <p:cNvPr id="20" name="Picture 19" descr="Fig5.6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299" y="3498849"/>
            <a:ext cx="3450167" cy="2609031"/>
          </a:xfrm>
          <a:prstGeom prst="rect">
            <a:avLst/>
          </a:prstGeom>
        </p:spPr>
      </p:pic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 smtClean="0"/>
              <a:t>Visibility </a:t>
            </a:r>
            <a:r>
              <a:rPr lang="en-US" dirty="0"/>
              <a:t>Modifiers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>
            <a:normAutofit lnSpcReduction="10000"/>
          </a:bodyPr>
          <a:lstStyle/>
          <a:p>
            <a:pPr eaLnBrk="1" hangingPunct="1">
              <a:lnSpc>
                <a:spcPct val="80000"/>
              </a:lnSpc>
              <a:spcBef>
                <a:spcPct val="75000"/>
              </a:spcBef>
            </a:pPr>
            <a:r>
              <a:rPr lang="en-US"/>
              <a:t>In Java, we accomplish encapsulation through the appropriate use of </a:t>
            </a:r>
            <a:r>
              <a:rPr lang="en-US" i="1"/>
              <a:t>visibility modifiers</a:t>
            </a:r>
            <a:endParaRPr lang="en-US"/>
          </a:p>
          <a:p>
            <a:pPr eaLnBrk="1" hangingPunct="1">
              <a:lnSpc>
                <a:spcPct val="80000"/>
              </a:lnSpc>
              <a:spcBef>
                <a:spcPct val="75000"/>
              </a:spcBef>
            </a:pPr>
            <a:r>
              <a:rPr lang="en-US"/>
              <a:t>A </a:t>
            </a:r>
            <a:r>
              <a:rPr lang="en-US" i="1"/>
              <a:t>modifier</a:t>
            </a:r>
            <a:r>
              <a:rPr lang="en-US"/>
              <a:t> is a Java reserved word that specifies particular characteristics of a method or data</a:t>
            </a:r>
          </a:p>
          <a:p>
            <a:pPr eaLnBrk="1" hangingPunct="1">
              <a:lnSpc>
                <a:spcPct val="80000"/>
              </a:lnSpc>
              <a:spcBef>
                <a:spcPct val="75000"/>
              </a:spcBef>
            </a:pPr>
            <a:r>
              <a:rPr lang="en-US"/>
              <a:t>We've used the </a:t>
            </a:r>
            <a:r>
              <a:rPr lang="en-US" sz="2400">
                <a:latin typeface="Courier New" pitchFamily="-110" charset="0"/>
              </a:rPr>
              <a:t>final</a:t>
            </a:r>
            <a:r>
              <a:rPr lang="en-US"/>
              <a:t> modifier to define constants</a:t>
            </a:r>
          </a:p>
          <a:p>
            <a:pPr eaLnBrk="1" hangingPunct="1">
              <a:lnSpc>
                <a:spcPct val="80000"/>
              </a:lnSpc>
              <a:spcBef>
                <a:spcPct val="75000"/>
              </a:spcBef>
            </a:pPr>
            <a:r>
              <a:rPr lang="en-US"/>
              <a:t>Java has three visibility modifiers:  </a:t>
            </a:r>
            <a:r>
              <a:rPr lang="en-US" sz="2400">
                <a:latin typeface="Courier New" pitchFamily="-110" charset="0"/>
              </a:rPr>
              <a:t>public</a:t>
            </a:r>
            <a:r>
              <a:rPr lang="en-US"/>
              <a:t>, </a:t>
            </a:r>
            <a:r>
              <a:rPr lang="en-US" sz="2400">
                <a:latin typeface="Courier New" pitchFamily="-110" charset="0"/>
              </a:rPr>
              <a:t>protected</a:t>
            </a:r>
            <a:r>
              <a:rPr lang="en-US"/>
              <a:t>, and </a:t>
            </a:r>
            <a:r>
              <a:rPr lang="en-US" sz="2400">
                <a:latin typeface="Courier New" pitchFamily="-110" charset="0"/>
              </a:rPr>
              <a:t>private</a:t>
            </a:r>
          </a:p>
          <a:p>
            <a:pPr eaLnBrk="1" hangingPunct="1">
              <a:lnSpc>
                <a:spcPct val="80000"/>
              </a:lnSpc>
              <a:spcBef>
                <a:spcPct val="75000"/>
              </a:spcBef>
            </a:pPr>
            <a:r>
              <a:rPr lang="en-US"/>
              <a:t>The </a:t>
            </a:r>
            <a:r>
              <a:rPr lang="en-US" sz="2400">
                <a:latin typeface="Courier New" pitchFamily="-110" charset="0"/>
              </a:rPr>
              <a:t>protected</a:t>
            </a:r>
            <a:r>
              <a:rPr lang="en-US"/>
              <a:t> modifier involves inheritance, which we will discuss later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 smtClean="0"/>
              <a:t>Visibility </a:t>
            </a:r>
            <a:r>
              <a:rPr lang="en-US" dirty="0"/>
              <a:t>Modifiers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>
            <a:normAutofit lnSpcReduction="10000"/>
          </a:bodyPr>
          <a:lstStyle/>
          <a:p>
            <a:pPr eaLnBrk="1" hangingPunct="1">
              <a:lnSpc>
                <a:spcPct val="90000"/>
              </a:lnSpc>
              <a:spcBef>
                <a:spcPct val="75000"/>
              </a:spcBef>
            </a:pPr>
            <a:r>
              <a:rPr lang="en-US"/>
              <a:t>Members of a class that are declared with </a:t>
            </a:r>
            <a:r>
              <a:rPr lang="en-US" i="1"/>
              <a:t>public visibility</a:t>
            </a:r>
            <a:r>
              <a:rPr lang="en-US"/>
              <a:t> can be referenced anywhere</a:t>
            </a:r>
          </a:p>
          <a:p>
            <a:pPr eaLnBrk="1" hangingPunct="1">
              <a:lnSpc>
                <a:spcPct val="90000"/>
              </a:lnSpc>
              <a:spcBef>
                <a:spcPct val="75000"/>
              </a:spcBef>
            </a:pPr>
            <a:r>
              <a:rPr lang="en-US"/>
              <a:t>Members of a class that are declared with </a:t>
            </a:r>
            <a:r>
              <a:rPr lang="en-US" i="1"/>
              <a:t>private visibility</a:t>
            </a:r>
            <a:r>
              <a:rPr lang="en-US"/>
              <a:t> can be referenced only within that class</a:t>
            </a:r>
          </a:p>
          <a:p>
            <a:pPr eaLnBrk="1" hangingPunct="1">
              <a:lnSpc>
                <a:spcPct val="90000"/>
              </a:lnSpc>
              <a:spcBef>
                <a:spcPct val="75000"/>
              </a:spcBef>
            </a:pPr>
            <a:r>
              <a:rPr lang="en-US"/>
              <a:t>Members declared without a visibility modifier have </a:t>
            </a:r>
            <a:r>
              <a:rPr lang="en-US" i="1"/>
              <a:t>default visibility</a:t>
            </a:r>
            <a:r>
              <a:rPr lang="en-US"/>
              <a:t> and can be referenced by any class in the same package</a:t>
            </a:r>
          </a:p>
          <a:p>
            <a:pPr eaLnBrk="1" hangingPunct="1">
              <a:lnSpc>
                <a:spcPct val="90000"/>
              </a:lnSpc>
              <a:spcBef>
                <a:spcPct val="75000"/>
              </a:spcBef>
            </a:pPr>
            <a:r>
              <a:rPr lang="en-US"/>
              <a:t>An overview of all Java modifiers is presented in Appendix 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and Objects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ct val="70000"/>
              </a:spcBef>
            </a:pPr>
            <a:r>
              <a:rPr lang="en-US" dirty="0" smtClean="0"/>
              <a:t>The programs we’ve written in previous examples have used classes defined in the Java API</a:t>
            </a:r>
          </a:p>
          <a:p>
            <a:pPr>
              <a:spcBef>
                <a:spcPct val="70000"/>
              </a:spcBef>
            </a:pPr>
            <a:r>
              <a:rPr lang="en-US" dirty="0" smtClean="0"/>
              <a:t>Now we will begin to design programs that rely on classes that we write ourselves</a:t>
            </a:r>
          </a:p>
          <a:p>
            <a:pPr>
              <a:spcBef>
                <a:spcPct val="70000"/>
              </a:spcBef>
            </a:pPr>
            <a:r>
              <a:rPr lang="en-US" dirty="0" smtClean="0"/>
              <a:t>The class that contains the </a:t>
            </a:r>
            <a:r>
              <a:rPr lang="en-US" sz="2800" dirty="0" smtClean="0">
                <a:latin typeface="Courier New" pitchFamily="-110" charset="0"/>
              </a:rPr>
              <a:t>main</a:t>
            </a:r>
            <a:r>
              <a:rPr lang="en-US" dirty="0" smtClean="0"/>
              <a:t> method is just the starting point of a program</a:t>
            </a:r>
          </a:p>
          <a:p>
            <a:pPr>
              <a:spcBef>
                <a:spcPct val="70000"/>
              </a:spcBef>
            </a:pPr>
            <a:r>
              <a:rPr lang="en-US" dirty="0" smtClean="0"/>
              <a:t>True object-oriented programming is based on defining classes that represent objects with well-defined characteristics and functionality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 smtClean="0"/>
              <a:t>Visibility </a:t>
            </a:r>
            <a:r>
              <a:rPr lang="en-US" dirty="0"/>
              <a:t>Modifiers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>
            <a:normAutofit lnSpcReduction="10000"/>
          </a:bodyPr>
          <a:lstStyle/>
          <a:p>
            <a:pPr eaLnBrk="1" hangingPunct="1">
              <a:lnSpc>
                <a:spcPct val="90000"/>
              </a:lnSpc>
              <a:spcBef>
                <a:spcPct val="75000"/>
              </a:spcBef>
            </a:pPr>
            <a:r>
              <a:rPr lang="en-US"/>
              <a:t>Public variables violate encapsulation because they allow the client to “reach in” and modify the values directly</a:t>
            </a:r>
          </a:p>
          <a:p>
            <a:pPr eaLnBrk="1" hangingPunct="1">
              <a:lnSpc>
                <a:spcPct val="90000"/>
              </a:lnSpc>
              <a:spcBef>
                <a:spcPct val="75000"/>
              </a:spcBef>
            </a:pPr>
            <a:r>
              <a:rPr lang="en-US"/>
              <a:t>Therefore instance variables should not be declared with public visibility</a:t>
            </a:r>
          </a:p>
          <a:p>
            <a:pPr eaLnBrk="1" hangingPunct="1">
              <a:lnSpc>
                <a:spcPct val="90000"/>
              </a:lnSpc>
              <a:spcBef>
                <a:spcPct val="75000"/>
              </a:spcBef>
            </a:pPr>
            <a:r>
              <a:rPr lang="en-US"/>
              <a:t>It is acceptable to give a constant public visibility, which allows it to be used outside of the class</a:t>
            </a:r>
          </a:p>
          <a:p>
            <a:pPr eaLnBrk="1" hangingPunct="1">
              <a:lnSpc>
                <a:spcPct val="90000"/>
              </a:lnSpc>
              <a:spcBef>
                <a:spcPct val="75000"/>
              </a:spcBef>
            </a:pPr>
            <a:r>
              <a:rPr lang="en-US"/>
              <a:t>Public constants do not violate encapsulation because, although the client can access it, its value cannot be changed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 smtClean="0"/>
              <a:t>Visibility </a:t>
            </a:r>
            <a:r>
              <a:rPr lang="en-US" dirty="0"/>
              <a:t>Modifiers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>
            <a:normAutofit fontScale="92500" lnSpcReduction="10000"/>
          </a:bodyPr>
          <a:lstStyle/>
          <a:p>
            <a:pPr eaLnBrk="1" hangingPunct="1">
              <a:spcBef>
                <a:spcPct val="75000"/>
              </a:spcBef>
            </a:pPr>
            <a:r>
              <a:rPr lang="en-US"/>
              <a:t>Methods that provide the object's services are declared with public visibility so that they can be invoked by clients</a:t>
            </a:r>
          </a:p>
          <a:p>
            <a:pPr eaLnBrk="1" hangingPunct="1">
              <a:spcBef>
                <a:spcPct val="75000"/>
              </a:spcBef>
            </a:pPr>
            <a:r>
              <a:rPr lang="en-US"/>
              <a:t>Public methods are also called </a:t>
            </a:r>
            <a:r>
              <a:rPr lang="en-US" i="1"/>
              <a:t>service methods</a:t>
            </a:r>
          </a:p>
          <a:p>
            <a:pPr eaLnBrk="1" hangingPunct="1">
              <a:spcBef>
                <a:spcPct val="75000"/>
              </a:spcBef>
            </a:pPr>
            <a:r>
              <a:rPr lang="en-US"/>
              <a:t>A method created simply to assist a service method is called a </a:t>
            </a:r>
            <a:r>
              <a:rPr lang="en-US" i="1"/>
              <a:t>support method</a:t>
            </a:r>
          </a:p>
          <a:p>
            <a:pPr eaLnBrk="1" hangingPunct="1">
              <a:spcBef>
                <a:spcPct val="75000"/>
              </a:spcBef>
            </a:pPr>
            <a:r>
              <a:rPr lang="en-US"/>
              <a:t>Since a support method is not intended to be called by a client, it should not be declared with public visibility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Visibility </a:t>
            </a:r>
            <a:r>
              <a:rPr lang="en-US" dirty="0"/>
              <a:t>Modifiers</a:t>
            </a:r>
          </a:p>
        </p:txBody>
      </p:sp>
      <p:pic>
        <p:nvPicPr>
          <p:cNvPr id="16" name="Picture 15" descr="Fig5.7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430" y="1652058"/>
            <a:ext cx="6474732" cy="3910542"/>
          </a:xfrm>
          <a:prstGeom prst="rect">
            <a:avLst/>
          </a:prstGeom>
        </p:spPr>
      </p:pic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Accessors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/>
              <a:t>Mutators</a:t>
            </a:r>
            <a:endParaRPr lang="en-US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10600" cy="5181600"/>
          </a:xfrm>
        </p:spPr>
        <p:txBody>
          <a:bodyPr>
            <a:normAutofit fontScale="92500"/>
          </a:bodyPr>
          <a:lstStyle/>
          <a:p>
            <a:pPr eaLnBrk="1" hangingPunct="1">
              <a:spcBef>
                <a:spcPct val="70000"/>
              </a:spcBef>
            </a:pPr>
            <a:r>
              <a:rPr lang="en-US"/>
              <a:t>Because instance data is private, a class usually provides services to access and modify data values</a:t>
            </a:r>
          </a:p>
          <a:p>
            <a:pPr eaLnBrk="1" hangingPunct="1">
              <a:spcBef>
                <a:spcPct val="70000"/>
              </a:spcBef>
            </a:pPr>
            <a:r>
              <a:rPr lang="en-US"/>
              <a:t>An </a:t>
            </a:r>
            <a:r>
              <a:rPr lang="en-US" i="1"/>
              <a:t>accessor method</a:t>
            </a:r>
            <a:r>
              <a:rPr lang="en-US"/>
              <a:t> returns the current value of a variable</a:t>
            </a:r>
          </a:p>
          <a:p>
            <a:pPr eaLnBrk="1" hangingPunct="1">
              <a:spcBef>
                <a:spcPct val="70000"/>
              </a:spcBef>
            </a:pPr>
            <a:r>
              <a:rPr lang="en-US"/>
              <a:t>A </a:t>
            </a:r>
            <a:r>
              <a:rPr lang="en-US" i="1"/>
              <a:t>mutator method</a:t>
            </a:r>
            <a:r>
              <a:rPr lang="en-US"/>
              <a:t> changes the value of a variable</a:t>
            </a:r>
          </a:p>
          <a:p>
            <a:pPr eaLnBrk="1" hangingPunct="1">
              <a:spcBef>
                <a:spcPct val="70000"/>
              </a:spcBef>
            </a:pPr>
            <a:r>
              <a:rPr lang="en-US"/>
              <a:t>The names of accessor and mutator methods take the form </a:t>
            </a:r>
            <a:r>
              <a:rPr lang="en-US" sz="2400">
                <a:latin typeface="Courier New" pitchFamily="-110" charset="0"/>
              </a:rPr>
              <a:t>getX</a:t>
            </a:r>
            <a:r>
              <a:rPr lang="en-US"/>
              <a:t> and </a:t>
            </a:r>
            <a:r>
              <a:rPr lang="en-US" sz="2400">
                <a:latin typeface="Courier New" pitchFamily="-110" charset="0"/>
              </a:rPr>
              <a:t>setX</a:t>
            </a:r>
            <a:r>
              <a:rPr lang="en-US"/>
              <a:t>, respectively, where </a:t>
            </a:r>
            <a:r>
              <a:rPr lang="en-US" sz="2400">
                <a:latin typeface="Courier New" pitchFamily="-110" charset="0"/>
              </a:rPr>
              <a:t>X</a:t>
            </a:r>
            <a:r>
              <a:rPr lang="en-US"/>
              <a:t> is the name of the value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Accessors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/>
              <a:t>Mutators</a:t>
            </a:r>
            <a:endParaRPr lang="en-US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70000"/>
              </a:spcBef>
              <a:spcAft>
                <a:spcPts val="600"/>
              </a:spcAft>
            </a:pPr>
            <a:r>
              <a:rPr lang="en-US" dirty="0"/>
              <a:t>They are sometimes called “getters” and “setters”</a:t>
            </a:r>
            <a:endParaRPr lang="en-US" dirty="0" smtClean="0"/>
          </a:p>
          <a:p>
            <a:pPr eaLnBrk="1" hangingPunct="1"/>
            <a:r>
              <a:rPr lang="en-US" dirty="0" smtClean="0"/>
              <a:t>In the </a:t>
            </a:r>
            <a:r>
              <a:rPr lang="en-US" dirty="0" smtClean="0">
                <a:latin typeface="Courier New"/>
                <a:cs typeface="Courier New"/>
              </a:rPr>
              <a:t>Coin</a:t>
            </a:r>
            <a:r>
              <a:rPr lang="en-US" dirty="0" smtClean="0"/>
              <a:t> class</a:t>
            </a:r>
          </a:p>
          <a:p>
            <a:pPr lvl="1" eaLnBrk="1" hangingPunct="1"/>
            <a:r>
              <a:rPr lang="en-US" sz="2400" dirty="0"/>
              <a:t>The </a:t>
            </a:r>
            <a:r>
              <a:rPr lang="en-US" sz="2000" dirty="0" err="1">
                <a:latin typeface="Courier New" pitchFamily="-110" charset="0"/>
              </a:rPr>
              <a:t>isHeads</a:t>
            </a:r>
            <a:r>
              <a:rPr lang="en-US" sz="2400" dirty="0"/>
              <a:t> method is an </a:t>
            </a:r>
            <a:r>
              <a:rPr lang="en-US" sz="2400" dirty="0" err="1"/>
              <a:t>accessor</a:t>
            </a:r>
            <a:endParaRPr lang="en-US" sz="2400" dirty="0"/>
          </a:p>
          <a:p>
            <a:pPr lvl="1" eaLnBrk="1" hangingPunct="1">
              <a:spcAft>
                <a:spcPts val="1200"/>
              </a:spcAft>
            </a:pPr>
            <a:r>
              <a:rPr lang="en-US" sz="2400" dirty="0"/>
              <a:t>The </a:t>
            </a:r>
            <a:r>
              <a:rPr lang="en-US" sz="2000" dirty="0">
                <a:latin typeface="Courier New" pitchFamily="-110" charset="0"/>
              </a:rPr>
              <a:t>flip</a:t>
            </a:r>
            <a:r>
              <a:rPr lang="en-US" sz="2400" dirty="0"/>
              <a:t> method is a </a:t>
            </a:r>
            <a:r>
              <a:rPr lang="en-US" sz="2400" dirty="0" err="1" smtClean="0"/>
              <a:t>mutator</a:t>
            </a:r>
            <a:endParaRPr lang="en-US" sz="2400" dirty="0" smtClean="0"/>
          </a:p>
          <a:p>
            <a:r>
              <a:rPr lang="en-US" dirty="0" smtClean="0"/>
              <a:t>The </a:t>
            </a:r>
            <a:r>
              <a:rPr lang="en-US" dirty="0" smtClean="0">
                <a:latin typeface="Courier New"/>
                <a:cs typeface="Courier New"/>
              </a:rPr>
              <a:t>Coin</a:t>
            </a:r>
            <a:r>
              <a:rPr lang="en-US" dirty="0" smtClean="0"/>
              <a:t> class is used in two different examples: </a:t>
            </a:r>
            <a:r>
              <a:rPr lang="en-US" dirty="0" err="1" smtClean="0">
                <a:latin typeface="Courier New"/>
                <a:cs typeface="Courier New"/>
              </a:rPr>
              <a:t>CountFlips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/>
                <a:cs typeface="Courier New"/>
              </a:rPr>
              <a:t>FlipRace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CountFlips.java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the use of programmer-defined class.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public class </a:t>
            </a:r>
            <a:r>
              <a:rPr lang="en-US" sz="1100" dirty="0" err="1" smtClean="0">
                <a:latin typeface="Courier New"/>
                <a:cs typeface="Courier New"/>
              </a:rPr>
              <a:t>CountFlips</a:t>
            </a: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  Flips a coin multiple times and counts the number of heads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  and tails that result.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public static void </a:t>
            </a:r>
            <a:r>
              <a:rPr lang="en-US" sz="1100" dirty="0" err="1" smtClean="0">
                <a:latin typeface="Courier New"/>
                <a:cs typeface="Courier New"/>
              </a:rPr>
              <a:t>main(String</a:t>
            </a:r>
            <a:r>
              <a:rPr lang="en-US" sz="1100" dirty="0" smtClean="0">
                <a:latin typeface="Courier New"/>
                <a:cs typeface="Courier New"/>
              </a:rPr>
              <a:t>[] </a:t>
            </a:r>
            <a:r>
              <a:rPr lang="en-US" sz="1100" dirty="0" err="1" smtClean="0">
                <a:latin typeface="Courier New"/>
                <a:cs typeface="Courier New"/>
              </a:rPr>
              <a:t>args</a:t>
            </a:r>
            <a:r>
              <a:rPr lang="en-US" sz="11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final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FLIPS = 1000;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heads = 0, tails = 0;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Coin </a:t>
            </a:r>
            <a:r>
              <a:rPr lang="en-US" sz="1100" dirty="0" err="1" smtClean="0">
                <a:latin typeface="Courier New"/>
                <a:cs typeface="Courier New"/>
              </a:rPr>
              <a:t>myCoin</a:t>
            </a:r>
            <a:r>
              <a:rPr lang="en-US" sz="1100" dirty="0" smtClean="0">
                <a:latin typeface="Courier New"/>
                <a:cs typeface="Courier New"/>
              </a:rPr>
              <a:t> = new Coin();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for (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count=1; count &lt;= FLIPS; count++)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</a:t>
            </a:r>
            <a:r>
              <a:rPr lang="en-US" sz="1100" dirty="0" err="1" smtClean="0">
                <a:latin typeface="Courier New"/>
                <a:cs typeface="Courier New"/>
              </a:rPr>
              <a:t>myCoin.flip</a:t>
            </a:r>
            <a:r>
              <a:rPr lang="en-US" sz="11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if (</a:t>
            </a:r>
            <a:r>
              <a:rPr lang="en-US" sz="1100" dirty="0" err="1" smtClean="0">
                <a:latin typeface="Courier New"/>
                <a:cs typeface="Courier New"/>
              </a:rPr>
              <a:t>myCoin.isHeads</a:t>
            </a:r>
            <a:r>
              <a:rPr lang="en-US" sz="1100" dirty="0" smtClean="0">
                <a:latin typeface="Courier New"/>
                <a:cs typeface="Courier New"/>
              </a:rPr>
              <a:t>())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heads++;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else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tails++;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}		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System.out.println("Number</a:t>
            </a:r>
            <a:r>
              <a:rPr lang="en-US" sz="1200" dirty="0" smtClean="0">
                <a:latin typeface="Courier New"/>
                <a:cs typeface="Courier New"/>
              </a:rPr>
              <a:t> of flips: " + FLIPS);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System.out.println("Number</a:t>
            </a:r>
            <a:r>
              <a:rPr lang="en-US" sz="1200" dirty="0" smtClean="0">
                <a:latin typeface="Courier New"/>
                <a:cs typeface="Courier New"/>
              </a:rPr>
              <a:t> of heads: " + heads);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System.out.println("Number</a:t>
            </a:r>
            <a:r>
              <a:rPr lang="en-US" sz="1200" dirty="0" smtClean="0">
                <a:latin typeface="Courier New"/>
                <a:cs typeface="Courier New"/>
              </a:rPr>
              <a:t> of tails: " + tails);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Coin.java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Represents a coin with two sides that can be flipped.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Coin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private final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HEADS = 0;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tails is 1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private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face;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current side showing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Sets up this coin by flipping it initially.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Coin()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flip();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Flips this coin by randomly choosing a face value.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void flip()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face = (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) (</a:t>
            </a:r>
            <a:r>
              <a:rPr lang="en-US" sz="1200" dirty="0" err="1" smtClean="0">
                <a:latin typeface="Courier New"/>
                <a:cs typeface="Courier New"/>
              </a:rPr>
              <a:t>Math.random</a:t>
            </a:r>
            <a:r>
              <a:rPr lang="en-US" sz="1200" dirty="0" smtClean="0">
                <a:latin typeface="Courier New"/>
                <a:cs typeface="Courier New"/>
              </a:rPr>
              <a:t>() * 2);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Returns true if the current face of this coin is heads.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</a:t>
            </a:r>
            <a:r>
              <a:rPr lang="en-US" sz="1200" dirty="0" err="1" smtClean="0">
                <a:latin typeface="Courier New"/>
                <a:cs typeface="Courier New"/>
              </a:rPr>
              <a:t>boolean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isHeads</a:t>
            </a:r>
            <a:r>
              <a:rPr lang="en-US" sz="12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return (face == HEADS);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Returns the current face of this coin as a string.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String </a:t>
            </a:r>
            <a:r>
              <a:rPr lang="en-US" sz="1200" dirty="0" err="1" smtClean="0">
                <a:latin typeface="Courier New"/>
                <a:cs typeface="Courier New"/>
              </a:rPr>
              <a:t>toString</a:t>
            </a:r>
            <a:r>
              <a:rPr lang="en-US" sz="12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return (face == HEADS) ? "Heads" : "Tails";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38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FlipRace.java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the reuse of programmer-defined class.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public class </a:t>
            </a:r>
            <a:r>
              <a:rPr lang="en-US" sz="1100" dirty="0" err="1" smtClean="0">
                <a:latin typeface="Courier New"/>
                <a:cs typeface="Courier New"/>
              </a:rPr>
              <a:t>FlipRace</a:t>
            </a: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  Flips two coins until one of them comes up heads three times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  in a row.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public static void </a:t>
            </a:r>
            <a:r>
              <a:rPr lang="en-US" sz="1100" dirty="0" err="1" smtClean="0">
                <a:latin typeface="Courier New"/>
                <a:cs typeface="Courier New"/>
              </a:rPr>
              <a:t>main(String</a:t>
            </a:r>
            <a:r>
              <a:rPr lang="en-US" sz="1100" dirty="0" smtClean="0">
                <a:latin typeface="Courier New"/>
                <a:cs typeface="Courier New"/>
              </a:rPr>
              <a:t>[] </a:t>
            </a:r>
            <a:r>
              <a:rPr lang="en-US" sz="1100" dirty="0" err="1" smtClean="0">
                <a:latin typeface="Courier New"/>
                <a:cs typeface="Courier New"/>
              </a:rPr>
              <a:t>args</a:t>
            </a:r>
            <a:r>
              <a:rPr lang="en-US" sz="11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final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GOAL = 3;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count1 = 0, count2 = 0;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Coin coin1 = new Coin(), coin2 = new Coin();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while (count1 &lt; GOAL &amp;&amp; count2 &lt; GOAL)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coin1.flip();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coin2.flip();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</a:t>
            </a:r>
            <a:r>
              <a:rPr lang="en-US" sz="1100" dirty="0" err="1" smtClean="0">
                <a:latin typeface="Courier New"/>
                <a:cs typeface="Courier New"/>
              </a:rPr>
              <a:t>System.out.println</a:t>
            </a:r>
            <a:r>
              <a:rPr lang="en-US" sz="1100" dirty="0" smtClean="0">
                <a:latin typeface="Courier New"/>
                <a:cs typeface="Courier New"/>
              </a:rPr>
              <a:t> ("Coin 1: " + coin1 + "\</a:t>
            </a:r>
            <a:r>
              <a:rPr lang="en-US" sz="1100" dirty="0" err="1" smtClean="0">
                <a:latin typeface="Courier New"/>
                <a:cs typeface="Courier New"/>
              </a:rPr>
              <a:t>tCoin</a:t>
            </a:r>
            <a:r>
              <a:rPr lang="en-US" sz="1100" dirty="0" smtClean="0">
                <a:latin typeface="Courier New"/>
                <a:cs typeface="Courier New"/>
              </a:rPr>
              <a:t> 2: " + coin2);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    // Increment or reset the counters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count1 = (coin1.isHeads()) ? count1+1 : 0;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count2 = (coin2.isHeads()) ? count2+1 : 0;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}		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39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and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 that an object has state, defined by the values of its attributes</a:t>
            </a:r>
          </a:p>
          <a:p>
            <a:r>
              <a:rPr lang="en-US" dirty="0" smtClean="0"/>
              <a:t>The attributes are defined by the data associated with the object's class</a:t>
            </a:r>
          </a:p>
          <a:p>
            <a:r>
              <a:rPr lang="en-US" dirty="0" smtClean="0"/>
              <a:t>An object also has behaviors, defined by the operations associated with it</a:t>
            </a:r>
          </a:p>
          <a:p>
            <a:r>
              <a:rPr lang="en-US" dirty="0" smtClean="0"/>
              <a:t>Operations are defined by the methods of the class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if (count1 &lt; GOAL)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System.out.println("Coin</a:t>
            </a:r>
            <a:r>
              <a:rPr lang="en-US" sz="1200" dirty="0" smtClean="0">
                <a:latin typeface="Courier New"/>
                <a:cs typeface="Courier New"/>
              </a:rPr>
              <a:t> 2 Wins!");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else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if (count2 &lt; GOAL)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System.out.println("Coin</a:t>
            </a:r>
            <a:r>
              <a:rPr lang="en-US" sz="1200" dirty="0" smtClean="0">
                <a:latin typeface="Courier New"/>
                <a:cs typeface="Courier New"/>
              </a:rPr>
              <a:t> 1 Wins!");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else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System.out.println("It's</a:t>
            </a:r>
            <a:r>
              <a:rPr lang="en-US" sz="1200" dirty="0" smtClean="0">
                <a:latin typeface="Courier New"/>
                <a:cs typeface="Courier New"/>
              </a:rPr>
              <a:t> a TIE!");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40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Method </a:t>
            </a:r>
            <a:r>
              <a:rPr lang="en-US" dirty="0"/>
              <a:t>Declarations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3"/>
            <a:ext cx="8610600" cy="52578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spcBef>
                <a:spcPct val="75000"/>
              </a:spcBef>
            </a:pPr>
            <a:r>
              <a:rPr lang="en-US" dirty="0"/>
              <a:t>Let’s now examine method declarations in more detail</a:t>
            </a:r>
          </a:p>
          <a:p>
            <a:pPr eaLnBrk="1" hangingPunct="1">
              <a:lnSpc>
                <a:spcPct val="90000"/>
              </a:lnSpc>
              <a:spcBef>
                <a:spcPct val="75000"/>
              </a:spcBef>
            </a:pPr>
            <a:r>
              <a:rPr lang="en-US" dirty="0"/>
              <a:t>A </a:t>
            </a:r>
            <a:r>
              <a:rPr lang="en-US" i="1" dirty="0"/>
              <a:t>method declaration</a:t>
            </a:r>
            <a:r>
              <a:rPr lang="en-US" dirty="0"/>
              <a:t> specifies the code that will be executed when the method is invoked (called)</a:t>
            </a:r>
          </a:p>
          <a:p>
            <a:pPr eaLnBrk="1" hangingPunct="1">
              <a:lnSpc>
                <a:spcPct val="90000"/>
              </a:lnSpc>
              <a:spcBef>
                <a:spcPct val="75000"/>
              </a:spcBef>
            </a:pPr>
            <a:r>
              <a:rPr lang="en-US" dirty="0"/>
              <a:t>When a method is invoked, the flow of control jumps to the method and executes its code</a:t>
            </a:r>
          </a:p>
          <a:p>
            <a:pPr eaLnBrk="1" hangingPunct="1">
              <a:lnSpc>
                <a:spcPct val="90000"/>
              </a:lnSpc>
              <a:spcBef>
                <a:spcPct val="75000"/>
              </a:spcBef>
            </a:pPr>
            <a:r>
              <a:rPr lang="en-US" dirty="0"/>
              <a:t>When complete, the flow returns to the place where the method was called and continues</a:t>
            </a:r>
          </a:p>
          <a:p>
            <a:pPr eaLnBrk="1" hangingPunct="1">
              <a:lnSpc>
                <a:spcPct val="90000"/>
              </a:lnSpc>
              <a:spcBef>
                <a:spcPct val="75000"/>
              </a:spcBef>
            </a:pPr>
            <a:r>
              <a:rPr lang="en-US" dirty="0"/>
              <a:t>The invocation may or may not return a value, depending on how the method is defined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41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flow of control through methods: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pic>
        <p:nvPicPr>
          <p:cNvPr id="6" name="Picture 5" descr="Fig5.8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303" y="2089680"/>
            <a:ext cx="7591811" cy="3235854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42</a:t>
            </a:fld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Method </a:t>
            </a:r>
            <a:r>
              <a:rPr lang="en-US" dirty="0"/>
              <a:t>Header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763000" cy="823913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/>
              <a:t>A method declaration begins with a </a:t>
            </a:r>
            <a:r>
              <a:rPr lang="en-US" i="1"/>
              <a:t>method header</a:t>
            </a:r>
            <a:endParaRPr lang="en-US"/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1365250" y="2286000"/>
            <a:ext cx="71945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urier New"/>
                <a:cs typeface="Courier New"/>
              </a:rPr>
              <a:t>char calc (</a:t>
            </a:r>
            <a:r>
              <a:rPr lang="en-US" sz="2000" dirty="0" err="1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 num1, </a:t>
            </a:r>
            <a:r>
              <a:rPr lang="en-US" sz="2000" dirty="0" err="1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 num2, String message)</a:t>
            </a: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2022475" y="3222625"/>
            <a:ext cx="100965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solidFill>
                  <a:srgbClr val="008000"/>
                </a:solidFill>
                <a:latin typeface="Arial" pitchFamily="-110" charset="0"/>
              </a:rPr>
              <a:t>method</a:t>
            </a:r>
          </a:p>
          <a:p>
            <a:pPr algn="ctr"/>
            <a:r>
              <a:rPr lang="en-US" sz="1800">
                <a:solidFill>
                  <a:srgbClr val="008000"/>
                </a:solidFill>
                <a:latin typeface="Arial" pitchFamily="-110" charset="0"/>
              </a:rPr>
              <a:t>name</a:t>
            </a:r>
          </a:p>
        </p:txBody>
      </p:sp>
      <p:sp>
        <p:nvSpPr>
          <p:cNvPr id="37894" name="Line 6"/>
          <p:cNvSpPr>
            <a:spLocks noChangeShapeType="1"/>
          </p:cNvSpPr>
          <p:nvPr/>
        </p:nvSpPr>
        <p:spPr bwMode="auto">
          <a:xfrm flipV="1">
            <a:off x="2508250" y="2743200"/>
            <a:ext cx="0" cy="4572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1344613" y="4213225"/>
            <a:ext cx="84455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solidFill>
                  <a:srgbClr val="008000"/>
                </a:solidFill>
                <a:latin typeface="Arial" pitchFamily="-110" charset="0"/>
              </a:rPr>
              <a:t>return</a:t>
            </a:r>
          </a:p>
          <a:p>
            <a:pPr algn="ctr"/>
            <a:r>
              <a:rPr lang="en-US" sz="1800">
                <a:solidFill>
                  <a:srgbClr val="008000"/>
                </a:solidFill>
                <a:latin typeface="Arial" pitchFamily="-110" charset="0"/>
              </a:rPr>
              <a:t>type</a:t>
            </a:r>
          </a:p>
        </p:txBody>
      </p:sp>
      <p:sp>
        <p:nvSpPr>
          <p:cNvPr id="37896" name="Line 8"/>
          <p:cNvSpPr>
            <a:spLocks noChangeShapeType="1"/>
          </p:cNvSpPr>
          <p:nvPr/>
        </p:nvSpPr>
        <p:spPr bwMode="auto">
          <a:xfrm flipV="1">
            <a:off x="1746250" y="2743200"/>
            <a:ext cx="0" cy="14478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897" name="AutoShape 9"/>
          <p:cNvSpPr>
            <a:spLocks/>
          </p:cNvSpPr>
          <p:nvPr/>
        </p:nvSpPr>
        <p:spPr bwMode="auto">
          <a:xfrm rot="-5400000">
            <a:off x="5581650" y="533400"/>
            <a:ext cx="304800" cy="5029200"/>
          </a:xfrm>
          <a:prstGeom prst="leftBrace">
            <a:avLst>
              <a:gd name="adj1" fmla="val 137500"/>
              <a:gd name="adj2" fmla="val 50477"/>
            </a:avLst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898" name="Text Box 10"/>
          <p:cNvSpPr txBox="1">
            <a:spLocks noChangeArrowheads="1"/>
          </p:cNvSpPr>
          <p:nvPr/>
        </p:nvSpPr>
        <p:spPr bwMode="auto">
          <a:xfrm>
            <a:off x="4146550" y="3352800"/>
            <a:ext cx="32004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solidFill>
                  <a:srgbClr val="008000"/>
                </a:solidFill>
                <a:latin typeface="Arial" pitchFamily="-110" charset="0"/>
              </a:rPr>
              <a:t>parameter list</a:t>
            </a:r>
          </a:p>
        </p:txBody>
      </p:sp>
      <p:sp>
        <p:nvSpPr>
          <p:cNvPr id="37899" name="Text Box 11"/>
          <p:cNvSpPr txBox="1">
            <a:spLocks noChangeArrowheads="1"/>
          </p:cNvSpPr>
          <p:nvPr/>
        </p:nvSpPr>
        <p:spPr bwMode="auto">
          <a:xfrm>
            <a:off x="3276600" y="4137025"/>
            <a:ext cx="4489450" cy="14652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008000"/>
                </a:solidFill>
                <a:latin typeface="Arial" pitchFamily="-110" charset="0"/>
              </a:rPr>
              <a:t>The parameter list specifies the type</a:t>
            </a:r>
          </a:p>
          <a:p>
            <a:r>
              <a:rPr lang="en-US" sz="1800">
                <a:solidFill>
                  <a:srgbClr val="008000"/>
                </a:solidFill>
                <a:latin typeface="Arial" pitchFamily="-110" charset="0"/>
              </a:rPr>
              <a:t>and name of each parameter</a:t>
            </a:r>
          </a:p>
          <a:p>
            <a:endParaRPr lang="en-US" sz="1800">
              <a:solidFill>
                <a:srgbClr val="008000"/>
              </a:solidFill>
              <a:latin typeface="Arial" pitchFamily="-110" charset="0"/>
            </a:endParaRPr>
          </a:p>
          <a:p>
            <a:r>
              <a:rPr lang="en-US" sz="1800">
                <a:solidFill>
                  <a:srgbClr val="008000"/>
                </a:solidFill>
                <a:latin typeface="Arial" pitchFamily="-110" charset="0"/>
              </a:rPr>
              <a:t>The name of a parameter in the method</a:t>
            </a:r>
          </a:p>
          <a:p>
            <a:r>
              <a:rPr lang="en-US" sz="1800">
                <a:solidFill>
                  <a:srgbClr val="008000"/>
                </a:solidFill>
                <a:latin typeface="Arial" pitchFamily="-110" charset="0"/>
              </a:rPr>
              <a:t>declaration is called a </a:t>
            </a:r>
            <a:r>
              <a:rPr lang="en-US" sz="1800" i="1">
                <a:solidFill>
                  <a:srgbClr val="008000"/>
                </a:solidFill>
                <a:latin typeface="Arial" pitchFamily="-110" charset="0"/>
              </a:rPr>
              <a:t>formal parameter</a:t>
            </a:r>
            <a:endParaRPr lang="en-US" sz="1800">
              <a:solidFill>
                <a:srgbClr val="008000"/>
              </a:solidFill>
              <a:latin typeface="Arial" pitchFamily="-110" charset="0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43</a:t>
            </a:fld>
            <a:endParaRPr lang="en-US" dirty="0"/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/>
      <p:bldP spid="37891" grpId="0" build="p"/>
      <p:bldP spid="37892" grpId="0" autoUpdateAnimBg="0"/>
      <p:bldP spid="37893" grpId="0" autoUpdateAnimBg="0"/>
      <p:bldP spid="37894" grpId="0" animBg="1"/>
      <p:bldP spid="37895" grpId="0" autoUpdateAnimBg="0"/>
      <p:bldP spid="37896" grpId="0" animBg="1"/>
      <p:bldP spid="37897" grpId="0" animBg="1"/>
      <p:bldP spid="37898" grpId="0" autoUpdateAnimBg="0"/>
      <p:bldP spid="37899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Method </a:t>
            </a:r>
            <a:r>
              <a:rPr lang="en-US" dirty="0"/>
              <a:t>Body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763000" cy="97631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/>
              <a:t>The method header is followed by the </a:t>
            </a:r>
            <a:r>
              <a:rPr lang="en-US" i="1"/>
              <a:t>method body</a:t>
            </a:r>
            <a:endParaRPr lang="en-US"/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1492250" y="2230438"/>
            <a:ext cx="71945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urier New"/>
                <a:cs typeface="Courier New"/>
              </a:rPr>
              <a:t>char calc (</a:t>
            </a:r>
            <a:r>
              <a:rPr lang="en-US" sz="2000" dirty="0" err="1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 num1, </a:t>
            </a:r>
            <a:r>
              <a:rPr lang="en-US" sz="2000" dirty="0" err="1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 num2, String message)</a:t>
            </a: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1514475" y="2633663"/>
            <a:ext cx="5975350" cy="1920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urier New"/>
                <a:cs typeface="Courier New"/>
              </a:rPr>
              <a:t>{</a:t>
            </a:r>
          </a:p>
          <a:p>
            <a:r>
              <a:rPr lang="en-US" sz="2000" dirty="0">
                <a:latin typeface="Courier New"/>
                <a:cs typeface="Courier New"/>
              </a:rPr>
              <a:t>   </a:t>
            </a:r>
            <a:r>
              <a:rPr lang="en-US" sz="2000" dirty="0" err="1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 sum = num1 + num2;</a:t>
            </a:r>
          </a:p>
          <a:p>
            <a:r>
              <a:rPr lang="en-US" sz="2000" dirty="0">
                <a:latin typeface="Courier New"/>
                <a:cs typeface="Courier New"/>
              </a:rPr>
              <a:t>   char result = </a:t>
            </a:r>
            <a:r>
              <a:rPr lang="en-US" sz="2000" dirty="0" err="1">
                <a:latin typeface="Courier New"/>
                <a:cs typeface="Courier New"/>
              </a:rPr>
              <a:t>message.charAt</a:t>
            </a:r>
            <a:r>
              <a:rPr lang="en-US" sz="2000" dirty="0">
                <a:latin typeface="Courier New"/>
                <a:cs typeface="Courier New"/>
              </a:rPr>
              <a:t> (sum);</a:t>
            </a:r>
          </a:p>
          <a:p>
            <a:endParaRPr lang="en-US" sz="2000" dirty="0">
              <a:latin typeface="Courier New"/>
              <a:cs typeface="Courier New"/>
            </a:endParaRPr>
          </a:p>
          <a:p>
            <a:r>
              <a:rPr lang="en-US" sz="2000" dirty="0">
                <a:latin typeface="Courier New"/>
                <a:cs typeface="Courier New"/>
              </a:rPr>
              <a:t>   return result;</a:t>
            </a:r>
          </a:p>
          <a:p>
            <a:r>
              <a:rPr lang="en-US" sz="20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1905000" y="4995863"/>
            <a:ext cx="2787650" cy="9159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008000"/>
                </a:solidFill>
                <a:latin typeface="Arial" pitchFamily="-110" charset="0"/>
              </a:rPr>
              <a:t>The return expression</a:t>
            </a:r>
          </a:p>
          <a:p>
            <a:r>
              <a:rPr lang="en-US" sz="1800">
                <a:solidFill>
                  <a:srgbClr val="008000"/>
                </a:solidFill>
                <a:latin typeface="Arial" pitchFamily="-110" charset="0"/>
              </a:rPr>
              <a:t>must be consistent with</a:t>
            </a:r>
          </a:p>
          <a:p>
            <a:r>
              <a:rPr lang="en-US" sz="1800">
                <a:solidFill>
                  <a:srgbClr val="008000"/>
                </a:solidFill>
                <a:latin typeface="Arial" pitchFamily="-110" charset="0"/>
              </a:rPr>
              <a:t>the return type</a:t>
            </a:r>
          </a:p>
        </p:txBody>
      </p:sp>
      <p:sp>
        <p:nvSpPr>
          <p:cNvPr id="38919" name="Line 7"/>
          <p:cNvSpPr>
            <a:spLocks noChangeShapeType="1"/>
          </p:cNvSpPr>
          <p:nvPr/>
        </p:nvSpPr>
        <p:spPr bwMode="auto">
          <a:xfrm flipV="1">
            <a:off x="3536950" y="4440238"/>
            <a:ext cx="0" cy="5334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20" name="Text Box 8"/>
          <p:cNvSpPr txBox="1">
            <a:spLocks noChangeArrowheads="1"/>
          </p:cNvSpPr>
          <p:nvPr/>
        </p:nvSpPr>
        <p:spPr bwMode="auto">
          <a:xfrm>
            <a:off x="5638800" y="3962400"/>
            <a:ext cx="3200400" cy="20145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/>
              <a:t>sum</a:t>
            </a:r>
            <a:r>
              <a:rPr lang="en-US" sz="1800">
                <a:solidFill>
                  <a:schemeClr val="hlink"/>
                </a:solidFill>
                <a:latin typeface="Arial" pitchFamily="-110" charset="0"/>
              </a:rPr>
              <a:t> </a:t>
            </a:r>
            <a:r>
              <a:rPr lang="en-US" sz="1800">
                <a:solidFill>
                  <a:srgbClr val="008000"/>
                </a:solidFill>
                <a:latin typeface="Arial" pitchFamily="-110" charset="0"/>
              </a:rPr>
              <a:t>and </a:t>
            </a:r>
            <a:r>
              <a:rPr lang="en-US" sz="1800"/>
              <a:t>result</a:t>
            </a:r>
          </a:p>
          <a:p>
            <a:r>
              <a:rPr lang="en-US" sz="1800">
                <a:solidFill>
                  <a:srgbClr val="008000"/>
                </a:solidFill>
                <a:latin typeface="Arial" pitchFamily="-110" charset="0"/>
              </a:rPr>
              <a:t>are local data</a:t>
            </a:r>
          </a:p>
          <a:p>
            <a:endParaRPr lang="en-US" sz="1800">
              <a:solidFill>
                <a:schemeClr val="hlink"/>
              </a:solidFill>
              <a:latin typeface="Arial" pitchFamily="-110" charset="0"/>
            </a:endParaRPr>
          </a:p>
          <a:p>
            <a:r>
              <a:rPr lang="en-US" sz="1800">
                <a:solidFill>
                  <a:srgbClr val="008000"/>
                </a:solidFill>
                <a:latin typeface="Arial" pitchFamily="-110" charset="0"/>
              </a:rPr>
              <a:t>They are created each time the method is called, and are destroyed when it finishes executing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44</a:t>
            </a:fld>
            <a:endParaRPr lang="en-US" dirty="0"/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9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89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 autoUpdateAnimBg="0"/>
      <p:bldP spid="38915" grpId="0" build="p" bldLvl="4" autoUpdateAnimBg="0"/>
      <p:bldP spid="38916" grpId="0" autoUpdateAnimBg="0"/>
      <p:bldP spid="38917" grpId="0" autoUpdateAnimBg="0"/>
      <p:bldP spid="38918" grpId="0" autoUpdateAnimBg="0"/>
      <p:bldP spid="38919" grpId="0" animBg="1"/>
      <p:bldP spid="38920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 smtClean="0"/>
              <a:t>The return Statement</a:t>
            </a:r>
            <a:endParaRPr lang="en-US" dirty="0"/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>
            <a:normAutofit/>
          </a:bodyPr>
          <a:lstStyle/>
          <a:p>
            <a:pPr eaLnBrk="1" hangingPunct="1">
              <a:lnSpc>
                <a:spcPct val="90000"/>
              </a:lnSpc>
              <a:spcBef>
                <a:spcPct val="75000"/>
              </a:spcBef>
            </a:pPr>
            <a:r>
              <a:rPr lang="en-US" dirty="0"/>
              <a:t>The </a:t>
            </a:r>
            <a:r>
              <a:rPr lang="en-US" i="1" dirty="0"/>
              <a:t>return type</a:t>
            </a:r>
            <a:r>
              <a:rPr lang="en-US" dirty="0"/>
              <a:t> of a method indicates the type of value that the method sends back to the </a:t>
            </a:r>
            <a:r>
              <a:rPr lang="en-US" dirty="0" smtClean="0"/>
              <a:t>caller</a:t>
            </a:r>
          </a:p>
          <a:p>
            <a:pPr eaLnBrk="1" hangingPunct="1">
              <a:lnSpc>
                <a:spcPct val="90000"/>
              </a:lnSpc>
              <a:spcBef>
                <a:spcPct val="75000"/>
              </a:spcBef>
            </a:pPr>
            <a:r>
              <a:rPr lang="en-US" dirty="0"/>
              <a:t>A method that does not return a value has a </a:t>
            </a:r>
            <a:r>
              <a:rPr lang="en-US" sz="2400" dirty="0">
                <a:latin typeface="Courier New" pitchFamily="-110" charset="0"/>
              </a:rPr>
              <a:t>void</a:t>
            </a:r>
            <a:r>
              <a:rPr lang="en-US" dirty="0"/>
              <a:t> return type</a:t>
            </a:r>
          </a:p>
          <a:p>
            <a:pPr eaLnBrk="1" hangingPunct="1">
              <a:lnSpc>
                <a:spcPct val="90000"/>
              </a:lnSpc>
              <a:spcBef>
                <a:spcPct val="75000"/>
              </a:spcBef>
            </a:pPr>
            <a:r>
              <a:rPr lang="en-US" dirty="0"/>
              <a:t>A </a:t>
            </a:r>
            <a:r>
              <a:rPr lang="en-US" i="1" dirty="0"/>
              <a:t>return statement</a:t>
            </a:r>
            <a:r>
              <a:rPr lang="en-US" dirty="0"/>
              <a:t> specifies the value that will be returned</a:t>
            </a:r>
          </a:p>
          <a:p>
            <a:pPr algn="ctr" eaLnBrk="1" hangingPunct="1">
              <a:lnSpc>
                <a:spcPct val="90000"/>
              </a:lnSpc>
              <a:spcBef>
                <a:spcPct val="75000"/>
              </a:spcBef>
              <a:buFontTx/>
              <a:buNone/>
            </a:pPr>
            <a:r>
              <a:rPr lang="en-US" sz="2400" dirty="0">
                <a:latin typeface="Courier New" pitchFamily="-110" charset="0"/>
              </a:rPr>
              <a:t>return </a:t>
            </a:r>
            <a:r>
              <a:rPr lang="en-US" sz="2400" i="1" dirty="0">
                <a:latin typeface="Courier New" pitchFamily="-110" charset="0"/>
              </a:rPr>
              <a:t>expression</a:t>
            </a:r>
            <a:r>
              <a:rPr lang="en-US" sz="2400" dirty="0">
                <a:latin typeface="Courier New" pitchFamily="-110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75000"/>
              </a:spcBef>
            </a:pPr>
            <a:r>
              <a:rPr lang="en-US" dirty="0"/>
              <a:t>Its expression must conform to the return type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45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return Statement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pic>
        <p:nvPicPr>
          <p:cNvPr id="6" name="Picture 5" descr="Syntax return statement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796" y="1953155"/>
            <a:ext cx="7219872" cy="2144712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46</a:t>
            </a:fld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51473"/>
            <a:ext cx="8686800" cy="1600200"/>
          </a:xfrm>
        </p:spPr>
        <p:txBody>
          <a:bodyPr/>
          <a:lstStyle/>
          <a:p>
            <a:pPr eaLnBrk="1" hangingPunct="1"/>
            <a:r>
              <a:rPr lang="en-US" dirty="0"/>
              <a:t>When a method is called, the </a:t>
            </a:r>
            <a:r>
              <a:rPr lang="en-US" i="1" dirty="0"/>
              <a:t>actual parameters</a:t>
            </a:r>
            <a:r>
              <a:rPr lang="en-US" dirty="0"/>
              <a:t> in the invocation are copied into the </a:t>
            </a:r>
            <a:r>
              <a:rPr lang="en-US" i="1" dirty="0"/>
              <a:t>formal parameters</a:t>
            </a:r>
            <a:r>
              <a:rPr lang="en-US" dirty="0"/>
              <a:t> in the method header</a:t>
            </a:r>
          </a:p>
        </p:txBody>
      </p:sp>
      <p:pic>
        <p:nvPicPr>
          <p:cNvPr id="16" name="Picture 15" descr="Fig5.9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250" y="3085571"/>
            <a:ext cx="6427754" cy="2798762"/>
          </a:xfrm>
          <a:prstGeom prst="rect">
            <a:avLst/>
          </a:prstGeom>
        </p:spPr>
      </p:pic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47</a:t>
            </a:fld>
            <a:endParaRPr lang="en-US" dirty="0"/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autoUpdateAnimBg="0"/>
      <p:bldP spid="40963" grpId="0" build="p" bldLvl="4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Local </a:t>
            </a:r>
            <a:r>
              <a:rPr lang="en-US" dirty="0"/>
              <a:t>Data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ct val="75000"/>
              </a:spcBef>
            </a:pPr>
            <a:r>
              <a:rPr lang="en-US" dirty="0"/>
              <a:t>As we’ve seen, local variables can be declared inside a method</a:t>
            </a:r>
          </a:p>
          <a:p>
            <a:pPr eaLnBrk="1" hangingPunct="1">
              <a:spcBef>
                <a:spcPct val="75000"/>
              </a:spcBef>
            </a:pPr>
            <a:r>
              <a:rPr lang="en-US" dirty="0"/>
              <a:t>The formal parameters of a method</a:t>
            </a:r>
            <a:r>
              <a:rPr lang="en-US" dirty="0" smtClean="0"/>
              <a:t> become </a:t>
            </a:r>
            <a:r>
              <a:rPr lang="en-US" i="1" dirty="0" smtClean="0"/>
              <a:t>automatic </a:t>
            </a:r>
            <a:r>
              <a:rPr lang="en-US" i="1" dirty="0"/>
              <a:t>local variables</a:t>
            </a:r>
            <a:r>
              <a:rPr lang="en-US" dirty="0" smtClean="0"/>
              <a:t> in the method</a:t>
            </a:r>
          </a:p>
          <a:p>
            <a:pPr eaLnBrk="1" hangingPunct="1">
              <a:spcBef>
                <a:spcPct val="75000"/>
              </a:spcBef>
            </a:pPr>
            <a:r>
              <a:rPr lang="en-US" dirty="0"/>
              <a:t>When the method finishes, all local variables are destroyed (including the formal parameters)</a:t>
            </a:r>
          </a:p>
          <a:p>
            <a:pPr eaLnBrk="1" hangingPunct="1">
              <a:spcBef>
                <a:spcPct val="75000"/>
              </a:spcBef>
            </a:pPr>
            <a:r>
              <a:rPr lang="en-US" dirty="0"/>
              <a:t>Keep in mind that instance variables, declared at the class level, exists as long as the object exists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48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Bank </a:t>
            </a:r>
            <a:r>
              <a:rPr lang="en-US" dirty="0"/>
              <a:t>Account Example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/>
              <a:t>Let’s look at another example that demonstrates the implementation details of classes and methods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/>
              <a:t>We’ll represent a bank account by a class named </a:t>
            </a:r>
            <a:r>
              <a:rPr lang="en-US" sz="2400">
                <a:latin typeface="Courier New" pitchFamily="-110" charset="0"/>
              </a:rPr>
              <a:t>Account</a:t>
            </a:r>
            <a:endParaRPr lang="en-US" sz="2400"/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/>
              <a:t>It’s state can include the account number, the current balance, and the name of the owner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/>
              <a:t>An account’s behaviors (or services) include deposits and withdrawals, and adding interest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49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and Objects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 descr="Fig5.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900" y="1381291"/>
            <a:ext cx="5228167" cy="4551725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Driver </a:t>
            </a:r>
            <a:r>
              <a:rPr lang="en-US" dirty="0"/>
              <a:t>Programs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75000"/>
              </a:spcBef>
            </a:pPr>
            <a:r>
              <a:rPr lang="en-US" dirty="0"/>
              <a:t>A </a:t>
            </a:r>
            <a:r>
              <a:rPr lang="en-US" i="1" dirty="0"/>
              <a:t>driver program </a:t>
            </a:r>
            <a:r>
              <a:rPr lang="en-US" dirty="0"/>
              <a:t>drives the use of other, more interesting parts of a program</a:t>
            </a:r>
          </a:p>
          <a:p>
            <a:pPr eaLnBrk="1" hangingPunct="1">
              <a:spcBef>
                <a:spcPct val="75000"/>
              </a:spcBef>
            </a:pPr>
            <a:r>
              <a:rPr lang="en-US" dirty="0"/>
              <a:t>Driver programs are often used to test other parts of the software</a:t>
            </a:r>
          </a:p>
          <a:p>
            <a:pPr eaLnBrk="1" hangingPunct="1">
              <a:spcBef>
                <a:spcPct val="75000"/>
              </a:spcBef>
            </a:pPr>
            <a:r>
              <a:rPr lang="en-US" dirty="0"/>
              <a:t>The </a:t>
            </a:r>
            <a:r>
              <a:rPr lang="en-US" sz="2800" dirty="0">
                <a:latin typeface="Courier New" pitchFamily="-110" charset="0"/>
              </a:rPr>
              <a:t>Transactions</a:t>
            </a:r>
            <a:r>
              <a:rPr lang="en-US" dirty="0"/>
              <a:t> class contains a </a:t>
            </a:r>
            <a:r>
              <a:rPr lang="en-US" sz="2800" dirty="0">
                <a:latin typeface="Courier New" pitchFamily="-110" charset="0"/>
              </a:rPr>
              <a:t>main</a:t>
            </a:r>
            <a:r>
              <a:rPr lang="en-US" dirty="0"/>
              <a:t> method that drives the use of the </a:t>
            </a:r>
            <a:r>
              <a:rPr lang="en-US" sz="2800" dirty="0">
                <a:latin typeface="Courier New" pitchFamily="-110" charset="0"/>
              </a:rPr>
              <a:t>Account</a:t>
            </a:r>
            <a:r>
              <a:rPr lang="en-US" dirty="0"/>
              <a:t> class, exercising its services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50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Transactions.java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the creation and use of multiple Account objects.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Transactions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Creates some bank accounts and requests various services.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static void </a:t>
            </a:r>
            <a:r>
              <a:rPr lang="en-US" sz="1200" dirty="0" err="1" smtClean="0">
                <a:latin typeface="Courier New"/>
                <a:cs typeface="Courier New"/>
              </a:rPr>
              <a:t>main(String</a:t>
            </a:r>
            <a:r>
              <a:rPr lang="en-US" sz="1200" dirty="0" smtClean="0">
                <a:latin typeface="Courier New"/>
                <a:cs typeface="Courier New"/>
              </a:rPr>
              <a:t>[]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Account acct1 = new </a:t>
            </a:r>
            <a:r>
              <a:rPr lang="en-US" sz="1200" dirty="0" err="1" smtClean="0">
                <a:latin typeface="Courier New"/>
                <a:cs typeface="Courier New"/>
              </a:rPr>
              <a:t>Account("Ted</a:t>
            </a:r>
            <a:r>
              <a:rPr lang="en-US" sz="1200" dirty="0" smtClean="0">
                <a:latin typeface="Courier New"/>
                <a:cs typeface="Courier New"/>
              </a:rPr>
              <a:t> Murphy", 72354, 25.59);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Account acct2 = new </a:t>
            </a:r>
            <a:r>
              <a:rPr lang="en-US" sz="1200" dirty="0" err="1" smtClean="0">
                <a:latin typeface="Courier New"/>
                <a:cs typeface="Courier New"/>
              </a:rPr>
              <a:t>Account("Angelica</a:t>
            </a:r>
            <a:r>
              <a:rPr lang="en-US" sz="1200" dirty="0" smtClean="0">
                <a:latin typeface="Courier New"/>
                <a:cs typeface="Courier New"/>
              </a:rPr>
              <a:t> Adams", 69713, 500.00);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Account acct3 = new </a:t>
            </a:r>
            <a:r>
              <a:rPr lang="en-US" sz="1200" dirty="0" err="1" smtClean="0">
                <a:latin typeface="Courier New"/>
                <a:cs typeface="Courier New"/>
              </a:rPr>
              <a:t>Account("Edward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Demsey</a:t>
            </a:r>
            <a:r>
              <a:rPr lang="en-US" sz="1200" dirty="0" smtClean="0">
                <a:latin typeface="Courier New"/>
                <a:cs typeface="Courier New"/>
              </a:rPr>
              <a:t>", 93757, 769.32);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acct1.deposit(44.10);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return value ignored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double </a:t>
            </a:r>
            <a:r>
              <a:rPr lang="en-US" sz="1200" dirty="0" err="1" smtClean="0">
                <a:latin typeface="Courier New"/>
                <a:cs typeface="Courier New"/>
              </a:rPr>
              <a:t>adamsBalance</a:t>
            </a:r>
            <a:r>
              <a:rPr lang="en-US" sz="1200" dirty="0" smtClean="0">
                <a:latin typeface="Courier New"/>
                <a:cs typeface="Courier New"/>
              </a:rPr>
              <a:t> = acct2.deposit(75.25);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System.out.println("Adams</a:t>
            </a:r>
            <a:r>
              <a:rPr lang="en-US" sz="1200" dirty="0" smtClean="0">
                <a:latin typeface="Courier New"/>
                <a:cs typeface="Courier New"/>
              </a:rPr>
              <a:t> balance after deposit: " +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          </a:t>
            </a:r>
            <a:r>
              <a:rPr lang="en-US" sz="1200" dirty="0" err="1" smtClean="0">
                <a:latin typeface="Courier New"/>
                <a:cs typeface="Courier New"/>
              </a:rPr>
              <a:t>adamsBalance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System.out.println("Adams</a:t>
            </a:r>
            <a:r>
              <a:rPr lang="en-US" sz="1200" dirty="0" smtClean="0">
                <a:latin typeface="Courier New"/>
                <a:cs typeface="Courier New"/>
              </a:rPr>
              <a:t> balance after withdrawal: " +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          acct2.withdraw (480, 1.50));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51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acct3.withdraw(-100.00, 1.50);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invalid transaction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acct1.addInterest();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acct2.addInterest();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acct3.addInterest();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System.out.println(acct1);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System.out.println(acct2);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System.out.println(acct3);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52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Bank Account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objects just after creation could be depicted as follows: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pic>
        <p:nvPicPr>
          <p:cNvPr id="6" name="Picture 5" descr="Inline account objects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917" y="2216679"/>
            <a:ext cx="5848350" cy="377106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53</a:t>
            </a:fld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Account.java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Represents a bank account with basic services such as deposit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and withdraw.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java.text.NumberFormat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Account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private final double RATE = 0.035;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interest rate of 3.5%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private String name;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private long </a:t>
            </a:r>
            <a:r>
              <a:rPr lang="en-US" sz="1200" dirty="0" err="1" smtClean="0">
                <a:latin typeface="Courier New"/>
                <a:cs typeface="Courier New"/>
              </a:rPr>
              <a:t>acctNumber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private double balance;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Sets up this account with the specified owner, account number,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and initial balance.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</a:t>
            </a:r>
            <a:r>
              <a:rPr lang="en-US" sz="1200" dirty="0" err="1" smtClean="0">
                <a:latin typeface="Courier New"/>
                <a:cs typeface="Courier New"/>
              </a:rPr>
              <a:t>Account(String</a:t>
            </a:r>
            <a:r>
              <a:rPr lang="en-US" sz="1200" dirty="0" smtClean="0">
                <a:latin typeface="Courier New"/>
                <a:cs typeface="Courier New"/>
              </a:rPr>
              <a:t> owner, long account, double initial)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name = owner;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acctNumber</a:t>
            </a:r>
            <a:r>
              <a:rPr lang="en-US" sz="1200" dirty="0" smtClean="0">
                <a:latin typeface="Courier New"/>
                <a:cs typeface="Courier New"/>
              </a:rPr>
              <a:t> = account;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balance = initial;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54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Deposits the specified amount into this account and returns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the new balance. The balance is not modified if the deposit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amount is invalid.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double </a:t>
            </a:r>
            <a:r>
              <a:rPr lang="en-US" sz="1200" dirty="0" err="1" smtClean="0">
                <a:latin typeface="Courier New"/>
                <a:cs typeface="Courier New"/>
              </a:rPr>
              <a:t>deposit(double</a:t>
            </a:r>
            <a:r>
              <a:rPr lang="en-US" sz="1200" dirty="0" smtClean="0">
                <a:latin typeface="Courier New"/>
                <a:cs typeface="Courier New"/>
              </a:rPr>
              <a:t> amount)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if (amount &gt; 0)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balance = balance + amount;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return balance;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Withdraws the specified amount and fee from this account and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returns the new balance. The balance is not modified if the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withdraw amount is invalid or the balance is insufficient.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double </a:t>
            </a:r>
            <a:r>
              <a:rPr lang="en-US" sz="1200" dirty="0" err="1" smtClean="0">
                <a:latin typeface="Courier New"/>
                <a:cs typeface="Courier New"/>
              </a:rPr>
              <a:t>withdraw(double</a:t>
            </a:r>
            <a:r>
              <a:rPr lang="en-US" sz="1200" dirty="0" smtClean="0">
                <a:latin typeface="Courier New"/>
                <a:cs typeface="Courier New"/>
              </a:rPr>
              <a:t> amount, double fee)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if (</a:t>
            </a:r>
            <a:r>
              <a:rPr lang="en-US" sz="1200" dirty="0" err="1" smtClean="0">
                <a:latin typeface="Courier New"/>
                <a:cs typeface="Courier New"/>
              </a:rPr>
              <a:t>amount+fee</a:t>
            </a:r>
            <a:r>
              <a:rPr lang="en-US" sz="1200" dirty="0" smtClean="0">
                <a:latin typeface="Courier New"/>
                <a:cs typeface="Courier New"/>
              </a:rPr>
              <a:t> &gt; 0 &amp;&amp; </a:t>
            </a:r>
            <a:r>
              <a:rPr lang="en-US" sz="1200" dirty="0" err="1" smtClean="0">
                <a:latin typeface="Courier New"/>
                <a:cs typeface="Courier New"/>
              </a:rPr>
              <a:t>amount+fee</a:t>
            </a:r>
            <a:r>
              <a:rPr lang="en-US" sz="1200" dirty="0" smtClean="0">
                <a:latin typeface="Courier New"/>
                <a:cs typeface="Courier New"/>
              </a:rPr>
              <a:t> &lt; balance)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balance = balance - amount - fee;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return balance;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55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Adds interest to this account and returns the new balance.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double </a:t>
            </a:r>
            <a:r>
              <a:rPr lang="en-US" sz="1200" dirty="0" err="1" smtClean="0">
                <a:latin typeface="Courier New"/>
                <a:cs typeface="Courier New"/>
              </a:rPr>
              <a:t>addInterest</a:t>
            </a:r>
            <a:r>
              <a:rPr lang="en-US" sz="12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balance += (balance * RATE);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return balance;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Returns the current balance of this account.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double </a:t>
            </a:r>
            <a:r>
              <a:rPr lang="en-US" sz="1200" dirty="0" err="1" smtClean="0">
                <a:latin typeface="Courier New"/>
                <a:cs typeface="Courier New"/>
              </a:rPr>
              <a:t>getBalance</a:t>
            </a:r>
            <a:r>
              <a:rPr lang="en-US" sz="12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return balance;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Returns a one-line description of this account as a string.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String </a:t>
            </a:r>
            <a:r>
              <a:rPr lang="en-US" sz="1200" dirty="0" err="1" smtClean="0">
                <a:latin typeface="Courier New"/>
                <a:cs typeface="Courier New"/>
              </a:rPr>
              <a:t>toString</a:t>
            </a:r>
            <a:r>
              <a:rPr lang="en-US" sz="12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NumberFormat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fmt</a:t>
            </a:r>
            <a:r>
              <a:rPr lang="en-US" sz="1200" dirty="0" smtClean="0">
                <a:latin typeface="Courier New"/>
                <a:cs typeface="Courier New"/>
              </a:rPr>
              <a:t> = </a:t>
            </a:r>
            <a:r>
              <a:rPr lang="en-US" sz="1200" dirty="0" err="1" smtClean="0">
                <a:latin typeface="Courier New"/>
                <a:cs typeface="Courier New"/>
              </a:rPr>
              <a:t>NumberFormat.getCurrencyInstance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return (</a:t>
            </a:r>
            <a:r>
              <a:rPr lang="en-US" sz="1200" dirty="0" err="1" smtClean="0">
                <a:latin typeface="Courier New"/>
                <a:cs typeface="Courier New"/>
              </a:rPr>
              <a:t>acctNumber</a:t>
            </a:r>
            <a:r>
              <a:rPr lang="en-US" sz="1200" dirty="0" smtClean="0">
                <a:latin typeface="Courier New"/>
                <a:cs typeface="Courier New"/>
              </a:rPr>
              <a:t> + "\</a:t>
            </a:r>
            <a:r>
              <a:rPr lang="en-US" sz="1200" dirty="0" err="1" smtClean="0">
                <a:latin typeface="Courier New"/>
                <a:cs typeface="Courier New"/>
              </a:rPr>
              <a:t>t</a:t>
            </a:r>
            <a:r>
              <a:rPr lang="en-US" sz="1200" dirty="0" smtClean="0">
                <a:latin typeface="Courier New"/>
                <a:cs typeface="Courier New"/>
              </a:rPr>
              <a:t>" + name + "\</a:t>
            </a:r>
            <a:r>
              <a:rPr lang="en-US" sz="1200" dirty="0" err="1" smtClean="0">
                <a:latin typeface="Courier New"/>
                <a:cs typeface="Courier New"/>
              </a:rPr>
              <a:t>t</a:t>
            </a:r>
            <a:r>
              <a:rPr lang="en-US" sz="1200" dirty="0" smtClean="0">
                <a:latin typeface="Courier New"/>
                <a:cs typeface="Courier New"/>
              </a:rPr>
              <a:t>" + </a:t>
            </a:r>
            <a:r>
              <a:rPr lang="en-US" sz="1200" dirty="0" err="1" smtClean="0">
                <a:latin typeface="Courier New"/>
                <a:cs typeface="Courier New"/>
              </a:rPr>
              <a:t>fmt.format(balance</a:t>
            </a:r>
            <a:r>
              <a:rPr lang="en-US" sz="1200" dirty="0" smtClean="0">
                <a:latin typeface="Courier New"/>
                <a:cs typeface="Courier New"/>
              </a:rPr>
              <a:t>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56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 smtClean="0"/>
              <a:t>Note that a constructor has no return type specified in the method header, not even </a:t>
            </a:r>
            <a:r>
              <a:rPr lang="en-US" sz="2800" dirty="0" smtClean="0">
                <a:latin typeface="Courier New" pitchFamily="-110" charset="0"/>
              </a:rPr>
              <a:t>void</a:t>
            </a:r>
            <a:endParaRPr lang="en-US" sz="2800" dirty="0" smtClean="0"/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 smtClean="0"/>
              <a:t>A common error is to put a return type on a constructor, which makes it a “regular” method that happens to have the same name as the class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 smtClean="0"/>
              <a:t>The programmer does not have to define a constructor for a class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 smtClean="0"/>
              <a:t>Each class has a </a:t>
            </a:r>
            <a:r>
              <a:rPr lang="en-US" i="1" dirty="0" smtClean="0"/>
              <a:t>default constructor</a:t>
            </a:r>
            <a:r>
              <a:rPr lang="en-US" dirty="0" smtClean="0"/>
              <a:t> that accepts no parameters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57</a:t>
            </a:fld>
            <a:endParaRPr 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 smtClean="0"/>
              <a:t>Static </a:t>
            </a:r>
            <a:r>
              <a:rPr lang="en-US" dirty="0"/>
              <a:t>Class Members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763000" cy="53340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/>
              <a:t>Recall that a static method is one that can be invoked through its class name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/>
              <a:t>For example, the methods of the </a:t>
            </a:r>
            <a:r>
              <a:rPr lang="en-US" sz="2400">
                <a:latin typeface="Courier New" pitchFamily="-110" charset="0"/>
              </a:rPr>
              <a:t>Math</a:t>
            </a:r>
            <a:r>
              <a:rPr lang="en-US"/>
              <a:t> class are static:</a:t>
            </a:r>
          </a:p>
          <a:p>
            <a:pPr algn="ctr" eaLnBrk="1" hangingPunct="1">
              <a:lnSpc>
                <a:spcPct val="90000"/>
              </a:lnSpc>
              <a:spcBef>
                <a:spcPct val="70000"/>
              </a:spcBef>
              <a:buFontTx/>
              <a:buNone/>
            </a:pPr>
            <a:r>
              <a:rPr lang="en-US" sz="2400">
                <a:latin typeface="Courier New" pitchFamily="-110" charset="0"/>
              </a:rPr>
              <a:t>result = Math.sqrt(25)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/>
              <a:t>Variables can be static as well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/>
              <a:t>Determining if a method or variable should be static is an important design decision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58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static Modifier</a:t>
            </a:r>
            <a:endParaRPr lang="en-US" dirty="0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70000"/>
              </a:spcBef>
            </a:pPr>
            <a:r>
              <a:rPr lang="en-US" dirty="0"/>
              <a:t>We declare static methods and variables using the </a:t>
            </a:r>
            <a:r>
              <a:rPr lang="en-US" sz="2400" dirty="0">
                <a:latin typeface="Courier New" pitchFamily="-110" charset="0"/>
              </a:rPr>
              <a:t>static</a:t>
            </a:r>
            <a:r>
              <a:rPr lang="en-US" dirty="0"/>
              <a:t> modifier</a:t>
            </a:r>
          </a:p>
          <a:p>
            <a:pPr eaLnBrk="1" hangingPunct="1">
              <a:spcBef>
                <a:spcPct val="70000"/>
              </a:spcBef>
            </a:pPr>
            <a:r>
              <a:rPr lang="en-US" dirty="0"/>
              <a:t>It associates the method or variable with the class rather than with an object of that class</a:t>
            </a:r>
          </a:p>
          <a:p>
            <a:pPr eaLnBrk="1" hangingPunct="1">
              <a:spcBef>
                <a:spcPct val="70000"/>
              </a:spcBef>
            </a:pPr>
            <a:r>
              <a:rPr lang="en-US" dirty="0"/>
              <a:t>Static methods are sometimes called </a:t>
            </a:r>
            <a:r>
              <a:rPr lang="en-US" i="1" dirty="0"/>
              <a:t>class methods</a:t>
            </a:r>
            <a:r>
              <a:rPr lang="en-US" dirty="0"/>
              <a:t> and static variables are sometimes called </a:t>
            </a:r>
            <a:r>
              <a:rPr lang="en-US" i="1" dirty="0"/>
              <a:t>class variables</a:t>
            </a:r>
          </a:p>
          <a:p>
            <a:pPr eaLnBrk="1" hangingPunct="1">
              <a:spcBef>
                <a:spcPct val="70000"/>
              </a:spcBef>
            </a:pPr>
            <a:r>
              <a:rPr lang="en-US" dirty="0"/>
              <a:t>Let's carefully consider the implications of each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59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Identifying </a:t>
            </a:r>
            <a:r>
              <a:rPr lang="en-US" dirty="0"/>
              <a:t>Classes and Objects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36137"/>
            <a:ext cx="8763000" cy="48006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A </a:t>
            </a:r>
            <a:r>
              <a:rPr lang="en-US" dirty="0"/>
              <a:t>class represents a group (classification) of objects with the same behaviors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dirty="0"/>
              <a:t>Generally, classes that represent objects should be given names that are singular nouns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dirty="0"/>
              <a:t>Examples:  </a:t>
            </a:r>
            <a:r>
              <a:rPr lang="en-US" sz="2400" dirty="0">
                <a:latin typeface="Courier New" pitchFamily="-110" charset="0"/>
              </a:rPr>
              <a:t>Coin</a:t>
            </a:r>
            <a:r>
              <a:rPr lang="en-US" dirty="0"/>
              <a:t>, </a:t>
            </a:r>
            <a:r>
              <a:rPr lang="en-US" sz="2400" dirty="0">
                <a:latin typeface="Courier New" pitchFamily="-110" charset="0"/>
              </a:rPr>
              <a:t>Student</a:t>
            </a:r>
            <a:r>
              <a:rPr lang="en-US" dirty="0"/>
              <a:t>, </a:t>
            </a:r>
            <a:r>
              <a:rPr lang="en-US" sz="2400" dirty="0">
                <a:latin typeface="Courier New" pitchFamily="-110" charset="0"/>
              </a:rPr>
              <a:t>Message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dirty="0"/>
              <a:t>A class represents the concept of one such object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dirty="0"/>
              <a:t>We are free to instantiate as many of each object as needed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 smtClean="0"/>
              <a:t>Static </a:t>
            </a:r>
            <a:r>
              <a:rPr lang="en-US" dirty="0"/>
              <a:t>Variables</a:t>
            </a:r>
          </a:p>
        </p:txBody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763000" cy="5105400"/>
          </a:xfrm>
          <a:noFill/>
        </p:spPr>
        <p:txBody>
          <a:bodyPr lIns="92075" tIns="46038" rIns="92075" bIns="46038">
            <a:normAutofit lnSpcReduction="10000"/>
          </a:bodyPr>
          <a:lstStyle/>
          <a:p>
            <a:pPr eaLnBrk="1" hangingPunct="1">
              <a:lnSpc>
                <a:spcPct val="80000"/>
              </a:lnSpc>
              <a:spcBef>
                <a:spcPct val="60000"/>
              </a:spcBef>
            </a:pPr>
            <a:r>
              <a:rPr lang="en-US"/>
              <a:t>Normally, each object has its own data space, but if a variable is declared as static, only one copy of the variable exists</a:t>
            </a:r>
          </a:p>
          <a:p>
            <a:pPr eaLnBrk="1" hangingPunct="1">
              <a:lnSpc>
                <a:spcPct val="80000"/>
              </a:lnSpc>
              <a:spcBef>
                <a:spcPct val="60000"/>
              </a:spcBef>
              <a:buFontTx/>
              <a:buNone/>
            </a:pPr>
            <a:endParaRPr lang="en-US" sz="800"/>
          </a:p>
          <a:p>
            <a:pPr eaLnBrk="1" hangingPunct="1">
              <a:lnSpc>
                <a:spcPct val="80000"/>
              </a:lnSpc>
              <a:spcBef>
                <a:spcPct val="60000"/>
              </a:spcBef>
              <a:buFontTx/>
              <a:buNone/>
            </a:pPr>
            <a:r>
              <a:rPr lang="en-US" sz="2400">
                <a:latin typeface="Courier New" pitchFamily="-110" charset="0"/>
              </a:rPr>
              <a:t>          private static float price;</a:t>
            </a:r>
          </a:p>
          <a:p>
            <a:pPr eaLnBrk="1" hangingPunct="1">
              <a:lnSpc>
                <a:spcPct val="80000"/>
              </a:lnSpc>
              <a:spcBef>
                <a:spcPct val="60000"/>
              </a:spcBef>
              <a:buFontTx/>
              <a:buNone/>
            </a:pPr>
            <a:endParaRPr lang="en-US" sz="800">
              <a:latin typeface="Courier New" pitchFamily="-110" charset="0"/>
            </a:endParaRPr>
          </a:p>
          <a:p>
            <a:pPr eaLnBrk="1" hangingPunct="1">
              <a:lnSpc>
                <a:spcPct val="80000"/>
              </a:lnSpc>
              <a:spcBef>
                <a:spcPct val="60000"/>
              </a:spcBef>
            </a:pPr>
            <a:r>
              <a:rPr lang="en-US"/>
              <a:t>Memory space for a static variable is created when the class is first referenced</a:t>
            </a:r>
          </a:p>
          <a:p>
            <a:pPr eaLnBrk="1" hangingPunct="1">
              <a:lnSpc>
                <a:spcPct val="80000"/>
              </a:lnSpc>
              <a:spcBef>
                <a:spcPct val="60000"/>
              </a:spcBef>
            </a:pPr>
            <a:r>
              <a:rPr lang="en-US"/>
              <a:t>All objects instantiated from the class share its static variables</a:t>
            </a:r>
          </a:p>
          <a:p>
            <a:pPr eaLnBrk="1" hangingPunct="1">
              <a:lnSpc>
                <a:spcPct val="80000"/>
              </a:lnSpc>
              <a:spcBef>
                <a:spcPct val="60000"/>
              </a:spcBef>
            </a:pPr>
            <a:r>
              <a:rPr lang="en-US"/>
              <a:t>Changing the value of a static variable in one object changes it for all others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60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 smtClean="0"/>
              <a:t>Static </a:t>
            </a:r>
            <a:r>
              <a:rPr lang="en-US" dirty="0"/>
              <a:t>Methods</a:t>
            </a: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1981200" y="1361053"/>
            <a:ext cx="5571632" cy="224676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urier New"/>
                <a:cs typeface="Courier New"/>
              </a:rPr>
              <a:t>class Helper</a:t>
            </a:r>
          </a:p>
          <a:p>
            <a:r>
              <a:rPr lang="en-US" sz="2000" dirty="0">
                <a:latin typeface="Courier New"/>
                <a:cs typeface="Courier New"/>
              </a:rPr>
              <a:t>{</a:t>
            </a:r>
          </a:p>
          <a:p>
            <a:r>
              <a:rPr lang="en-US" sz="2000" dirty="0">
                <a:latin typeface="Courier New"/>
                <a:cs typeface="Courier New"/>
              </a:rPr>
              <a:t>   public static </a:t>
            </a:r>
            <a:r>
              <a:rPr lang="en-US" sz="2000" dirty="0" err="1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 cube (</a:t>
            </a:r>
            <a:r>
              <a:rPr lang="en-US" sz="2000" dirty="0" err="1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 num)</a:t>
            </a:r>
          </a:p>
          <a:p>
            <a:r>
              <a:rPr lang="en-US" sz="2000" dirty="0">
                <a:latin typeface="Courier New"/>
                <a:cs typeface="Courier New"/>
              </a:rPr>
              <a:t>   {</a:t>
            </a:r>
          </a:p>
          <a:p>
            <a:r>
              <a:rPr lang="en-US" sz="2000" dirty="0">
                <a:latin typeface="Courier New"/>
                <a:cs typeface="Courier New"/>
              </a:rPr>
              <a:t>      return num * num * num;</a:t>
            </a:r>
          </a:p>
          <a:p>
            <a:r>
              <a:rPr lang="en-US" sz="2000" dirty="0">
                <a:latin typeface="Courier New"/>
                <a:cs typeface="Courier New"/>
              </a:rPr>
              <a:t>   }</a:t>
            </a:r>
          </a:p>
          <a:p>
            <a:r>
              <a:rPr lang="en-US" sz="20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389856" y="4153079"/>
            <a:ext cx="8170278" cy="149271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solidFill>
                  <a:srgbClr val="000000"/>
                </a:solidFill>
                <a:latin typeface="Arial" pitchFamily="-110" charset="0"/>
              </a:rPr>
              <a:t>Because it is declared as static, the </a:t>
            </a:r>
            <a:r>
              <a:rPr lang="en-US" sz="2800" dirty="0" smtClean="0">
                <a:solidFill>
                  <a:srgbClr val="000000"/>
                </a:solidFill>
                <a:latin typeface="Arial" pitchFamily="-110" charset="0"/>
              </a:rPr>
              <a:t>method can </a:t>
            </a:r>
            <a:r>
              <a:rPr lang="en-US" sz="2800" dirty="0">
                <a:solidFill>
                  <a:srgbClr val="000000"/>
                </a:solidFill>
                <a:latin typeface="Arial" pitchFamily="-110" charset="0"/>
              </a:rPr>
              <a:t>be invoked as</a:t>
            </a:r>
          </a:p>
          <a:p>
            <a:pPr>
              <a:spcBef>
                <a:spcPct val="50000"/>
              </a:spcBef>
            </a:pPr>
            <a:r>
              <a:rPr lang="en-US" sz="2000" dirty="0"/>
              <a:t>	</a:t>
            </a:r>
            <a:r>
              <a:rPr lang="en-US" sz="2000" dirty="0">
                <a:latin typeface="Courier New"/>
                <a:cs typeface="Courier New"/>
              </a:rPr>
              <a:t>value = Helper.cube(5);</a:t>
            </a:r>
            <a:endParaRPr lang="en-US" sz="2400" b="0" dirty="0">
              <a:latin typeface="Courier New"/>
              <a:cs typeface="Courier New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61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/>
      <p:bldP spid="61444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 smtClean="0"/>
              <a:t>Static </a:t>
            </a:r>
            <a:r>
              <a:rPr lang="en-US" dirty="0"/>
              <a:t>Class Members</a:t>
            </a:r>
          </a:p>
        </p:txBody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>
            <a:normAutofit lnSpcReduction="10000"/>
          </a:bodyPr>
          <a:lstStyle/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/>
              <a:t>The order of the modifiers can be interchanged, but by convention visibility modifiers come first 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/>
              <a:t>Recall that the </a:t>
            </a:r>
            <a:r>
              <a:rPr lang="en-US" sz="2400">
                <a:latin typeface="Courier New" pitchFamily="-110" charset="0"/>
              </a:rPr>
              <a:t>main</a:t>
            </a:r>
            <a:r>
              <a:rPr lang="en-US"/>
              <a:t> method is static – it is invoked by the Java interpreter without creating an object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/>
              <a:t>Static methods cannot reference instance variables because instance variables don't exist until an object exists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/>
              <a:t>However, a static method can reference static variables or local variables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62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Class Members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pic>
        <p:nvPicPr>
          <p:cNvPr id="6" name="Picture 5" descr="Syntax static method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258" y="1800225"/>
            <a:ext cx="6690245" cy="2974975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63</a:t>
            </a:fld>
            <a:endParaRPr lang="en-U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Static </a:t>
            </a:r>
            <a:r>
              <a:rPr lang="en-US" dirty="0"/>
              <a:t>Class Members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80000"/>
              </a:spcBef>
            </a:pPr>
            <a:r>
              <a:rPr lang="en-US"/>
              <a:t>Static methods and static variables often work together</a:t>
            </a:r>
          </a:p>
          <a:p>
            <a:pPr eaLnBrk="1" hangingPunct="1">
              <a:lnSpc>
                <a:spcPct val="90000"/>
              </a:lnSpc>
              <a:spcBef>
                <a:spcPct val="80000"/>
              </a:spcBef>
            </a:pPr>
            <a:r>
              <a:rPr lang="en-US"/>
              <a:t>The following example keeps track of how many </a:t>
            </a:r>
            <a:r>
              <a:rPr lang="en-US" sz="2400">
                <a:latin typeface="Courier New" pitchFamily="-110" charset="0"/>
              </a:rPr>
              <a:t>Slogan</a:t>
            </a:r>
            <a:r>
              <a:rPr lang="en-US"/>
              <a:t> objects have been created using a static variable, and makes that information available using a static method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64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SloganCounter.java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the use of the static modifier.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SloganCounter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Creates several Slogan objects and prints the number of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objects that were created.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static void </a:t>
            </a:r>
            <a:r>
              <a:rPr lang="en-US" sz="1200" dirty="0" err="1" smtClean="0">
                <a:latin typeface="Courier New"/>
                <a:cs typeface="Courier New"/>
              </a:rPr>
              <a:t>main(String</a:t>
            </a:r>
            <a:r>
              <a:rPr lang="en-US" sz="1200" dirty="0" smtClean="0">
                <a:latin typeface="Courier New"/>
                <a:cs typeface="Courier New"/>
              </a:rPr>
              <a:t>[]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Slogan </a:t>
            </a:r>
            <a:r>
              <a:rPr lang="en-US" sz="1200" dirty="0" err="1" smtClean="0">
                <a:latin typeface="Courier New"/>
                <a:cs typeface="Courier New"/>
              </a:rPr>
              <a:t>obj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obj</a:t>
            </a:r>
            <a:r>
              <a:rPr lang="en-US" sz="1200" dirty="0" smtClean="0">
                <a:latin typeface="Courier New"/>
                <a:cs typeface="Courier New"/>
              </a:rPr>
              <a:t> = new </a:t>
            </a:r>
            <a:r>
              <a:rPr lang="en-US" sz="1200" dirty="0" err="1" smtClean="0">
                <a:latin typeface="Courier New"/>
                <a:cs typeface="Courier New"/>
              </a:rPr>
              <a:t>Slogan("Remember</a:t>
            </a:r>
            <a:r>
              <a:rPr lang="en-US" sz="1200" dirty="0" smtClean="0">
                <a:latin typeface="Courier New"/>
                <a:cs typeface="Courier New"/>
              </a:rPr>
              <a:t> the Alamo.");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System.out.println(obj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obj</a:t>
            </a:r>
            <a:r>
              <a:rPr lang="en-US" sz="1200" dirty="0" smtClean="0">
                <a:latin typeface="Courier New"/>
                <a:cs typeface="Courier New"/>
              </a:rPr>
              <a:t> = new </a:t>
            </a:r>
            <a:r>
              <a:rPr lang="en-US" sz="1200" dirty="0" err="1" smtClean="0">
                <a:latin typeface="Courier New"/>
                <a:cs typeface="Courier New"/>
              </a:rPr>
              <a:t>Slogan("Don't</a:t>
            </a:r>
            <a:r>
              <a:rPr lang="en-US" sz="1200" dirty="0" smtClean="0">
                <a:latin typeface="Courier New"/>
                <a:cs typeface="Courier New"/>
              </a:rPr>
              <a:t> Worry. Be Happy.");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System.out.println(obj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obj</a:t>
            </a:r>
            <a:r>
              <a:rPr lang="en-US" sz="1200" dirty="0" smtClean="0">
                <a:latin typeface="Courier New"/>
                <a:cs typeface="Courier New"/>
              </a:rPr>
              <a:t> = new </a:t>
            </a:r>
            <a:r>
              <a:rPr lang="en-US" sz="1200" dirty="0" err="1" smtClean="0">
                <a:latin typeface="Courier New"/>
                <a:cs typeface="Courier New"/>
              </a:rPr>
              <a:t>Slogan("Live</a:t>
            </a:r>
            <a:r>
              <a:rPr lang="en-US" sz="1200" dirty="0" smtClean="0">
                <a:latin typeface="Courier New"/>
                <a:cs typeface="Courier New"/>
              </a:rPr>
              <a:t> Free or Die.");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System.out.println(obj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obj</a:t>
            </a:r>
            <a:r>
              <a:rPr lang="en-US" sz="1200" dirty="0" smtClean="0">
                <a:latin typeface="Courier New"/>
                <a:cs typeface="Courier New"/>
              </a:rPr>
              <a:t> = new </a:t>
            </a:r>
            <a:r>
              <a:rPr lang="en-US" sz="1200" dirty="0" err="1" smtClean="0">
                <a:latin typeface="Courier New"/>
                <a:cs typeface="Courier New"/>
              </a:rPr>
              <a:t>Slogan("Talk</a:t>
            </a:r>
            <a:r>
              <a:rPr lang="en-US" sz="1200" dirty="0" smtClean="0">
                <a:latin typeface="Courier New"/>
                <a:cs typeface="Courier New"/>
              </a:rPr>
              <a:t> is Cheap.");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System.out.println(obj</a:t>
            </a:r>
            <a:r>
              <a:rPr lang="en-US" sz="1200" dirty="0" smtClean="0">
                <a:latin typeface="Courier New"/>
                <a:cs typeface="Courier New"/>
              </a:rPr>
              <a:t>);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65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obj</a:t>
            </a:r>
            <a:r>
              <a:rPr lang="en-US" sz="1200" dirty="0" smtClean="0">
                <a:latin typeface="Courier New"/>
                <a:cs typeface="Courier New"/>
              </a:rPr>
              <a:t> = new </a:t>
            </a:r>
            <a:r>
              <a:rPr lang="en-US" sz="1200" dirty="0" err="1" smtClean="0">
                <a:latin typeface="Courier New"/>
                <a:cs typeface="Courier New"/>
              </a:rPr>
              <a:t>Slogan("Write</a:t>
            </a:r>
            <a:r>
              <a:rPr lang="en-US" sz="1200" dirty="0" smtClean="0">
                <a:latin typeface="Courier New"/>
                <a:cs typeface="Courier New"/>
              </a:rPr>
              <a:t> Once, Run Anywhere.");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System.out.println(obj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System.out.println("Slogans</a:t>
            </a:r>
            <a:r>
              <a:rPr lang="en-US" sz="1200" dirty="0" smtClean="0">
                <a:latin typeface="Courier New"/>
                <a:cs typeface="Courier New"/>
              </a:rPr>
              <a:t> created: " + </a:t>
            </a:r>
            <a:r>
              <a:rPr lang="en-US" sz="1200" dirty="0" err="1" smtClean="0">
                <a:latin typeface="Courier New"/>
                <a:cs typeface="Courier New"/>
              </a:rPr>
              <a:t>Slogan.getCount</a:t>
            </a:r>
            <a:r>
              <a:rPr lang="en-US" sz="1200" dirty="0" smtClean="0">
                <a:latin typeface="Courier New"/>
                <a:cs typeface="Courier New"/>
              </a:rPr>
              <a:t>());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66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Slogan.java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  Represents a single slogan or motto.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public class Slogan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private String phrase;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private static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count = 0;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  Constructor: Sets up the slogan and increments the number of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  instances created.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public </a:t>
            </a:r>
            <a:r>
              <a:rPr lang="en-US" sz="1100" dirty="0" err="1" smtClean="0">
                <a:latin typeface="Courier New"/>
                <a:cs typeface="Courier New"/>
              </a:rPr>
              <a:t>Slogan(String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str</a:t>
            </a:r>
            <a:r>
              <a:rPr lang="en-US" sz="11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phrase = </a:t>
            </a:r>
            <a:r>
              <a:rPr lang="en-US" sz="1100" dirty="0" err="1" smtClean="0">
                <a:latin typeface="Courier New"/>
                <a:cs typeface="Courier New"/>
              </a:rPr>
              <a:t>str</a:t>
            </a:r>
            <a:r>
              <a:rPr lang="en-US" sz="11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count++;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  Returns this slogan as a string.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public String </a:t>
            </a:r>
            <a:r>
              <a:rPr lang="en-US" sz="1100" dirty="0" err="1" smtClean="0">
                <a:latin typeface="Courier New"/>
                <a:cs typeface="Courier New"/>
              </a:rPr>
              <a:t>toString</a:t>
            </a:r>
            <a:r>
              <a:rPr lang="en-US" sz="11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return phrase;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}		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67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Returns the number of instances of this class that have been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created.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static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getCount</a:t>
            </a:r>
            <a:r>
              <a:rPr lang="en-US" sz="12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return count;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68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Class </a:t>
            </a:r>
            <a:r>
              <a:rPr lang="en-US" dirty="0"/>
              <a:t>Relationships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763000" cy="446087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dirty="0"/>
              <a:t>Classes in a software system can have various types of relationships to each other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dirty="0"/>
              <a:t>Three of the most common relationships: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/>
              <a:t>Dependency: A </a:t>
            </a:r>
            <a:r>
              <a:rPr lang="en-US" sz="2400" i="1" dirty="0"/>
              <a:t>uses</a:t>
            </a:r>
            <a:r>
              <a:rPr lang="en-US" sz="2400" dirty="0"/>
              <a:t> B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/>
              <a:t>Aggregation: A </a:t>
            </a:r>
            <a:r>
              <a:rPr lang="en-US" sz="2400" i="1" dirty="0"/>
              <a:t>has-a</a:t>
            </a:r>
            <a:r>
              <a:rPr lang="en-US" sz="2400" dirty="0"/>
              <a:t> B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/>
              <a:t>Inheritance: A </a:t>
            </a:r>
            <a:r>
              <a:rPr lang="en-US" sz="2400" i="1" dirty="0"/>
              <a:t>is-a</a:t>
            </a:r>
            <a:r>
              <a:rPr lang="en-US" sz="2400" dirty="0"/>
              <a:t> B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dirty="0"/>
              <a:t>Let's discuss dependency and aggregation further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dirty="0"/>
              <a:t>Inheritance is discussed in detail in Chapter 8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69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Classes and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way to find potential objects is by identifying the nouns in a problem description: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 descr="Fig5.2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545" y="2783947"/>
            <a:ext cx="6884988" cy="2380630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Dependency</a:t>
            </a:r>
            <a:endParaRPr lang="en-US" dirty="0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/>
              <a:t>A </a:t>
            </a:r>
            <a:r>
              <a:rPr lang="en-US" i="1"/>
              <a:t>dependency</a:t>
            </a:r>
            <a:r>
              <a:rPr lang="en-US"/>
              <a:t> exists when one class relies on another in some way, usually by invoking the methods of the other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/>
              <a:t>We've seen dependencies in many previous examples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/>
              <a:t>We don't want numerous or complex dependencies among classes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/>
              <a:t>Nor do we want complex classes that don't depend on others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/>
              <a:t>A good design strikes the right balance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70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Dependency</a:t>
            </a:r>
            <a:endParaRPr lang="en-US" dirty="0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763000" cy="5257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spcBef>
                <a:spcPct val="75000"/>
              </a:spcBef>
            </a:pPr>
            <a:r>
              <a:rPr lang="en-US" dirty="0"/>
              <a:t>Some dependencies occur between objects of the same class</a:t>
            </a:r>
          </a:p>
          <a:p>
            <a:pPr eaLnBrk="1" hangingPunct="1">
              <a:lnSpc>
                <a:spcPct val="90000"/>
              </a:lnSpc>
              <a:spcBef>
                <a:spcPct val="75000"/>
              </a:spcBef>
            </a:pPr>
            <a:r>
              <a:rPr lang="en-US" dirty="0"/>
              <a:t>A method of the class may accept an object of the same class as a parameter</a:t>
            </a:r>
          </a:p>
          <a:p>
            <a:pPr eaLnBrk="1" hangingPunct="1">
              <a:lnSpc>
                <a:spcPct val="90000"/>
              </a:lnSpc>
              <a:spcBef>
                <a:spcPct val="75000"/>
              </a:spcBef>
            </a:pPr>
            <a:r>
              <a:rPr lang="en-US" dirty="0"/>
              <a:t>For example, the </a:t>
            </a:r>
            <a:r>
              <a:rPr lang="en-US" sz="2400" dirty="0" err="1">
                <a:latin typeface="Courier New" pitchFamily="-110" charset="0"/>
              </a:rPr>
              <a:t>concat</a:t>
            </a:r>
            <a:r>
              <a:rPr lang="en-US" dirty="0"/>
              <a:t> method of the </a:t>
            </a:r>
            <a:r>
              <a:rPr lang="en-US" sz="2400" dirty="0">
                <a:latin typeface="Courier New" pitchFamily="-110" charset="0"/>
              </a:rPr>
              <a:t>String</a:t>
            </a:r>
            <a:r>
              <a:rPr lang="en-US" dirty="0"/>
              <a:t> class takes as a parameter another </a:t>
            </a:r>
            <a:r>
              <a:rPr lang="en-US" sz="2400" dirty="0">
                <a:latin typeface="Courier New" pitchFamily="-110" charset="0"/>
              </a:rPr>
              <a:t>String</a:t>
            </a:r>
            <a:r>
              <a:rPr lang="en-US" dirty="0"/>
              <a:t> object</a:t>
            </a:r>
          </a:p>
          <a:p>
            <a:pPr algn="ctr" eaLnBrk="1" hangingPunct="1">
              <a:lnSpc>
                <a:spcPct val="90000"/>
              </a:lnSpc>
              <a:spcBef>
                <a:spcPct val="75000"/>
              </a:spcBef>
              <a:buFontTx/>
              <a:buNone/>
            </a:pPr>
            <a:r>
              <a:rPr lang="en-US" sz="2400" dirty="0">
                <a:latin typeface="Courier New" pitchFamily="-110" charset="0"/>
              </a:rPr>
              <a:t>str3 = str1.concat(str2);</a:t>
            </a:r>
          </a:p>
          <a:p>
            <a:pPr eaLnBrk="1" hangingPunct="1">
              <a:lnSpc>
                <a:spcPct val="90000"/>
              </a:lnSpc>
              <a:spcBef>
                <a:spcPct val="75000"/>
              </a:spcBef>
            </a:pPr>
            <a:r>
              <a:rPr lang="en-US" dirty="0"/>
              <a:t>This drives home the idea that the service is being requested from a particular object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71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Dependency</a:t>
            </a:r>
            <a:endParaRPr lang="en-US" dirty="0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7630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75000"/>
              </a:spcBef>
            </a:pPr>
            <a:r>
              <a:rPr lang="en-US" dirty="0"/>
              <a:t>The following example defines a class called </a:t>
            </a:r>
            <a:r>
              <a:rPr lang="en-US" sz="2400" dirty="0" err="1" smtClean="0">
                <a:latin typeface="Courier New" pitchFamily="-110" charset="0"/>
              </a:rPr>
              <a:t>RationalNumber</a:t>
            </a:r>
            <a:r>
              <a:rPr lang="en-US" dirty="0" smtClean="0"/>
              <a:t> </a:t>
            </a:r>
            <a:r>
              <a:rPr lang="en-US" dirty="0"/>
              <a:t>to represent a rational number</a:t>
            </a:r>
          </a:p>
          <a:p>
            <a:pPr eaLnBrk="1" hangingPunct="1">
              <a:lnSpc>
                <a:spcPct val="90000"/>
              </a:lnSpc>
              <a:spcBef>
                <a:spcPct val="75000"/>
              </a:spcBef>
            </a:pPr>
            <a:r>
              <a:rPr lang="en-US" dirty="0"/>
              <a:t>A rational number is a value that can be represented as the ratio of two integers</a:t>
            </a:r>
          </a:p>
          <a:p>
            <a:pPr eaLnBrk="1" hangingPunct="1">
              <a:lnSpc>
                <a:spcPct val="90000"/>
              </a:lnSpc>
              <a:spcBef>
                <a:spcPct val="75000"/>
              </a:spcBef>
            </a:pPr>
            <a:r>
              <a:rPr lang="en-US" dirty="0"/>
              <a:t>Some methods of the </a:t>
            </a:r>
            <a:r>
              <a:rPr lang="en-US" sz="2400" dirty="0" err="1" smtClean="0">
                <a:latin typeface="Courier New" pitchFamily="-110" charset="0"/>
              </a:rPr>
              <a:t>RationalNumber</a:t>
            </a:r>
            <a:r>
              <a:rPr lang="en-US" dirty="0" smtClean="0"/>
              <a:t> </a:t>
            </a:r>
            <a:r>
              <a:rPr lang="en-US" dirty="0"/>
              <a:t>class accept another </a:t>
            </a:r>
            <a:r>
              <a:rPr lang="en-US" sz="2400" dirty="0" err="1" smtClean="0">
                <a:latin typeface="Courier New" pitchFamily="-110" charset="0"/>
              </a:rPr>
              <a:t>RationalNumber</a:t>
            </a:r>
            <a:r>
              <a:rPr lang="en-US" dirty="0" smtClean="0"/>
              <a:t> </a:t>
            </a:r>
            <a:r>
              <a:rPr lang="en-US" dirty="0"/>
              <a:t>object as a parameter</a:t>
            </a:r>
            <a:endParaRPr lang="en-US" b="1" dirty="0"/>
          </a:p>
          <a:p>
            <a:pPr eaLnBrk="1" hangingPunct="1">
              <a:lnSpc>
                <a:spcPct val="90000"/>
              </a:lnSpc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72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RationalTester.java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Driver to exercise the use of multiple Rational objects.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RationalTester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Creates some rational number objects and performs various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operations on them.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static void </a:t>
            </a:r>
            <a:r>
              <a:rPr lang="en-US" sz="1200" dirty="0" err="1" smtClean="0">
                <a:latin typeface="Courier New"/>
                <a:cs typeface="Courier New"/>
              </a:rPr>
              <a:t>main(String</a:t>
            </a:r>
            <a:r>
              <a:rPr lang="en-US" sz="1200" dirty="0" smtClean="0">
                <a:latin typeface="Courier New"/>
                <a:cs typeface="Courier New"/>
              </a:rPr>
              <a:t>[]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RationalNumber</a:t>
            </a:r>
            <a:r>
              <a:rPr lang="en-US" sz="1200" dirty="0" smtClean="0">
                <a:latin typeface="Courier New"/>
                <a:cs typeface="Courier New"/>
              </a:rPr>
              <a:t> r1 = new RationalNumber(6, 8);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RationalNumber</a:t>
            </a:r>
            <a:r>
              <a:rPr lang="en-US" sz="1200" dirty="0" smtClean="0">
                <a:latin typeface="Courier New"/>
                <a:cs typeface="Courier New"/>
              </a:rPr>
              <a:t> r2 = new RationalNumber(1, 3);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RationalNumber</a:t>
            </a:r>
            <a:r>
              <a:rPr lang="en-US" sz="1200" dirty="0" smtClean="0">
                <a:latin typeface="Courier New"/>
                <a:cs typeface="Courier New"/>
              </a:rPr>
              <a:t> r3, r4, r5, r6, r7;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System.out.println("First</a:t>
            </a:r>
            <a:r>
              <a:rPr lang="en-US" sz="1200" dirty="0" smtClean="0">
                <a:latin typeface="Courier New"/>
                <a:cs typeface="Courier New"/>
              </a:rPr>
              <a:t> rational number: " + r1);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System.out.println("Second</a:t>
            </a:r>
            <a:r>
              <a:rPr lang="en-US" sz="1200" dirty="0" smtClean="0">
                <a:latin typeface="Courier New"/>
                <a:cs typeface="Courier New"/>
              </a:rPr>
              <a:t> rational number: " + r2);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if (r1.isLike(r2))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System.out.println("r1 and r2 are equal.");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else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System.out.println("r1 and r2 are NOT equal.");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73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r3 = r1.reciprocal();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System.out.println("The</a:t>
            </a:r>
            <a:r>
              <a:rPr lang="en-US" sz="1200" dirty="0" smtClean="0">
                <a:latin typeface="Courier New"/>
                <a:cs typeface="Courier New"/>
              </a:rPr>
              <a:t> reciprocal of r1 is: " + r3);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r4 = r1.add(r2);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r5 = r1.subtract(r2);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r6 = r1.multiply(r2);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r7 = r1.divide(r2);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System.out.println("r1 + r2: " + r4);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System.out.println("r1 - r2: " + r5);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System.out.println("r1 * r2: " + r6);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System.out.println("r1 / r2: " + r7);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74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050" dirty="0" err="1" smtClean="0">
                <a:solidFill>
                  <a:srgbClr val="3366FF"/>
                </a:solidFill>
                <a:latin typeface="Courier New"/>
                <a:cs typeface="Courier New"/>
              </a:rPr>
              <a:t>RationalNumber.java</a:t>
            </a: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//  Represents one rational number with a numerator and denominator.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05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public class </a:t>
            </a:r>
            <a:r>
              <a:rPr lang="en-US" sz="1050" dirty="0" err="1" smtClean="0">
                <a:latin typeface="Courier New"/>
                <a:cs typeface="Courier New"/>
              </a:rPr>
              <a:t>RationalNumber</a:t>
            </a:r>
            <a:endParaRPr lang="en-US" sz="105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private </a:t>
            </a:r>
            <a:r>
              <a:rPr lang="en-US" sz="1050" dirty="0" err="1" smtClean="0">
                <a:latin typeface="Courier New"/>
                <a:cs typeface="Courier New"/>
              </a:rPr>
              <a:t>int</a:t>
            </a:r>
            <a:r>
              <a:rPr lang="en-US" sz="1050" dirty="0" smtClean="0">
                <a:latin typeface="Courier New"/>
                <a:cs typeface="Courier New"/>
              </a:rPr>
              <a:t> numerator, denominator;</a:t>
            </a:r>
          </a:p>
          <a:p>
            <a:pPr>
              <a:buNone/>
            </a:pPr>
            <a:endParaRPr lang="en-US" sz="105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//  Constructor: Sets up the rational number by ensuring a nonzero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//  denominator and making only the numerator signed.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public </a:t>
            </a:r>
            <a:r>
              <a:rPr lang="en-US" sz="1050" dirty="0" err="1" smtClean="0">
                <a:latin typeface="Courier New"/>
                <a:cs typeface="Courier New"/>
              </a:rPr>
              <a:t>RationalNumber(int</a:t>
            </a:r>
            <a:r>
              <a:rPr lang="en-US" sz="1050" dirty="0" smtClean="0">
                <a:latin typeface="Courier New"/>
                <a:cs typeface="Courier New"/>
              </a:rPr>
              <a:t> </a:t>
            </a:r>
            <a:r>
              <a:rPr lang="en-US" sz="1050" dirty="0" err="1" smtClean="0">
                <a:latin typeface="Courier New"/>
                <a:cs typeface="Courier New"/>
              </a:rPr>
              <a:t>numer</a:t>
            </a:r>
            <a:r>
              <a:rPr lang="en-US" sz="1050" dirty="0" smtClean="0">
                <a:latin typeface="Courier New"/>
                <a:cs typeface="Courier New"/>
              </a:rPr>
              <a:t>, </a:t>
            </a:r>
            <a:r>
              <a:rPr lang="en-US" sz="1050" dirty="0" err="1" smtClean="0">
                <a:latin typeface="Courier New"/>
                <a:cs typeface="Courier New"/>
              </a:rPr>
              <a:t>int</a:t>
            </a:r>
            <a:r>
              <a:rPr lang="en-US" sz="1050" dirty="0" smtClean="0">
                <a:latin typeface="Courier New"/>
                <a:cs typeface="Courier New"/>
              </a:rPr>
              <a:t> </a:t>
            </a:r>
            <a:r>
              <a:rPr lang="en-US" sz="1050" dirty="0" err="1" smtClean="0">
                <a:latin typeface="Courier New"/>
                <a:cs typeface="Courier New"/>
              </a:rPr>
              <a:t>denom</a:t>
            </a:r>
            <a:r>
              <a:rPr lang="en-US" sz="105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if (</a:t>
            </a:r>
            <a:r>
              <a:rPr lang="en-US" sz="1050" dirty="0" err="1" smtClean="0">
                <a:latin typeface="Courier New"/>
                <a:cs typeface="Courier New"/>
              </a:rPr>
              <a:t>denom</a:t>
            </a:r>
            <a:r>
              <a:rPr lang="en-US" sz="1050" dirty="0" smtClean="0">
                <a:latin typeface="Courier New"/>
                <a:cs typeface="Courier New"/>
              </a:rPr>
              <a:t> == 0)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   </a:t>
            </a:r>
            <a:r>
              <a:rPr lang="en-US" sz="1050" dirty="0" err="1" smtClean="0">
                <a:latin typeface="Courier New"/>
                <a:cs typeface="Courier New"/>
              </a:rPr>
              <a:t>denom</a:t>
            </a:r>
            <a:r>
              <a:rPr lang="en-US" sz="1050" dirty="0" smtClean="0">
                <a:latin typeface="Courier New"/>
                <a:cs typeface="Courier New"/>
              </a:rPr>
              <a:t> = 1;</a:t>
            </a:r>
          </a:p>
          <a:p>
            <a:pPr>
              <a:buNone/>
            </a:pPr>
            <a:endParaRPr lang="en-US" sz="105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   // Make the numerator "store" the sign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if (</a:t>
            </a:r>
            <a:r>
              <a:rPr lang="en-US" sz="1050" dirty="0" err="1" smtClean="0">
                <a:latin typeface="Courier New"/>
                <a:cs typeface="Courier New"/>
              </a:rPr>
              <a:t>denom</a:t>
            </a:r>
            <a:r>
              <a:rPr lang="en-US" sz="1050" dirty="0" smtClean="0">
                <a:latin typeface="Courier New"/>
                <a:cs typeface="Courier New"/>
              </a:rPr>
              <a:t> &lt; 0)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{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   </a:t>
            </a:r>
            <a:r>
              <a:rPr lang="en-US" sz="1050" dirty="0" err="1" smtClean="0">
                <a:latin typeface="Courier New"/>
                <a:cs typeface="Courier New"/>
              </a:rPr>
              <a:t>numer</a:t>
            </a:r>
            <a:r>
              <a:rPr lang="en-US" sz="1050" dirty="0" smtClean="0">
                <a:latin typeface="Courier New"/>
                <a:cs typeface="Courier New"/>
              </a:rPr>
              <a:t> = </a:t>
            </a:r>
            <a:r>
              <a:rPr lang="en-US" sz="1050" dirty="0" err="1" smtClean="0">
                <a:latin typeface="Courier New"/>
                <a:cs typeface="Courier New"/>
              </a:rPr>
              <a:t>numer</a:t>
            </a:r>
            <a:r>
              <a:rPr lang="en-US" sz="1050" dirty="0" smtClean="0">
                <a:latin typeface="Courier New"/>
                <a:cs typeface="Courier New"/>
              </a:rPr>
              <a:t> * -1;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   </a:t>
            </a:r>
            <a:r>
              <a:rPr lang="en-US" sz="1050" dirty="0" err="1" smtClean="0">
                <a:latin typeface="Courier New"/>
                <a:cs typeface="Courier New"/>
              </a:rPr>
              <a:t>denom</a:t>
            </a:r>
            <a:r>
              <a:rPr lang="en-US" sz="1050" dirty="0" smtClean="0">
                <a:latin typeface="Courier New"/>
                <a:cs typeface="Courier New"/>
              </a:rPr>
              <a:t> = </a:t>
            </a:r>
            <a:r>
              <a:rPr lang="en-US" sz="1050" dirty="0" err="1" smtClean="0">
                <a:latin typeface="Courier New"/>
                <a:cs typeface="Courier New"/>
              </a:rPr>
              <a:t>denom</a:t>
            </a:r>
            <a:r>
              <a:rPr lang="en-US" sz="1050" dirty="0" smtClean="0">
                <a:latin typeface="Courier New"/>
                <a:cs typeface="Courier New"/>
              </a:rPr>
              <a:t> * -1;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}</a:t>
            </a:r>
          </a:p>
          <a:p>
            <a:pPr>
              <a:buNone/>
            </a:pPr>
            <a:endParaRPr lang="en-US" sz="105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numerator = </a:t>
            </a:r>
            <a:r>
              <a:rPr lang="en-US" sz="1050" dirty="0" err="1" smtClean="0">
                <a:latin typeface="Courier New"/>
                <a:cs typeface="Courier New"/>
              </a:rPr>
              <a:t>numer</a:t>
            </a:r>
            <a:r>
              <a:rPr lang="en-US" sz="105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denominator = </a:t>
            </a:r>
            <a:r>
              <a:rPr lang="en-US" sz="1050" dirty="0" err="1" smtClean="0">
                <a:latin typeface="Courier New"/>
                <a:cs typeface="Courier New"/>
              </a:rPr>
              <a:t>denom</a:t>
            </a:r>
            <a:r>
              <a:rPr lang="en-US" sz="105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05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reduce();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}		</a:t>
            </a:r>
          </a:p>
          <a:p>
            <a:pPr>
              <a:buNone/>
            </a:pPr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75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Returns the numerator of this rational number.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getNumerator</a:t>
            </a:r>
            <a:r>
              <a:rPr lang="en-US" sz="12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return numerator;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Returns the denominator of this rational number.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getDenominator</a:t>
            </a:r>
            <a:r>
              <a:rPr lang="en-US" sz="12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return denominator;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Returns the reciprocal of this rational number.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</a:t>
            </a:r>
            <a:r>
              <a:rPr lang="en-US" sz="1200" dirty="0" err="1" smtClean="0">
                <a:latin typeface="Courier New"/>
                <a:cs typeface="Courier New"/>
              </a:rPr>
              <a:t>RationalNumber</a:t>
            </a:r>
            <a:r>
              <a:rPr lang="en-US" sz="1200" dirty="0" smtClean="0">
                <a:latin typeface="Courier New"/>
                <a:cs typeface="Courier New"/>
              </a:rPr>
              <a:t> reciprocal()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return new </a:t>
            </a:r>
            <a:r>
              <a:rPr lang="en-US" sz="1200" dirty="0" err="1" smtClean="0">
                <a:latin typeface="Courier New"/>
                <a:cs typeface="Courier New"/>
              </a:rPr>
              <a:t>RationalNumber(denominator</a:t>
            </a:r>
            <a:r>
              <a:rPr lang="en-US" sz="1200" dirty="0" smtClean="0">
                <a:latin typeface="Courier New"/>
                <a:cs typeface="Courier New"/>
              </a:rPr>
              <a:t>, numerator);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76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  Adds this rational number to the one passed as a parameter.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  A common denominator is found by multiplying the individual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  denominators.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public </a:t>
            </a:r>
            <a:r>
              <a:rPr lang="en-US" sz="1100" dirty="0" err="1" smtClean="0">
                <a:latin typeface="Courier New"/>
                <a:cs typeface="Courier New"/>
              </a:rPr>
              <a:t>RationalNumber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add(RationalNumber</a:t>
            </a:r>
            <a:r>
              <a:rPr lang="en-US" sz="1100" dirty="0" smtClean="0">
                <a:latin typeface="Courier New"/>
                <a:cs typeface="Courier New"/>
              </a:rPr>
              <a:t> op2)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commonDenominator</a:t>
            </a:r>
            <a:r>
              <a:rPr lang="en-US" sz="1100" dirty="0" smtClean="0">
                <a:latin typeface="Courier New"/>
                <a:cs typeface="Courier New"/>
              </a:rPr>
              <a:t> = denominator * op2.getDenominator();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numerator1 = numerator * op2.getDenominator();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numerator2 = op2.getNumerator() * denominator;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sum = numerator1 + numerator2;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return new </a:t>
            </a:r>
            <a:r>
              <a:rPr lang="en-US" sz="1100" dirty="0" err="1" smtClean="0">
                <a:latin typeface="Courier New"/>
                <a:cs typeface="Courier New"/>
              </a:rPr>
              <a:t>RationalNumber(sum</a:t>
            </a:r>
            <a:r>
              <a:rPr lang="en-US" sz="1100" dirty="0" smtClean="0">
                <a:latin typeface="Courier New"/>
                <a:cs typeface="Courier New"/>
              </a:rPr>
              <a:t>, </a:t>
            </a:r>
            <a:r>
              <a:rPr lang="en-US" sz="1100" dirty="0" err="1" smtClean="0">
                <a:latin typeface="Courier New"/>
                <a:cs typeface="Courier New"/>
              </a:rPr>
              <a:t>commonDenominator</a:t>
            </a:r>
            <a:r>
              <a:rPr lang="en-US" sz="11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  Subtracts the rational number passed as a parameter from this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  rational number.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public </a:t>
            </a:r>
            <a:r>
              <a:rPr lang="en-US" sz="1100" dirty="0" err="1" smtClean="0">
                <a:latin typeface="Courier New"/>
                <a:cs typeface="Courier New"/>
              </a:rPr>
              <a:t>RationalNumber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subtract(RationalNumber</a:t>
            </a:r>
            <a:r>
              <a:rPr lang="en-US" sz="1100" dirty="0" smtClean="0">
                <a:latin typeface="Courier New"/>
                <a:cs typeface="Courier New"/>
              </a:rPr>
              <a:t> op2)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commonDenominator</a:t>
            </a:r>
            <a:r>
              <a:rPr lang="en-US" sz="1100" dirty="0" smtClean="0">
                <a:latin typeface="Courier New"/>
                <a:cs typeface="Courier New"/>
              </a:rPr>
              <a:t> = denominator * op2.getDenominator();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numerator1 = numerator * op2.getDenominator();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numerator2 = op2.getNumerator() * denominator;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difference = numerator1 - numerator2;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return new </a:t>
            </a:r>
            <a:r>
              <a:rPr lang="en-US" sz="1100" dirty="0" err="1" smtClean="0">
                <a:latin typeface="Courier New"/>
                <a:cs typeface="Courier New"/>
              </a:rPr>
              <a:t>RationalNumber(difference</a:t>
            </a:r>
            <a:r>
              <a:rPr lang="en-US" sz="1100" dirty="0" smtClean="0">
                <a:latin typeface="Courier New"/>
                <a:cs typeface="Courier New"/>
              </a:rPr>
              <a:t>, </a:t>
            </a:r>
            <a:r>
              <a:rPr lang="en-US" sz="1100" dirty="0" err="1" smtClean="0">
                <a:latin typeface="Courier New"/>
                <a:cs typeface="Courier New"/>
              </a:rPr>
              <a:t>commonDenominator</a:t>
            </a:r>
            <a:r>
              <a:rPr lang="en-US" sz="11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}		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77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  Multiplies this rational number by the one passed as a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  parameter.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public </a:t>
            </a:r>
            <a:r>
              <a:rPr lang="en-US" sz="1100" dirty="0" err="1" smtClean="0">
                <a:latin typeface="Courier New"/>
                <a:cs typeface="Courier New"/>
              </a:rPr>
              <a:t>RationalNumber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multiply(RationalNumber</a:t>
            </a:r>
            <a:r>
              <a:rPr lang="en-US" sz="1100" dirty="0" smtClean="0">
                <a:latin typeface="Courier New"/>
                <a:cs typeface="Courier New"/>
              </a:rPr>
              <a:t> op2)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numer</a:t>
            </a:r>
            <a:r>
              <a:rPr lang="en-US" sz="1100" dirty="0" smtClean="0">
                <a:latin typeface="Courier New"/>
                <a:cs typeface="Courier New"/>
              </a:rPr>
              <a:t> = numerator * op2.getNumerator();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denom</a:t>
            </a:r>
            <a:r>
              <a:rPr lang="en-US" sz="1100" dirty="0" smtClean="0">
                <a:latin typeface="Courier New"/>
                <a:cs typeface="Courier New"/>
              </a:rPr>
              <a:t> = denominator * op2.getDenominator();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return new </a:t>
            </a:r>
            <a:r>
              <a:rPr lang="en-US" sz="1100" dirty="0" err="1" smtClean="0">
                <a:latin typeface="Courier New"/>
                <a:cs typeface="Courier New"/>
              </a:rPr>
              <a:t>RationalNumber(numer</a:t>
            </a:r>
            <a:r>
              <a:rPr lang="en-US" sz="1100" dirty="0" smtClean="0">
                <a:latin typeface="Courier New"/>
                <a:cs typeface="Courier New"/>
              </a:rPr>
              <a:t>, </a:t>
            </a:r>
            <a:r>
              <a:rPr lang="en-US" sz="1100" dirty="0" err="1" smtClean="0">
                <a:latin typeface="Courier New"/>
                <a:cs typeface="Courier New"/>
              </a:rPr>
              <a:t>denom</a:t>
            </a:r>
            <a:r>
              <a:rPr lang="en-US" sz="11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  Divides this rational number by the one passed as a parameter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  by multiplying by the reciprocal of the second rational.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public </a:t>
            </a:r>
            <a:r>
              <a:rPr lang="en-US" sz="1100" dirty="0" err="1" smtClean="0">
                <a:latin typeface="Courier New"/>
                <a:cs typeface="Courier New"/>
              </a:rPr>
              <a:t>RationalNumber</a:t>
            </a:r>
            <a:r>
              <a:rPr lang="en-US" sz="1100" dirty="0" smtClean="0">
                <a:latin typeface="Courier New"/>
                <a:cs typeface="Courier New"/>
              </a:rPr>
              <a:t> divide (</a:t>
            </a:r>
            <a:r>
              <a:rPr lang="en-US" sz="1100" dirty="0" err="1" smtClean="0">
                <a:latin typeface="Courier New"/>
                <a:cs typeface="Courier New"/>
              </a:rPr>
              <a:t>RationalNumber</a:t>
            </a:r>
            <a:r>
              <a:rPr lang="en-US" sz="1100" dirty="0" smtClean="0">
                <a:latin typeface="Courier New"/>
                <a:cs typeface="Courier New"/>
              </a:rPr>
              <a:t> op2)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return multiply(op2.reciprocal());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  Determines if this rational number is equal to the one passed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  as a parameter.  Assumes they are both reduced.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public </a:t>
            </a:r>
            <a:r>
              <a:rPr lang="en-US" sz="1100" dirty="0" err="1" smtClean="0">
                <a:latin typeface="Courier New"/>
                <a:cs typeface="Courier New"/>
              </a:rPr>
              <a:t>boolean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isLike(RationalNumber</a:t>
            </a:r>
            <a:r>
              <a:rPr lang="en-US" sz="1100" dirty="0" smtClean="0">
                <a:latin typeface="Courier New"/>
                <a:cs typeface="Courier New"/>
              </a:rPr>
              <a:t> op2)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return ( numerator == op2.getNumerator() &amp;&amp;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   denominator == op2.getDenominator() 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}		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78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Returns this rational number as a string.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String </a:t>
            </a:r>
            <a:r>
              <a:rPr lang="en-US" sz="1200" dirty="0" err="1" smtClean="0">
                <a:latin typeface="Courier New"/>
                <a:cs typeface="Courier New"/>
              </a:rPr>
              <a:t>toString</a:t>
            </a:r>
            <a:r>
              <a:rPr lang="en-US" sz="12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String result;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if (numerator == 0)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result = "0";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else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if (denominator == 1)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result = numerator + "";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else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result = numerator + "/" + denominator;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return result;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79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Identifying </a:t>
            </a:r>
            <a:r>
              <a:rPr lang="en-US" dirty="0"/>
              <a:t>Classes and Objects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867" y="1202269"/>
            <a:ext cx="8763000" cy="53340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spcBef>
                <a:spcPct val="70000"/>
              </a:spcBef>
            </a:pPr>
            <a:r>
              <a:rPr lang="en-US" dirty="0"/>
              <a:t>Sometimes it is challenging to decide whether something should be represented as a class</a:t>
            </a:r>
          </a:p>
          <a:p>
            <a:pPr eaLnBrk="1" hangingPunct="1">
              <a:spcBef>
                <a:spcPct val="70000"/>
              </a:spcBef>
            </a:pPr>
            <a:r>
              <a:rPr lang="en-US" dirty="0"/>
              <a:t>For example, should an employee's address be represented as a set of</a:t>
            </a:r>
            <a:r>
              <a:rPr lang="en-US" dirty="0" smtClean="0"/>
              <a:t> variables </a:t>
            </a:r>
            <a:r>
              <a:rPr lang="en-US" dirty="0"/>
              <a:t>or as an </a:t>
            </a:r>
            <a:r>
              <a:rPr lang="en-US" sz="2400" dirty="0">
                <a:latin typeface="Courier New" pitchFamily="-110" charset="0"/>
              </a:rPr>
              <a:t>Address</a:t>
            </a:r>
            <a:r>
              <a:rPr lang="en-US" dirty="0"/>
              <a:t> object</a:t>
            </a:r>
          </a:p>
          <a:p>
            <a:pPr eaLnBrk="1" hangingPunct="1">
              <a:spcBef>
                <a:spcPct val="70000"/>
              </a:spcBef>
            </a:pPr>
            <a:r>
              <a:rPr lang="en-US" dirty="0"/>
              <a:t>The more you examine the problem and its details the more clear these issues become</a:t>
            </a:r>
          </a:p>
          <a:p>
            <a:pPr eaLnBrk="1" hangingPunct="1">
              <a:spcBef>
                <a:spcPct val="70000"/>
              </a:spcBef>
            </a:pPr>
            <a:r>
              <a:rPr lang="en-US" dirty="0"/>
              <a:t>When a class becomes too complex, it often should be decomposed into multiple smaller classes to distribute the responsibilities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  Reduces this rational number by dividing both the numerator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  and the denominator by their greatest common divisor.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private void reduce()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if (numerator != 0)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common = </a:t>
            </a:r>
            <a:r>
              <a:rPr lang="en-US" sz="1100" dirty="0" err="1" smtClean="0">
                <a:latin typeface="Courier New"/>
                <a:cs typeface="Courier New"/>
              </a:rPr>
              <a:t>gcd(Math.abs(numerator</a:t>
            </a:r>
            <a:r>
              <a:rPr lang="en-US" sz="1100" dirty="0" smtClean="0">
                <a:latin typeface="Courier New"/>
                <a:cs typeface="Courier New"/>
              </a:rPr>
              <a:t>), denominator);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numerator = numerator / common;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denominator = denominator / common;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}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  Computes and returns the greatest common divisor of the two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  positive parameters. Uses Euclid's algorithm.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private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gcd(int</a:t>
            </a:r>
            <a:r>
              <a:rPr lang="en-US" sz="1100" dirty="0" smtClean="0">
                <a:latin typeface="Courier New"/>
                <a:cs typeface="Courier New"/>
              </a:rPr>
              <a:t> num1,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num2)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while (num1 != num2)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if (num1 &gt; num2)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num1 = num1 - num2;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else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num2 = num2 - num1;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return num1;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80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Aggregation</a:t>
            </a:r>
            <a:endParaRPr lang="en-US" dirty="0"/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839200" cy="5334000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/>
              <a:t>An </a:t>
            </a:r>
            <a:r>
              <a:rPr lang="en-US" i="1"/>
              <a:t>aggregate </a:t>
            </a:r>
            <a:r>
              <a:rPr lang="en-US"/>
              <a:t>is an object that is made up of other objects</a:t>
            </a:r>
          </a:p>
          <a:p>
            <a:pPr eaLnBrk="1" hangingPunct="1"/>
            <a:r>
              <a:rPr lang="en-US"/>
              <a:t>Therefore aggregation is a </a:t>
            </a:r>
            <a:r>
              <a:rPr lang="en-US" i="1"/>
              <a:t>has-a </a:t>
            </a:r>
            <a:r>
              <a:rPr lang="en-US"/>
              <a:t>relationship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400"/>
              <a:t>A car </a:t>
            </a:r>
            <a:r>
              <a:rPr lang="en-US" sz="2400" i="1"/>
              <a:t>has a</a:t>
            </a:r>
            <a:r>
              <a:rPr lang="en-US" sz="2400"/>
              <a:t> chassis</a:t>
            </a:r>
          </a:p>
          <a:p>
            <a:pPr eaLnBrk="1" hangingPunct="1"/>
            <a:r>
              <a:rPr lang="en-US"/>
              <a:t>In software, an aggregate object contains references to other objects as instance data</a:t>
            </a:r>
          </a:p>
          <a:p>
            <a:pPr eaLnBrk="1" hangingPunct="1"/>
            <a:r>
              <a:rPr lang="en-US"/>
              <a:t>The aggregate object is defined in part by the objects that make it up</a:t>
            </a:r>
          </a:p>
          <a:p>
            <a:pPr eaLnBrk="1" hangingPunct="1"/>
            <a:r>
              <a:rPr lang="en-US"/>
              <a:t>This is a special kind of dependency – the aggregate usually relies on the objects that compose it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81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Aggregation </a:t>
            </a:r>
            <a:r>
              <a:rPr lang="en-US" dirty="0"/>
              <a:t>in UML</a:t>
            </a:r>
          </a:p>
        </p:txBody>
      </p:sp>
      <p:pic>
        <p:nvPicPr>
          <p:cNvPr id="5" name="Picture 4" descr="Fig5.10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216" y="2175404"/>
            <a:ext cx="6731542" cy="1990195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82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this </a:t>
            </a:r>
            <a:r>
              <a:rPr lang="en-US" dirty="0"/>
              <a:t>Reference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223933"/>
          </a:xfrm>
        </p:spPr>
        <p:txBody>
          <a:bodyPr>
            <a:normAutofit fontScale="92500"/>
          </a:bodyPr>
          <a:lstStyle/>
          <a:p>
            <a:pPr eaLnBrk="1" hangingPunct="1">
              <a:spcBef>
                <a:spcPts val="1320"/>
              </a:spcBef>
            </a:pPr>
            <a:r>
              <a:rPr lang="en-US" dirty="0"/>
              <a:t>The </a:t>
            </a:r>
            <a:r>
              <a:rPr lang="en-US" sz="2400" dirty="0">
                <a:latin typeface="Courier New" pitchFamily="-110" charset="0"/>
              </a:rPr>
              <a:t>this</a:t>
            </a:r>
            <a:r>
              <a:rPr lang="en-US" dirty="0"/>
              <a:t> reference allows an object to refer to itself</a:t>
            </a:r>
          </a:p>
          <a:p>
            <a:pPr eaLnBrk="1" hangingPunct="1">
              <a:spcBef>
                <a:spcPts val="1320"/>
              </a:spcBef>
            </a:pPr>
            <a:r>
              <a:rPr lang="en-US" dirty="0"/>
              <a:t>That is, the </a:t>
            </a:r>
            <a:r>
              <a:rPr lang="en-US" sz="2400" dirty="0">
                <a:latin typeface="Courier New" pitchFamily="-110" charset="0"/>
              </a:rPr>
              <a:t>this</a:t>
            </a:r>
            <a:r>
              <a:rPr lang="en-US" dirty="0"/>
              <a:t> reference, used inside a method, refers to the object through which the method is being executed</a:t>
            </a:r>
          </a:p>
          <a:p>
            <a:pPr eaLnBrk="1" hangingPunct="1">
              <a:spcBef>
                <a:spcPts val="1320"/>
              </a:spcBef>
            </a:pPr>
            <a:r>
              <a:rPr lang="en-US" dirty="0"/>
              <a:t>Suppose the </a:t>
            </a:r>
            <a:r>
              <a:rPr lang="en-US" sz="2400" dirty="0">
                <a:latin typeface="Courier New" pitchFamily="-110" charset="0"/>
              </a:rPr>
              <a:t>this</a:t>
            </a:r>
            <a:r>
              <a:rPr lang="en-US" dirty="0"/>
              <a:t> reference is used in a method called </a:t>
            </a:r>
            <a:r>
              <a:rPr lang="en-US" sz="2400" dirty="0" err="1">
                <a:latin typeface="Courier New" pitchFamily="-110" charset="0"/>
              </a:rPr>
              <a:t>tryMe</a:t>
            </a:r>
            <a:r>
              <a:rPr lang="en-US" dirty="0"/>
              <a:t>, which is invoked as follows</a:t>
            </a:r>
            <a:r>
              <a:rPr lang="en-US" dirty="0" smtClean="0"/>
              <a:t>:</a:t>
            </a:r>
          </a:p>
          <a:p>
            <a:pPr eaLnBrk="1" hangingPunct="1">
              <a:spcBef>
                <a:spcPts val="1320"/>
              </a:spcBef>
              <a:buNone/>
            </a:pPr>
            <a:r>
              <a:rPr lang="en-US" sz="2824" dirty="0" smtClean="0">
                <a:latin typeface="Courier New"/>
                <a:cs typeface="Courier New"/>
              </a:rPr>
              <a:t>	</a:t>
            </a:r>
            <a:r>
              <a:rPr lang="en-US" sz="2595" dirty="0" smtClean="0">
                <a:latin typeface="Courier New"/>
                <a:cs typeface="Courier New"/>
              </a:rPr>
              <a:t>obj1.tryMe();</a:t>
            </a:r>
          </a:p>
          <a:p>
            <a:pPr eaLnBrk="1" hangingPunct="1">
              <a:spcBef>
                <a:spcPts val="120"/>
              </a:spcBef>
              <a:buNone/>
            </a:pPr>
            <a:r>
              <a:rPr lang="en-US" sz="2595" dirty="0" smtClean="0">
                <a:latin typeface="Courier New"/>
                <a:cs typeface="Courier New"/>
              </a:rPr>
              <a:t>	obj2.tryMe();</a:t>
            </a:r>
          </a:p>
          <a:p>
            <a:pPr>
              <a:spcBef>
                <a:spcPts val="1320"/>
              </a:spcBef>
            </a:pPr>
            <a:r>
              <a:rPr lang="en-US" dirty="0" smtClean="0">
                <a:latin typeface="Times New Roman" pitchFamily="-110" charset="0"/>
              </a:rPr>
              <a:t>In the first invocation, the </a:t>
            </a:r>
            <a:r>
              <a:rPr lang="en-US" sz="2800" dirty="0" smtClean="0"/>
              <a:t>this</a:t>
            </a:r>
            <a:r>
              <a:rPr lang="en-US" dirty="0" smtClean="0">
                <a:latin typeface="Times New Roman" pitchFamily="-110" charset="0"/>
              </a:rPr>
              <a:t> reference refers to </a:t>
            </a:r>
            <a:r>
              <a:rPr lang="en-US" sz="2800" dirty="0" smtClean="0">
                <a:latin typeface="Courier New"/>
                <a:cs typeface="Courier New"/>
              </a:rPr>
              <a:t>obj1</a:t>
            </a:r>
            <a:r>
              <a:rPr lang="en-US" dirty="0" smtClean="0">
                <a:latin typeface="Times New Roman" pitchFamily="-110" charset="0"/>
              </a:rPr>
              <a:t>; in the second it refers to </a:t>
            </a:r>
            <a:r>
              <a:rPr lang="en-US" sz="2800" dirty="0" smtClean="0">
                <a:latin typeface="Courier New"/>
                <a:cs typeface="Courier New"/>
              </a:rPr>
              <a:t>obj2</a:t>
            </a:r>
          </a:p>
          <a:p>
            <a:pPr eaLnBrk="1" hangingPunct="1">
              <a:spcBef>
                <a:spcPts val="1320"/>
              </a:spcBef>
            </a:pP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83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</a:t>
            </a:r>
            <a:r>
              <a:rPr lang="en-US" sz="3200" dirty="0">
                <a:latin typeface="Courier New" pitchFamily="-110" charset="0"/>
              </a:rPr>
              <a:t>this</a:t>
            </a:r>
            <a:r>
              <a:rPr lang="en-US" dirty="0"/>
              <a:t> reference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763000" cy="24971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sz="2400" dirty="0"/>
              <a:t>The </a:t>
            </a:r>
            <a:r>
              <a:rPr lang="en-US" sz="2400" dirty="0">
                <a:latin typeface="Courier New" pitchFamily="-110" charset="0"/>
              </a:rPr>
              <a:t>this</a:t>
            </a:r>
            <a:r>
              <a:rPr lang="en-US" sz="2400" dirty="0"/>
              <a:t> reference can be used to distinguish the instance variables of a class from corresponding method parameters with the same names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sz="2400" dirty="0"/>
              <a:t>The constructor of the </a:t>
            </a:r>
            <a:r>
              <a:rPr lang="en-US" sz="2400" dirty="0">
                <a:latin typeface="Courier New" pitchFamily="-110" charset="0"/>
              </a:rPr>
              <a:t>Account</a:t>
            </a:r>
            <a:r>
              <a:rPr lang="en-US" sz="2400" dirty="0"/>
              <a:t> class could have been written as follows:</a:t>
            </a:r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990600" y="3429000"/>
            <a:ext cx="7162800" cy="2225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urier New"/>
                <a:cs typeface="Courier New"/>
              </a:rPr>
              <a:t>public Account (String name, long </a:t>
            </a:r>
            <a:r>
              <a:rPr lang="en-US" sz="2000" dirty="0" err="1">
                <a:latin typeface="Courier New"/>
                <a:cs typeface="Courier New"/>
              </a:rPr>
              <a:t>acctNumber</a:t>
            </a:r>
            <a:r>
              <a:rPr lang="en-US" sz="2000" dirty="0">
                <a:latin typeface="Courier New"/>
                <a:cs typeface="Courier New"/>
              </a:rPr>
              <a:t>, </a:t>
            </a:r>
          </a:p>
          <a:p>
            <a:r>
              <a:rPr lang="en-US" sz="2000" dirty="0">
                <a:latin typeface="Courier New"/>
                <a:cs typeface="Courier New"/>
              </a:rPr>
              <a:t>                double balance)</a:t>
            </a:r>
          </a:p>
          <a:p>
            <a:r>
              <a:rPr lang="en-US" sz="2000" dirty="0">
                <a:latin typeface="Courier New"/>
                <a:cs typeface="Courier New"/>
              </a:rPr>
              <a:t>{</a:t>
            </a:r>
          </a:p>
          <a:p>
            <a:r>
              <a:rPr lang="en-US" sz="2000" dirty="0">
                <a:latin typeface="Courier New"/>
                <a:cs typeface="Courier New"/>
              </a:rPr>
              <a:t>   </a:t>
            </a:r>
            <a:r>
              <a:rPr lang="en-US" sz="2000" dirty="0" err="1">
                <a:latin typeface="Courier New"/>
                <a:cs typeface="Courier New"/>
              </a:rPr>
              <a:t>this.name</a:t>
            </a:r>
            <a:r>
              <a:rPr lang="en-US" sz="2000" dirty="0">
                <a:latin typeface="Courier New"/>
                <a:cs typeface="Courier New"/>
              </a:rPr>
              <a:t> = name;</a:t>
            </a:r>
          </a:p>
          <a:p>
            <a:r>
              <a:rPr lang="en-US" sz="2000" dirty="0">
                <a:latin typeface="Courier New"/>
                <a:cs typeface="Courier New"/>
              </a:rPr>
              <a:t>   </a:t>
            </a:r>
            <a:r>
              <a:rPr lang="en-US" sz="2000" dirty="0" err="1">
                <a:latin typeface="Courier New"/>
                <a:cs typeface="Courier New"/>
              </a:rPr>
              <a:t>this.acctNumber</a:t>
            </a:r>
            <a:r>
              <a:rPr lang="en-US" sz="2000" dirty="0">
                <a:latin typeface="Courier New"/>
                <a:cs typeface="Courier New"/>
              </a:rPr>
              <a:t> = </a:t>
            </a:r>
            <a:r>
              <a:rPr lang="en-US" sz="2000" dirty="0" err="1">
                <a:latin typeface="Courier New"/>
                <a:cs typeface="Courier New"/>
              </a:rPr>
              <a:t>acctNumber</a:t>
            </a:r>
            <a:r>
              <a:rPr lang="en-US" sz="2000" dirty="0">
                <a:latin typeface="Courier New"/>
                <a:cs typeface="Courier New"/>
              </a:rPr>
              <a:t>;</a:t>
            </a:r>
          </a:p>
          <a:p>
            <a:r>
              <a:rPr lang="en-US" sz="2000" dirty="0">
                <a:latin typeface="Courier New"/>
                <a:cs typeface="Courier New"/>
              </a:rPr>
              <a:t>   </a:t>
            </a:r>
            <a:r>
              <a:rPr lang="en-US" sz="2000" dirty="0" err="1">
                <a:latin typeface="Courier New"/>
                <a:cs typeface="Courier New"/>
              </a:rPr>
              <a:t>this.balance</a:t>
            </a:r>
            <a:r>
              <a:rPr lang="en-US" sz="2000" dirty="0">
                <a:latin typeface="Courier New"/>
                <a:cs typeface="Courier New"/>
              </a:rPr>
              <a:t> = balance;</a:t>
            </a:r>
          </a:p>
          <a:p>
            <a:r>
              <a:rPr lang="en-US" sz="20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84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2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Method </a:t>
            </a:r>
            <a:r>
              <a:rPr lang="en-US" dirty="0"/>
              <a:t>Design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/>
              <a:t>As we've discussed, high-level design issues include:</a:t>
            </a:r>
          </a:p>
          <a:p>
            <a:pPr lvl="1"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sz="2400"/>
              <a:t>identifying primary classes and objects</a:t>
            </a:r>
          </a:p>
          <a:p>
            <a:pPr lvl="1"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sz="2400"/>
              <a:t>assigning primary responsibilities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/>
              <a:t>After establishing high-level design issues, its important to address low-level issues such as the design of key methods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/>
              <a:t>For some methods, careful planning is needed to make sure they contribute to an efficient and elegant system design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85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Method </a:t>
            </a:r>
            <a:r>
              <a:rPr lang="en-US" dirty="0"/>
              <a:t>Design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spcBef>
                <a:spcPct val="70000"/>
              </a:spcBef>
            </a:pPr>
            <a:r>
              <a:rPr lang="en-US"/>
              <a:t>An </a:t>
            </a:r>
            <a:r>
              <a:rPr lang="en-US" i="1"/>
              <a:t>algorithm</a:t>
            </a:r>
            <a:r>
              <a:rPr lang="en-US"/>
              <a:t> is a step-by-step process for solving a problem</a:t>
            </a:r>
          </a:p>
          <a:p>
            <a:pPr eaLnBrk="1" hangingPunct="1">
              <a:spcBef>
                <a:spcPct val="70000"/>
              </a:spcBef>
            </a:pPr>
            <a:r>
              <a:rPr lang="en-US"/>
              <a:t>Examples: a recipe, travel directions</a:t>
            </a:r>
          </a:p>
          <a:p>
            <a:pPr eaLnBrk="1" hangingPunct="1">
              <a:spcBef>
                <a:spcPct val="70000"/>
              </a:spcBef>
            </a:pPr>
            <a:r>
              <a:rPr lang="en-US"/>
              <a:t>Every method implements an algorithm that determines how the method accomplishes its goals</a:t>
            </a:r>
          </a:p>
          <a:p>
            <a:pPr eaLnBrk="1" hangingPunct="1">
              <a:spcBef>
                <a:spcPct val="70000"/>
              </a:spcBef>
            </a:pPr>
            <a:r>
              <a:rPr lang="en-US"/>
              <a:t>An algorithm may be expressed in </a:t>
            </a:r>
            <a:r>
              <a:rPr lang="en-US" i="1"/>
              <a:t>pseudocode</a:t>
            </a:r>
            <a:r>
              <a:rPr lang="en-US"/>
              <a:t>, a mixture of code statements and English that communicate the steps to take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86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Method </a:t>
            </a:r>
            <a:r>
              <a:rPr lang="en-US" dirty="0"/>
              <a:t>Decomposition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spcBef>
                <a:spcPct val="75000"/>
              </a:spcBef>
            </a:pPr>
            <a:r>
              <a:rPr lang="en-US"/>
              <a:t>A method should be relatively small, so that it can be understood as a single entity</a:t>
            </a:r>
          </a:p>
          <a:p>
            <a:pPr eaLnBrk="1" hangingPunct="1">
              <a:lnSpc>
                <a:spcPct val="90000"/>
              </a:lnSpc>
              <a:spcBef>
                <a:spcPct val="75000"/>
              </a:spcBef>
            </a:pPr>
            <a:r>
              <a:rPr lang="en-US"/>
              <a:t>A potentially large method should be decomposed into several smaller methods as needed for clarity</a:t>
            </a:r>
          </a:p>
          <a:p>
            <a:pPr eaLnBrk="1" hangingPunct="1">
              <a:lnSpc>
                <a:spcPct val="90000"/>
              </a:lnSpc>
              <a:spcBef>
                <a:spcPct val="75000"/>
              </a:spcBef>
            </a:pPr>
            <a:r>
              <a:rPr lang="en-US"/>
              <a:t>A public service method of an object may call one or more private support methods to help it accomplish its goal</a:t>
            </a:r>
          </a:p>
          <a:p>
            <a:pPr eaLnBrk="1" hangingPunct="1">
              <a:lnSpc>
                <a:spcPct val="90000"/>
              </a:lnSpc>
              <a:spcBef>
                <a:spcPct val="75000"/>
              </a:spcBef>
            </a:pPr>
            <a:r>
              <a:rPr lang="en-US"/>
              <a:t>Support methods might call other support methods if appropriate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87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Method </a:t>
            </a:r>
            <a:r>
              <a:rPr lang="en-US" dirty="0"/>
              <a:t>Decomposition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763000" cy="3411538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sz="2800" dirty="0"/>
              <a:t>Let's look at an example that requires method decomposition – translating English into Pig Latin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sz="2800" dirty="0"/>
              <a:t>Pig Latin is a language in which each word is modified by moving the initial sound of the word to the end and adding "ay"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sz="2800" dirty="0"/>
              <a:t>Words that begin with vowels have the "</a:t>
            </a:r>
            <a:r>
              <a:rPr lang="en-US" sz="2800" dirty="0" err="1"/>
              <a:t>yay</a:t>
            </a:r>
            <a:r>
              <a:rPr lang="en-US" sz="2800" dirty="0"/>
              <a:t>" sound added on the end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413950" y="4775220"/>
            <a:ext cx="2743200" cy="381000"/>
            <a:chOff x="864" y="2976"/>
            <a:chExt cx="1728" cy="240"/>
          </a:xfrm>
        </p:grpSpPr>
        <p:sp>
          <p:nvSpPr>
            <p:cNvPr id="115729" name="Rectangle 5"/>
            <p:cNvSpPr>
              <a:spLocks noChangeArrowheads="1"/>
            </p:cNvSpPr>
            <p:nvPr/>
          </p:nvSpPr>
          <p:spPr bwMode="auto">
            <a:xfrm>
              <a:off x="864" y="2976"/>
              <a:ext cx="576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50000"/>
                </a:spcBef>
              </a:pPr>
              <a:r>
                <a:rPr lang="en-US" sz="2400" b="0">
                  <a:solidFill>
                    <a:srgbClr val="008000"/>
                  </a:solidFill>
                  <a:latin typeface="Times New Roman" pitchFamily="-110" charset="0"/>
                </a:rPr>
                <a:t>book</a:t>
              </a:r>
            </a:p>
          </p:txBody>
        </p:sp>
        <p:sp>
          <p:nvSpPr>
            <p:cNvPr id="115730" name="Rectangle 6"/>
            <p:cNvSpPr>
              <a:spLocks noChangeArrowheads="1"/>
            </p:cNvSpPr>
            <p:nvPr/>
          </p:nvSpPr>
          <p:spPr bwMode="auto">
            <a:xfrm>
              <a:off x="1824" y="2976"/>
              <a:ext cx="768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50000"/>
                </a:spcBef>
              </a:pPr>
              <a:r>
                <a:rPr lang="en-US" sz="2400" b="0">
                  <a:solidFill>
                    <a:srgbClr val="008000"/>
                  </a:solidFill>
                  <a:latin typeface="Times New Roman" pitchFamily="-110" charset="0"/>
                </a:rPr>
                <a:t>ookbay</a:t>
              </a:r>
            </a:p>
          </p:txBody>
        </p:sp>
        <p:sp>
          <p:nvSpPr>
            <p:cNvPr id="115731" name="Line 7"/>
            <p:cNvSpPr>
              <a:spLocks noChangeShapeType="1"/>
            </p:cNvSpPr>
            <p:nvPr/>
          </p:nvSpPr>
          <p:spPr bwMode="auto">
            <a:xfrm>
              <a:off x="1440" y="3096"/>
              <a:ext cx="336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4766750" y="4775220"/>
            <a:ext cx="2743200" cy="381000"/>
            <a:chOff x="3216" y="3072"/>
            <a:chExt cx="1728" cy="240"/>
          </a:xfrm>
        </p:grpSpPr>
        <p:sp>
          <p:nvSpPr>
            <p:cNvPr id="115726" name="Rectangle 9"/>
            <p:cNvSpPr>
              <a:spLocks noChangeArrowheads="1"/>
            </p:cNvSpPr>
            <p:nvPr/>
          </p:nvSpPr>
          <p:spPr bwMode="auto">
            <a:xfrm>
              <a:off x="3216" y="3072"/>
              <a:ext cx="576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50000"/>
                </a:spcBef>
              </a:pPr>
              <a:r>
                <a:rPr lang="en-US" sz="2400" b="0">
                  <a:solidFill>
                    <a:srgbClr val="008000"/>
                  </a:solidFill>
                  <a:latin typeface="Times New Roman" pitchFamily="-110" charset="0"/>
                </a:rPr>
                <a:t>table</a:t>
              </a:r>
            </a:p>
          </p:txBody>
        </p:sp>
        <p:sp>
          <p:nvSpPr>
            <p:cNvPr id="115727" name="Rectangle 10"/>
            <p:cNvSpPr>
              <a:spLocks noChangeArrowheads="1"/>
            </p:cNvSpPr>
            <p:nvPr/>
          </p:nvSpPr>
          <p:spPr bwMode="auto">
            <a:xfrm>
              <a:off x="4176" y="3072"/>
              <a:ext cx="768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50000"/>
                </a:spcBef>
              </a:pPr>
              <a:r>
                <a:rPr lang="en-US" sz="2400" b="0">
                  <a:solidFill>
                    <a:srgbClr val="008000"/>
                  </a:solidFill>
                  <a:latin typeface="Times New Roman" pitchFamily="-110" charset="0"/>
                </a:rPr>
                <a:t>abletay</a:t>
              </a:r>
            </a:p>
          </p:txBody>
        </p:sp>
        <p:sp>
          <p:nvSpPr>
            <p:cNvPr id="115728" name="Line 11"/>
            <p:cNvSpPr>
              <a:spLocks noChangeShapeType="1"/>
            </p:cNvSpPr>
            <p:nvPr/>
          </p:nvSpPr>
          <p:spPr bwMode="auto">
            <a:xfrm>
              <a:off x="3792" y="3192"/>
              <a:ext cx="336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1413950" y="5461020"/>
            <a:ext cx="2743200" cy="381000"/>
            <a:chOff x="1008" y="3504"/>
            <a:chExt cx="1728" cy="240"/>
          </a:xfrm>
        </p:grpSpPr>
        <p:sp>
          <p:nvSpPr>
            <p:cNvPr id="115723" name="Rectangle 13"/>
            <p:cNvSpPr>
              <a:spLocks noChangeArrowheads="1"/>
            </p:cNvSpPr>
            <p:nvPr/>
          </p:nvSpPr>
          <p:spPr bwMode="auto">
            <a:xfrm>
              <a:off x="1008" y="3504"/>
              <a:ext cx="576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50000"/>
                </a:spcBef>
              </a:pPr>
              <a:r>
                <a:rPr lang="en-US" sz="2400" b="0">
                  <a:solidFill>
                    <a:srgbClr val="008000"/>
                  </a:solidFill>
                  <a:latin typeface="Times New Roman" pitchFamily="-110" charset="0"/>
                </a:rPr>
                <a:t>item</a:t>
              </a:r>
            </a:p>
          </p:txBody>
        </p:sp>
        <p:sp>
          <p:nvSpPr>
            <p:cNvPr id="115724" name="Rectangle 14"/>
            <p:cNvSpPr>
              <a:spLocks noChangeArrowheads="1"/>
            </p:cNvSpPr>
            <p:nvPr/>
          </p:nvSpPr>
          <p:spPr bwMode="auto">
            <a:xfrm>
              <a:off x="1968" y="3504"/>
              <a:ext cx="768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50000"/>
                </a:spcBef>
              </a:pPr>
              <a:r>
                <a:rPr lang="en-US" sz="2400" b="0">
                  <a:solidFill>
                    <a:srgbClr val="008000"/>
                  </a:solidFill>
                  <a:latin typeface="Times New Roman" pitchFamily="-110" charset="0"/>
                </a:rPr>
                <a:t>itemyay</a:t>
              </a:r>
            </a:p>
          </p:txBody>
        </p:sp>
        <p:sp>
          <p:nvSpPr>
            <p:cNvPr id="115725" name="Line 15"/>
            <p:cNvSpPr>
              <a:spLocks noChangeShapeType="1"/>
            </p:cNvSpPr>
            <p:nvPr/>
          </p:nvSpPr>
          <p:spPr bwMode="auto">
            <a:xfrm>
              <a:off x="1584" y="3624"/>
              <a:ext cx="336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4766750" y="5461020"/>
            <a:ext cx="2743200" cy="381000"/>
            <a:chOff x="3168" y="3600"/>
            <a:chExt cx="1728" cy="240"/>
          </a:xfrm>
        </p:grpSpPr>
        <p:sp>
          <p:nvSpPr>
            <p:cNvPr id="115720" name="Rectangle 17"/>
            <p:cNvSpPr>
              <a:spLocks noChangeArrowheads="1"/>
            </p:cNvSpPr>
            <p:nvPr/>
          </p:nvSpPr>
          <p:spPr bwMode="auto">
            <a:xfrm>
              <a:off x="3168" y="3600"/>
              <a:ext cx="576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50000"/>
                </a:spcBef>
              </a:pPr>
              <a:r>
                <a:rPr lang="en-US" sz="2400" b="0" dirty="0">
                  <a:solidFill>
                    <a:srgbClr val="008000"/>
                  </a:solidFill>
                  <a:latin typeface="Times New Roman" pitchFamily="-110" charset="0"/>
                </a:rPr>
                <a:t>chair</a:t>
              </a:r>
            </a:p>
          </p:txBody>
        </p:sp>
        <p:sp>
          <p:nvSpPr>
            <p:cNvPr id="115721" name="Rectangle 18"/>
            <p:cNvSpPr>
              <a:spLocks noChangeArrowheads="1"/>
            </p:cNvSpPr>
            <p:nvPr/>
          </p:nvSpPr>
          <p:spPr bwMode="auto">
            <a:xfrm>
              <a:off x="4128" y="3600"/>
              <a:ext cx="768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50000"/>
                </a:spcBef>
              </a:pPr>
              <a:r>
                <a:rPr lang="en-US" sz="2400" b="0">
                  <a:solidFill>
                    <a:srgbClr val="008000"/>
                  </a:solidFill>
                  <a:latin typeface="Times New Roman" pitchFamily="-110" charset="0"/>
                </a:rPr>
                <a:t>airchay</a:t>
              </a:r>
            </a:p>
          </p:txBody>
        </p:sp>
        <p:sp>
          <p:nvSpPr>
            <p:cNvPr id="115722" name="Line 19"/>
            <p:cNvSpPr>
              <a:spLocks noChangeShapeType="1"/>
            </p:cNvSpPr>
            <p:nvPr/>
          </p:nvSpPr>
          <p:spPr bwMode="auto">
            <a:xfrm>
              <a:off x="3744" y="3720"/>
              <a:ext cx="336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88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Method </a:t>
            </a:r>
            <a:r>
              <a:rPr lang="en-US" dirty="0"/>
              <a:t>Decomposition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76868"/>
            <a:ext cx="8763000" cy="5334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spcBef>
                <a:spcPct val="70000"/>
              </a:spcBef>
            </a:pPr>
            <a:r>
              <a:rPr lang="en-US" dirty="0"/>
              <a:t>The primary objective (translating a sentence) is too complicated for one method to accomplish</a:t>
            </a:r>
          </a:p>
          <a:p>
            <a:pPr eaLnBrk="1" hangingPunct="1">
              <a:lnSpc>
                <a:spcPct val="80000"/>
              </a:lnSpc>
              <a:spcBef>
                <a:spcPct val="70000"/>
              </a:spcBef>
            </a:pPr>
            <a:r>
              <a:rPr lang="en-US" dirty="0"/>
              <a:t>Therefore we look for natural ways to decompose the solution into pieces</a:t>
            </a:r>
          </a:p>
          <a:p>
            <a:pPr eaLnBrk="1" hangingPunct="1">
              <a:lnSpc>
                <a:spcPct val="80000"/>
              </a:lnSpc>
              <a:spcBef>
                <a:spcPct val="70000"/>
              </a:spcBef>
            </a:pPr>
            <a:r>
              <a:rPr lang="en-US" dirty="0"/>
              <a:t>Translating a sentence can be decomposed into the process of translating each word</a:t>
            </a:r>
          </a:p>
          <a:p>
            <a:pPr eaLnBrk="1" hangingPunct="1">
              <a:lnSpc>
                <a:spcPct val="80000"/>
              </a:lnSpc>
              <a:spcBef>
                <a:spcPct val="70000"/>
              </a:spcBef>
            </a:pPr>
            <a:r>
              <a:rPr lang="en-US" dirty="0"/>
              <a:t>The process of translating a word can be separated into translating words that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400" dirty="0"/>
              <a:t>begin with vowels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begin with consonant blends (</a:t>
            </a:r>
            <a:r>
              <a:rPr lang="en-US" sz="2400" dirty="0" err="1"/>
              <a:t>sh</a:t>
            </a:r>
            <a:r>
              <a:rPr lang="en-US" sz="2400" dirty="0"/>
              <a:t>, </a:t>
            </a:r>
            <a:r>
              <a:rPr lang="en-US" sz="2400" dirty="0" err="1"/>
              <a:t>cr</a:t>
            </a:r>
            <a:r>
              <a:rPr lang="en-US" sz="2400" dirty="0"/>
              <a:t>, </a:t>
            </a:r>
            <a:r>
              <a:rPr lang="en-US" sz="2400" dirty="0" err="1"/>
              <a:t>th</a:t>
            </a:r>
            <a:r>
              <a:rPr lang="en-US" sz="2400" dirty="0"/>
              <a:t>, etc.)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begin with single consonants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89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Identifying </a:t>
            </a:r>
            <a:r>
              <a:rPr lang="en-US" dirty="0"/>
              <a:t>Classes and Objects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93802"/>
            <a:ext cx="8763000" cy="48006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spcBef>
                <a:spcPct val="70000"/>
              </a:spcBef>
            </a:pPr>
            <a:r>
              <a:rPr lang="en-US" dirty="0"/>
              <a:t>We want to define classes with the proper amount of detail</a:t>
            </a:r>
          </a:p>
          <a:p>
            <a:pPr eaLnBrk="1" hangingPunct="1">
              <a:spcBef>
                <a:spcPct val="70000"/>
              </a:spcBef>
            </a:pPr>
            <a:r>
              <a:rPr lang="en-US" dirty="0"/>
              <a:t>For example, it may be unnecessary to create separate classes for each type of appliance in a house</a:t>
            </a:r>
          </a:p>
          <a:p>
            <a:pPr eaLnBrk="1" hangingPunct="1">
              <a:spcBef>
                <a:spcPct val="70000"/>
              </a:spcBef>
            </a:pPr>
            <a:r>
              <a:rPr lang="en-US" dirty="0"/>
              <a:t>It may be sufficient to define a more general </a:t>
            </a:r>
            <a:r>
              <a:rPr lang="en-US" sz="2400" dirty="0">
                <a:latin typeface="Courier New" pitchFamily="-110" charset="0"/>
              </a:rPr>
              <a:t>Appliance</a:t>
            </a:r>
            <a:r>
              <a:rPr lang="en-US" dirty="0"/>
              <a:t> class with appropriate instance data</a:t>
            </a:r>
          </a:p>
          <a:p>
            <a:pPr eaLnBrk="1" hangingPunct="1">
              <a:spcBef>
                <a:spcPct val="70000"/>
              </a:spcBef>
            </a:pPr>
            <a:r>
              <a:rPr lang="en-US" dirty="0"/>
              <a:t>It all depends on the details of the problem being solved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PigLatin.java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the concept of method decomposition.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java.util.Scanner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PigLatin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Reads sentences and translates them into Pig Latin.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static void </a:t>
            </a:r>
            <a:r>
              <a:rPr lang="en-US" sz="1200" dirty="0" err="1" smtClean="0">
                <a:latin typeface="Courier New"/>
                <a:cs typeface="Courier New"/>
              </a:rPr>
              <a:t>main(String</a:t>
            </a:r>
            <a:r>
              <a:rPr lang="en-US" sz="1200" dirty="0" smtClean="0">
                <a:latin typeface="Courier New"/>
                <a:cs typeface="Courier New"/>
              </a:rPr>
              <a:t>[]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String sentence, result, another;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Scanner scan = new </a:t>
            </a:r>
            <a:r>
              <a:rPr lang="en-US" sz="1200" dirty="0" err="1" smtClean="0">
                <a:latin typeface="Courier New"/>
                <a:cs typeface="Courier New"/>
              </a:rPr>
              <a:t>Scanner(System.in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do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System.out.println("Enter</a:t>
            </a:r>
            <a:r>
              <a:rPr lang="en-US" sz="1200" dirty="0" smtClean="0">
                <a:latin typeface="Courier New"/>
                <a:cs typeface="Courier New"/>
              </a:rPr>
              <a:t> a sentence (no punctuation):");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sentence = </a:t>
            </a:r>
            <a:r>
              <a:rPr lang="en-US" sz="1200" dirty="0" err="1" smtClean="0">
                <a:latin typeface="Courier New"/>
                <a:cs typeface="Courier New"/>
              </a:rPr>
              <a:t>scan.nextLine</a:t>
            </a:r>
            <a:r>
              <a:rPr lang="en-US" sz="1200" dirty="0" smtClean="0">
                <a:latin typeface="Courier New"/>
                <a:cs typeface="Courier New"/>
              </a:rPr>
              <a:t>();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90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result = </a:t>
            </a:r>
            <a:r>
              <a:rPr lang="en-US" sz="1200" dirty="0" err="1" smtClean="0">
                <a:latin typeface="Courier New"/>
                <a:cs typeface="Courier New"/>
              </a:rPr>
              <a:t>PigLatinTranslator.translate(sentence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System.out.println("That</a:t>
            </a:r>
            <a:r>
              <a:rPr lang="en-US" sz="1200" dirty="0" smtClean="0">
                <a:latin typeface="Courier New"/>
                <a:cs typeface="Courier New"/>
              </a:rPr>
              <a:t> sentence in Pig Latin is:");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System.out.println(result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System.out.print("Translate</a:t>
            </a:r>
            <a:r>
              <a:rPr lang="en-US" sz="1200" dirty="0" smtClean="0">
                <a:latin typeface="Courier New"/>
                <a:cs typeface="Courier New"/>
              </a:rPr>
              <a:t> another sentence (</a:t>
            </a:r>
            <a:r>
              <a:rPr lang="en-US" sz="1200" dirty="0" err="1" smtClean="0">
                <a:latin typeface="Courier New"/>
                <a:cs typeface="Courier New"/>
              </a:rPr>
              <a:t>y/n</a:t>
            </a:r>
            <a:r>
              <a:rPr lang="en-US" sz="1200" dirty="0" smtClean="0">
                <a:latin typeface="Courier New"/>
                <a:cs typeface="Courier New"/>
              </a:rPr>
              <a:t>)? 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another = </a:t>
            </a:r>
            <a:r>
              <a:rPr lang="en-US" sz="1200" dirty="0" err="1" smtClean="0">
                <a:latin typeface="Courier New"/>
                <a:cs typeface="Courier New"/>
              </a:rPr>
              <a:t>scan.nextLine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while (</a:t>
            </a:r>
            <a:r>
              <a:rPr lang="en-US" sz="1200" dirty="0" err="1" smtClean="0">
                <a:latin typeface="Courier New"/>
                <a:cs typeface="Courier New"/>
              </a:rPr>
              <a:t>another.equalsIgnoreCase("y</a:t>
            </a:r>
            <a:r>
              <a:rPr lang="en-US" sz="1200" dirty="0" smtClean="0">
                <a:latin typeface="Courier New"/>
                <a:cs typeface="Courier New"/>
              </a:rPr>
              <a:t>"));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91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PigLatinTranslator.java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  Represents a translator from English to Pig Latin. Demonstrates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  method decomposition.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import </a:t>
            </a:r>
            <a:r>
              <a:rPr lang="en-US" sz="1100" dirty="0" err="1" smtClean="0">
                <a:latin typeface="Courier New"/>
                <a:cs typeface="Courier New"/>
              </a:rPr>
              <a:t>java.util.Scanner</a:t>
            </a:r>
            <a:r>
              <a:rPr lang="en-US" sz="11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public class </a:t>
            </a:r>
            <a:r>
              <a:rPr lang="en-US" sz="1100" dirty="0" err="1" smtClean="0">
                <a:latin typeface="Courier New"/>
                <a:cs typeface="Courier New"/>
              </a:rPr>
              <a:t>PigLatinTranslator</a:t>
            </a: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  Translates a sentence of words into Pig Latin.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public static String </a:t>
            </a:r>
            <a:r>
              <a:rPr lang="en-US" sz="1100" dirty="0" err="1" smtClean="0">
                <a:latin typeface="Courier New"/>
                <a:cs typeface="Courier New"/>
              </a:rPr>
              <a:t>translate(String</a:t>
            </a:r>
            <a:r>
              <a:rPr lang="en-US" sz="1100" dirty="0" smtClean="0">
                <a:latin typeface="Courier New"/>
                <a:cs typeface="Courier New"/>
              </a:rPr>
              <a:t> sentence)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String result = "";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sentence = </a:t>
            </a:r>
            <a:r>
              <a:rPr lang="en-US" sz="1100" dirty="0" err="1" smtClean="0">
                <a:latin typeface="Courier New"/>
                <a:cs typeface="Courier New"/>
              </a:rPr>
              <a:t>sentence.toLowerCase</a:t>
            </a:r>
            <a:r>
              <a:rPr lang="en-US" sz="11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Scanner scan = new </a:t>
            </a:r>
            <a:r>
              <a:rPr lang="en-US" sz="1100" dirty="0" err="1" smtClean="0">
                <a:latin typeface="Courier New"/>
                <a:cs typeface="Courier New"/>
              </a:rPr>
              <a:t>Scanner(sentence</a:t>
            </a:r>
            <a:r>
              <a:rPr lang="en-US" sz="11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while (</a:t>
            </a:r>
            <a:r>
              <a:rPr lang="en-US" sz="1100" dirty="0" err="1" smtClean="0">
                <a:latin typeface="Courier New"/>
                <a:cs typeface="Courier New"/>
              </a:rPr>
              <a:t>scan.hasNext</a:t>
            </a:r>
            <a:r>
              <a:rPr lang="en-US" sz="1100" dirty="0" smtClean="0">
                <a:latin typeface="Courier New"/>
                <a:cs typeface="Courier New"/>
              </a:rPr>
              <a:t>())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result += </a:t>
            </a:r>
            <a:r>
              <a:rPr lang="en-US" sz="1100" dirty="0" err="1" smtClean="0">
                <a:latin typeface="Courier New"/>
                <a:cs typeface="Courier New"/>
              </a:rPr>
              <a:t>translateWord(scan.next</a:t>
            </a:r>
            <a:r>
              <a:rPr lang="en-US" sz="1100" dirty="0" smtClean="0">
                <a:latin typeface="Courier New"/>
                <a:cs typeface="Courier New"/>
              </a:rPr>
              <a:t>());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result += " ";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}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return result;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92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Translates one word into Pig Latin. If the word begins with a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vowel, the suffix "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yay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" is appended to the word.  Otherwise,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the first letter or two are moved to the end of the word,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and "ay" is appended.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private static String </a:t>
            </a:r>
            <a:r>
              <a:rPr lang="en-US" sz="1200" dirty="0" err="1" smtClean="0">
                <a:latin typeface="Courier New"/>
                <a:cs typeface="Courier New"/>
              </a:rPr>
              <a:t>translateWord(String</a:t>
            </a:r>
            <a:r>
              <a:rPr lang="en-US" sz="1200" dirty="0" smtClean="0">
                <a:latin typeface="Courier New"/>
                <a:cs typeface="Courier New"/>
              </a:rPr>
              <a:t> word)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String result = "";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if (</a:t>
            </a:r>
            <a:r>
              <a:rPr lang="en-US" sz="1200" dirty="0" err="1" smtClean="0">
                <a:latin typeface="Courier New"/>
                <a:cs typeface="Courier New"/>
              </a:rPr>
              <a:t>beginsWithVowel(word</a:t>
            </a:r>
            <a:r>
              <a:rPr lang="en-US" sz="1200" dirty="0" smtClean="0">
                <a:latin typeface="Courier New"/>
                <a:cs typeface="Courier New"/>
              </a:rPr>
              <a:t>))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result = word + "</a:t>
            </a:r>
            <a:r>
              <a:rPr lang="en-US" sz="1200" dirty="0" err="1" smtClean="0">
                <a:latin typeface="Courier New"/>
                <a:cs typeface="Courier New"/>
              </a:rPr>
              <a:t>yay</a:t>
            </a:r>
            <a:r>
              <a:rPr lang="en-US" sz="1200" dirty="0" smtClean="0">
                <a:latin typeface="Courier New"/>
                <a:cs typeface="Courier New"/>
              </a:rPr>
              <a:t>";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else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if (</a:t>
            </a:r>
            <a:r>
              <a:rPr lang="en-US" sz="1200" dirty="0" err="1" smtClean="0">
                <a:latin typeface="Courier New"/>
                <a:cs typeface="Courier New"/>
              </a:rPr>
              <a:t>beginsWithBlend(word</a:t>
            </a:r>
            <a:r>
              <a:rPr lang="en-US" sz="1200" dirty="0" smtClean="0">
                <a:latin typeface="Courier New"/>
                <a:cs typeface="Courier New"/>
              </a:rPr>
              <a:t>))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result = word.substring(2) + word.substring(0,2) + "ay";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else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result = word.substring(1) + word.charAt(0) + "ay";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return result;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93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Determines if the specified word begins with a vowel.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private static </a:t>
            </a:r>
            <a:r>
              <a:rPr lang="en-US" sz="1200" dirty="0" err="1" smtClean="0">
                <a:latin typeface="Courier New"/>
                <a:cs typeface="Courier New"/>
              </a:rPr>
              <a:t>boolean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beginsWithVowel(String</a:t>
            </a:r>
            <a:r>
              <a:rPr lang="en-US" sz="1200" dirty="0" smtClean="0">
                <a:latin typeface="Courier New"/>
                <a:cs typeface="Courier New"/>
              </a:rPr>
              <a:t> word)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String vowels = "</a:t>
            </a:r>
            <a:r>
              <a:rPr lang="en-US" sz="1200" dirty="0" err="1" smtClean="0">
                <a:latin typeface="Courier New"/>
                <a:cs typeface="Courier New"/>
              </a:rPr>
              <a:t>aeiou</a:t>
            </a:r>
            <a:r>
              <a:rPr lang="en-US" sz="1200" dirty="0" smtClean="0">
                <a:latin typeface="Courier New"/>
                <a:cs typeface="Courier New"/>
              </a:rPr>
              <a:t>";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char letter = word.charAt(0);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return (</a:t>
            </a:r>
            <a:r>
              <a:rPr lang="en-US" sz="1200" dirty="0" err="1" smtClean="0">
                <a:latin typeface="Courier New"/>
                <a:cs typeface="Courier New"/>
              </a:rPr>
              <a:t>vowels.indexOf(letter</a:t>
            </a:r>
            <a:r>
              <a:rPr lang="en-US" sz="1200" dirty="0" smtClean="0">
                <a:latin typeface="Courier New"/>
                <a:cs typeface="Courier New"/>
              </a:rPr>
              <a:t>) != -1);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94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Determines if the specified word begins with a particular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two-character consonant blend.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private static </a:t>
            </a:r>
            <a:r>
              <a:rPr lang="en-US" sz="1200" dirty="0" err="1" smtClean="0">
                <a:latin typeface="Courier New"/>
                <a:cs typeface="Courier New"/>
              </a:rPr>
              <a:t>boolean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beginsWithBlend(String</a:t>
            </a:r>
            <a:r>
              <a:rPr lang="en-US" sz="1200" dirty="0" smtClean="0">
                <a:latin typeface="Courier New"/>
                <a:cs typeface="Courier New"/>
              </a:rPr>
              <a:t> word)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return ( </a:t>
            </a:r>
            <a:r>
              <a:rPr lang="en-US" sz="1200" dirty="0" err="1" smtClean="0">
                <a:latin typeface="Courier New"/>
                <a:cs typeface="Courier New"/>
              </a:rPr>
              <a:t>word.startsWith</a:t>
            </a:r>
            <a:r>
              <a:rPr lang="en-US" sz="1200" dirty="0" smtClean="0">
                <a:latin typeface="Courier New"/>
                <a:cs typeface="Courier New"/>
              </a:rPr>
              <a:t> ("</a:t>
            </a:r>
            <a:r>
              <a:rPr lang="en-US" sz="1200" dirty="0" err="1" smtClean="0">
                <a:latin typeface="Courier New"/>
                <a:cs typeface="Courier New"/>
              </a:rPr>
              <a:t>bl</a:t>
            </a:r>
            <a:r>
              <a:rPr lang="en-US" sz="1200" dirty="0" smtClean="0">
                <a:latin typeface="Courier New"/>
                <a:cs typeface="Courier New"/>
              </a:rPr>
              <a:t>") || </a:t>
            </a:r>
            <a:r>
              <a:rPr lang="en-US" sz="1200" dirty="0" err="1" smtClean="0">
                <a:latin typeface="Courier New"/>
                <a:cs typeface="Courier New"/>
              </a:rPr>
              <a:t>word.startsWith</a:t>
            </a:r>
            <a:r>
              <a:rPr lang="en-US" sz="1200" dirty="0" smtClean="0">
                <a:latin typeface="Courier New"/>
                <a:cs typeface="Courier New"/>
              </a:rPr>
              <a:t> ("sc") ||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</a:t>
            </a:r>
            <a:r>
              <a:rPr lang="en-US" sz="1200" dirty="0" err="1" smtClean="0">
                <a:latin typeface="Courier New"/>
                <a:cs typeface="Courier New"/>
              </a:rPr>
              <a:t>word.startsWith</a:t>
            </a:r>
            <a:r>
              <a:rPr lang="en-US" sz="1200" dirty="0" smtClean="0">
                <a:latin typeface="Courier New"/>
                <a:cs typeface="Courier New"/>
              </a:rPr>
              <a:t> ("</a:t>
            </a:r>
            <a:r>
              <a:rPr lang="en-US" sz="1200" dirty="0" err="1" smtClean="0">
                <a:latin typeface="Courier New"/>
                <a:cs typeface="Courier New"/>
              </a:rPr>
              <a:t>br</a:t>
            </a:r>
            <a:r>
              <a:rPr lang="en-US" sz="1200" dirty="0" smtClean="0">
                <a:latin typeface="Courier New"/>
                <a:cs typeface="Courier New"/>
              </a:rPr>
              <a:t>") || </a:t>
            </a:r>
            <a:r>
              <a:rPr lang="en-US" sz="1200" dirty="0" err="1" smtClean="0">
                <a:latin typeface="Courier New"/>
                <a:cs typeface="Courier New"/>
              </a:rPr>
              <a:t>word.startsWith</a:t>
            </a:r>
            <a:r>
              <a:rPr lang="en-US" sz="1200" dirty="0" smtClean="0">
                <a:latin typeface="Courier New"/>
                <a:cs typeface="Courier New"/>
              </a:rPr>
              <a:t> ("</a:t>
            </a:r>
            <a:r>
              <a:rPr lang="en-US" sz="1200" dirty="0" err="1" smtClean="0">
                <a:latin typeface="Courier New"/>
                <a:cs typeface="Courier New"/>
              </a:rPr>
              <a:t>sh</a:t>
            </a:r>
            <a:r>
              <a:rPr lang="en-US" sz="1200" dirty="0" smtClean="0">
                <a:latin typeface="Courier New"/>
                <a:cs typeface="Courier New"/>
              </a:rPr>
              <a:t>") ||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</a:t>
            </a:r>
            <a:r>
              <a:rPr lang="en-US" sz="1200" dirty="0" err="1" smtClean="0">
                <a:latin typeface="Courier New"/>
                <a:cs typeface="Courier New"/>
              </a:rPr>
              <a:t>word.startsWith</a:t>
            </a:r>
            <a:r>
              <a:rPr lang="en-US" sz="1200" dirty="0" smtClean="0">
                <a:latin typeface="Courier New"/>
                <a:cs typeface="Courier New"/>
              </a:rPr>
              <a:t> ("</a:t>
            </a:r>
            <a:r>
              <a:rPr lang="en-US" sz="1200" dirty="0" err="1" smtClean="0">
                <a:latin typeface="Courier New"/>
                <a:cs typeface="Courier New"/>
              </a:rPr>
              <a:t>ch</a:t>
            </a:r>
            <a:r>
              <a:rPr lang="en-US" sz="1200" dirty="0" smtClean="0">
                <a:latin typeface="Courier New"/>
                <a:cs typeface="Courier New"/>
              </a:rPr>
              <a:t>") || </a:t>
            </a:r>
            <a:r>
              <a:rPr lang="en-US" sz="1200" dirty="0" err="1" smtClean="0">
                <a:latin typeface="Courier New"/>
                <a:cs typeface="Courier New"/>
              </a:rPr>
              <a:t>word.startsWith</a:t>
            </a:r>
            <a:r>
              <a:rPr lang="en-US" sz="1200" dirty="0" smtClean="0">
                <a:latin typeface="Courier New"/>
                <a:cs typeface="Courier New"/>
              </a:rPr>
              <a:t> ("</a:t>
            </a:r>
            <a:r>
              <a:rPr lang="en-US" sz="1200" dirty="0" err="1" smtClean="0">
                <a:latin typeface="Courier New"/>
                <a:cs typeface="Courier New"/>
              </a:rPr>
              <a:t>sk</a:t>
            </a:r>
            <a:r>
              <a:rPr lang="en-US" sz="1200" dirty="0" smtClean="0">
                <a:latin typeface="Courier New"/>
                <a:cs typeface="Courier New"/>
              </a:rPr>
              <a:t>") ||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</a:t>
            </a:r>
            <a:r>
              <a:rPr lang="en-US" sz="1200" dirty="0" err="1" smtClean="0">
                <a:latin typeface="Courier New"/>
                <a:cs typeface="Courier New"/>
              </a:rPr>
              <a:t>word.startsWith</a:t>
            </a:r>
            <a:r>
              <a:rPr lang="en-US" sz="1200" dirty="0" smtClean="0">
                <a:latin typeface="Courier New"/>
                <a:cs typeface="Courier New"/>
              </a:rPr>
              <a:t> ("</a:t>
            </a:r>
            <a:r>
              <a:rPr lang="en-US" sz="1200" dirty="0" err="1" smtClean="0">
                <a:latin typeface="Courier New"/>
                <a:cs typeface="Courier New"/>
              </a:rPr>
              <a:t>cl</a:t>
            </a:r>
            <a:r>
              <a:rPr lang="en-US" sz="1200" dirty="0" smtClean="0">
                <a:latin typeface="Courier New"/>
                <a:cs typeface="Courier New"/>
              </a:rPr>
              <a:t>") || </a:t>
            </a:r>
            <a:r>
              <a:rPr lang="en-US" sz="1200" dirty="0" err="1" smtClean="0">
                <a:latin typeface="Courier New"/>
                <a:cs typeface="Courier New"/>
              </a:rPr>
              <a:t>word.startsWith</a:t>
            </a:r>
            <a:r>
              <a:rPr lang="en-US" sz="1200" dirty="0" smtClean="0">
                <a:latin typeface="Courier New"/>
                <a:cs typeface="Courier New"/>
              </a:rPr>
              <a:t> ("</a:t>
            </a:r>
            <a:r>
              <a:rPr lang="en-US" sz="1200" dirty="0" err="1" smtClean="0">
                <a:latin typeface="Courier New"/>
                <a:cs typeface="Courier New"/>
              </a:rPr>
              <a:t>sl</a:t>
            </a:r>
            <a:r>
              <a:rPr lang="en-US" sz="1200" dirty="0" smtClean="0">
                <a:latin typeface="Courier New"/>
                <a:cs typeface="Courier New"/>
              </a:rPr>
              <a:t>") ||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</a:t>
            </a:r>
            <a:r>
              <a:rPr lang="en-US" sz="1200" dirty="0" err="1" smtClean="0">
                <a:latin typeface="Courier New"/>
                <a:cs typeface="Courier New"/>
              </a:rPr>
              <a:t>word.startsWith</a:t>
            </a:r>
            <a:r>
              <a:rPr lang="en-US" sz="1200" dirty="0" smtClean="0">
                <a:latin typeface="Courier New"/>
                <a:cs typeface="Courier New"/>
              </a:rPr>
              <a:t> ("</a:t>
            </a:r>
            <a:r>
              <a:rPr lang="en-US" sz="1200" dirty="0" err="1" smtClean="0">
                <a:latin typeface="Courier New"/>
                <a:cs typeface="Courier New"/>
              </a:rPr>
              <a:t>cr</a:t>
            </a:r>
            <a:r>
              <a:rPr lang="en-US" sz="1200" dirty="0" smtClean="0">
                <a:latin typeface="Courier New"/>
                <a:cs typeface="Courier New"/>
              </a:rPr>
              <a:t>") || </a:t>
            </a:r>
            <a:r>
              <a:rPr lang="en-US" sz="1200" dirty="0" err="1" smtClean="0">
                <a:latin typeface="Courier New"/>
                <a:cs typeface="Courier New"/>
              </a:rPr>
              <a:t>word.startsWith</a:t>
            </a:r>
            <a:r>
              <a:rPr lang="en-US" sz="1200" dirty="0" smtClean="0">
                <a:latin typeface="Courier New"/>
                <a:cs typeface="Courier New"/>
              </a:rPr>
              <a:t> ("</a:t>
            </a:r>
            <a:r>
              <a:rPr lang="en-US" sz="1200" dirty="0" err="1" smtClean="0">
                <a:latin typeface="Courier New"/>
                <a:cs typeface="Courier New"/>
              </a:rPr>
              <a:t>sn</a:t>
            </a:r>
            <a:r>
              <a:rPr lang="en-US" sz="1200" dirty="0" smtClean="0">
                <a:latin typeface="Courier New"/>
                <a:cs typeface="Courier New"/>
              </a:rPr>
              <a:t>") ||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</a:t>
            </a:r>
            <a:r>
              <a:rPr lang="en-US" sz="1200" dirty="0" err="1" smtClean="0">
                <a:latin typeface="Courier New"/>
                <a:cs typeface="Courier New"/>
              </a:rPr>
              <a:t>word.startsWith</a:t>
            </a:r>
            <a:r>
              <a:rPr lang="en-US" sz="1200" dirty="0" smtClean="0">
                <a:latin typeface="Courier New"/>
                <a:cs typeface="Courier New"/>
              </a:rPr>
              <a:t> ("</a:t>
            </a:r>
            <a:r>
              <a:rPr lang="en-US" sz="1200" dirty="0" err="1" smtClean="0">
                <a:latin typeface="Courier New"/>
                <a:cs typeface="Courier New"/>
              </a:rPr>
              <a:t>dr</a:t>
            </a:r>
            <a:r>
              <a:rPr lang="en-US" sz="1200" dirty="0" smtClean="0">
                <a:latin typeface="Courier New"/>
                <a:cs typeface="Courier New"/>
              </a:rPr>
              <a:t>") || </a:t>
            </a:r>
            <a:r>
              <a:rPr lang="en-US" sz="1200" dirty="0" err="1" smtClean="0">
                <a:latin typeface="Courier New"/>
                <a:cs typeface="Courier New"/>
              </a:rPr>
              <a:t>word.startsWith</a:t>
            </a:r>
            <a:r>
              <a:rPr lang="en-US" sz="1200" dirty="0" smtClean="0">
                <a:latin typeface="Courier New"/>
                <a:cs typeface="Courier New"/>
              </a:rPr>
              <a:t> ("</a:t>
            </a:r>
            <a:r>
              <a:rPr lang="en-US" sz="1200" dirty="0" err="1" smtClean="0">
                <a:latin typeface="Courier New"/>
                <a:cs typeface="Courier New"/>
              </a:rPr>
              <a:t>sm</a:t>
            </a:r>
            <a:r>
              <a:rPr lang="en-US" sz="1200" dirty="0" smtClean="0">
                <a:latin typeface="Courier New"/>
                <a:cs typeface="Courier New"/>
              </a:rPr>
              <a:t>") ||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</a:t>
            </a:r>
            <a:r>
              <a:rPr lang="en-US" sz="1200" dirty="0" err="1" smtClean="0">
                <a:latin typeface="Courier New"/>
                <a:cs typeface="Courier New"/>
              </a:rPr>
              <a:t>word.startsWith</a:t>
            </a:r>
            <a:r>
              <a:rPr lang="en-US" sz="1200" dirty="0" smtClean="0">
                <a:latin typeface="Courier New"/>
                <a:cs typeface="Courier New"/>
              </a:rPr>
              <a:t> ("</a:t>
            </a:r>
            <a:r>
              <a:rPr lang="en-US" sz="1200" dirty="0" err="1" smtClean="0">
                <a:latin typeface="Courier New"/>
                <a:cs typeface="Courier New"/>
              </a:rPr>
              <a:t>dw</a:t>
            </a:r>
            <a:r>
              <a:rPr lang="en-US" sz="1200" dirty="0" smtClean="0">
                <a:latin typeface="Courier New"/>
                <a:cs typeface="Courier New"/>
              </a:rPr>
              <a:t>") || </a:t>
            </a:r>
            <a:r>
              <a:rPr lang="en-US" sz="1200" dirty="0" err="1" smtClean="0">
                <a:latin typeface="Courier New"/>
                <a:cs typeface="Courier New"/>
              </a:rPr>
              <a:t>word.startsWith</a:t>
            </a:r>
            <a:r>
              <a:rPr lang="en-US" sz="1200" dirty="0" smtClean="0">
                <a:latin typeface="Courier New"/>
                <a:cs typeface="Courier New"/>
              </a:rPr>
              <a:t> ("sp") ||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</a:t>
            </a:r>
            <a:r>
              <a:rPr lang="en-US" sz="1200" dirty="0" err="1" smtClean="0">
                <a:latin typeface="Courier New"/>
                <a:cs typeface="Courier New"/>
              </a:rPr>
              <a:t>word.startsWith</a:t>
            </a:r>
            <a:r>
              <a:rPr lang="en-US" sz="1200" dirty="0" smtClean="0">
                <a:latin typeface="Courier New"/>
                <a:cs typeface="Courier New"/>
              </a:rPr>
              <a:t> ("fl") || </a:t>
            </a:r>
            <a:r>
              <a:rPr lang="en-US" sz="1200" dirty="0" err="1" smtClean="0">
                <a:latin typeface="Courier New"/>
                <a:cs typeface="Courier New"/>
              </a:rPr>
              <a:t>word.startsWith</a:t>
            </a:r>
            <a:r>
              <a:rPr lang="en-US" sz="1200" dirty="0" smtClean="0">
                <a:latin typeface="Courier New"/>
                <a:cs typeface="Courier New"/>
              </a:rPr>
              <a:t> ("sq") ||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</a:t>
            </a:r>
            <a:r>
              <a:rPr lang="en-US" sz="1200" dirty="0" err="1" smtClean="0">
                <a:latin typeface="Courier New"/>
                <a:cs typeface="Courier New"/>
              </a:rPr>
              <a:t>word.startsWith</a:t>
            </a:r>
            <a:r>
              <a:rPr lang="en-US" sz="1200" dirty="0" smtClean="0">
                <a:latin typeface="Courier New"/>
                <a:cs typeface="Courier New"/>
              </a:rPr>
              <a:t> ("</a:t>
            </a:r>
            <a:r>
              <a:rPr lang="en-US" sz="1200" dirty="0" err="1" smtClean="0">
                <a:latin typeface="Courier New"/>
                <a:cs typeface="Courier New"/>
              </a:rPr>
              <a:t>fr</a:t>
            </a:r>
            <a:r>
              <a:rPr lang="en-US" sz="1200" dirty="0" smtClean="0">
                <a:latin typeface="Courier New"/>
                <a:cs typeface="Courier New"/>
              </a:rPr>
              <a:t>") || </a:t>
            </a:r>
            <a:r>
              <a:rPr lang="en-US" sz="1200" dirty="0" err="1" smtClean="0">
                <a:latin typeface="Courier New"/>
                <a:cs typeface="Courier New"/>
              </a:rPr>
              <a:t>word.startsWith</a:t>
            </a:r>
            <a:r>
              <a:rPr lang="en-US" sz="1200" dirty="0" smtClean="0">
                <a:latin typeface="Courier New"/>
                <a:cs typeface="Courier New"/>
              </a:rPr>
              <a:t> ("</a:t>
            </a:r>
            <a:r>
              <a:rPr lang="en-US" sz="1200" dirty="0" err="1" smtClean="0">
                <a:latin typeface="Courier New"/>
                <a:cs typeface="Courier New"/>
              </a:rPr>
              <a:t>st</a:t>
            </a:r>
            <a:r>
              <a:rPr lang="en-US" sz="1200" dirty="0" smtClean="0">
                <a:latin typeface="Courier New"/>
                <a:cs typeface="Courier New"/>
              </a:rPr>
              <a:t>") ||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</a:t>
            </a:r>
            <a:r>
              <a:rPr lang="en-US" sz="1200" dirty="0" err="1" smtClean="0">
                <a:latin typeface="Courier New"/>
                <a:cs typeface="Courier New"/>
              </a:rPr>
              <a:t>word.startsWith</a:t>
            </a:r>
            <a:r>
              <a:rPr lang="en-US" sz="1200" dirty="0" smtClean="0">
                <a:latin typeface="Courier New"/>
                <a:cs typeface="Courier New"/>
              </a:rPr>
              <a:t> ("</a:t>
            </a:r>
            <a:r>
              <a:rPr lang="en-US" sz="1200" dirty="0" err="1" smtClean="0">
                <a:latin typeface="Courier New"/>
                <a:cs typeface="Courier New"/>
              </a:rPr>
              <a:t>gl</a:t>
            </a:r>
            <a:r>
              <a:rPr lang="en-US" sz="1200" dirty="0" smtClean="0">
                <a:latin typeface="Courier New"/>
                <a:cs typeface="Courier New"/>
              </a:rPr>
              <a:t>") || </a:t>
            </a:r>
            <a:r>
              <a:rPr lang="en-US" sz="1200" dirty="0" err="1" smtClean="0">
                <a:latin typeface="Courier New"/>
                <a:cs typeface="Courier New"/>
              </a:rPr>
              <a:t>word.startsWith</a:t>
            </a:r>
            <a:r>
              <a:rPr lang="en-US" sz="1200" dirty="0" smtClean="0">
                <a:latin typeface="Courier New"/>
                <a:cs typeface="Courier New"/>
              </a:rPr>
              <a:t> ("</a:t>
            </a:r>
            <a:r>
              <a:rPr lang="en-US" sz="1200" dirty="0" err="1" smtClean="0">
                <a:latin typeface="Courier New"/>
                <a:cs typeface="Courier New"/>
              </a:rPr>
              <a:t>sw</a:t>
            </a:r>
            <a:r>
              <a:rPr lang="en-US" sz="1200" dirty="0" smtClean="0">
                <a:latin typeface="Courier New"/>
                <a:cs typeface="Courier New"/>
              </a:rPr>
              <a:t>") ||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</a:t>
            </a:r>
            <a:r>
              <a:rPr lang="en-US" sz="1200" dirty="0" err="1" smtClean="0">
                <a:latin typeface="Courier New"/>
                <a:cs typeface="Courier New"/>
              </a:rPr>
              <a:t>word.startsWith</a:t>
            </a:r>
            <a:r>
              <a:rPr lang="en-US" sz="1200" dirty="0" smtClean="0">
                <a:latin typeface="Courier New"/>
                <a:cs typeface="Courier New"/>
              </a:rPr>
              <a:t> ("</a:t>
            </a:r>
            <a:r>
              <a:rPr lang="en-US" sz="1200" dirty="0" err="1" smtClean="0">
                <a:latin typeface="Courier New"/>
                <a:cs typeface="Courier New"/>
              </a:rPr>
              <a:t>gr</a:t>
            </a:r>
            <a:r>
              <a:rPr lang="en-US" sz="1200" dirty="0" smtClean="0">
                <a:latin typeface="Courier New"/>
                <a:cs typeface="Courier New"/>
              </a:rPr>
              <a:t>") || </a:t>
            </a:r>
            <a:r>
              <a:rPr lang="en-US" sz="1200" dirty="0" err="1" smtClean="0">
                <a:latin typeface="Courier New"/>
                <a:cs typeface="Courier New"/>
              </a:rPr>
              <a:t>word.startsWith</a:t>
            </a:r>
            <a:r>
              <a:rPr lang="en-US" sz="1200" dirty="0" smtClean="0">
                <a:latin typeface="Courier New"/>
                <a:cs typeface="Courier New"/>
              </a:rPr>
              <a:t> ("</a:t>
            </a:r>
            <a:r>
              <a:rPr lang="en-US" sz="1200" dirty="0" err="1" smtClean="0">
                <a:latin typeface="Courier New"/>
                <a:cs typeface="Courier New"/>
              </a:rPr>
              <a:t>th</a:t>
            </a:r>
            <a:r>
              <a:rPr lang="en-US" sz="1200" dirty="0" smtClean="0">
                <a:latin typeface="Courier New"/>
                <a:cs typeface="Courier New"/>
              </a:rPr>
              <a:t>") ||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</a:t>
            </a:r>
            <a:r>
              <a:rPr lang="en-US" sz="1200" dirty="0" err="1" smtClean="0">
                <a:latin typeface="Courier New"/>
                <a:cs typeface="Courier New"/>
              </a:rPr>
              <a:t>word.startsWith</a:t>
            </a:r>
            <a:r>
              <a:rPr lang="en-US" sz="1200" dirty="0" smtClean="0">
                <a:latin typeface="Courier New"/>
                <a:cs typeface="Courier New"/>
              </a:rPr>
              <a:t> ("</a:t>
            </a:r>
            <a:r>
              <a:rPr lang="en-US" sz="1200" dirty="0" err="1" smtClean="0">
                <a:latin typeface="Courier New"/>
                <a:cs typeface="Courier New"/>
              </a:rPr>
              <a:t>kl</a:t>
            </a:r>
            <a:r>
              <a:rPr lang="en-US" sz="1200" dirty="0" smtClean="0">
                <a:latin typeface="Courier New"/>
                <a:cs typeface="Courier New"/>
              </a:rPr>
              <a:t>") || </a:t>
            </a:r>
            <a:r>
              <a:rPr lang="en-US" sz="1200" dirty="0" err="1" smtClean="0">
                <a:latin typeface="Courier New"/>
                <a:cs typeface="Courier New"/>
              </a:rPr>
              <a:t>word.startsWith</a:t>
            </a:r>
            <a:r>
              <a:rPr lang="en-US" sz="1200" dirty="0" smtClean="0">
                <a:latin typeface="Courier New"/>
                <a:cs typeface="Courier New"/>
              </a:rPr>
              <a:t> ("</a:t>
            </a:r>
            <a:r>
              <a:rPr lang="en-US" sz="1200" dirty="0" err="1" smtClean="0">
                <a:latin typeface="Courier New"/>
                <a:cs typeface="Courier New"/>
              </a:rPr>
              <a:t>tr</a:t>
            </a:r>
            <a:r>
              <a:rPr lang="en-US" sz="1200" dirty="0" smtClean="0">
                <a:latin typeface="Courier New"/>
                <a:cs typeface="Courier New"/>
              </a:rPr>
              <a:t>") ||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</a:t>
            </a:r>
            <a:r>
              <a:rPr lang="en-US" sz="1200" dirty="0" err="1" smtClean="0">
                <a:latin typeface="Courier New"/>
                <a:cs typeface="Courier New"/>
              </a:rPr>
              <a:t>word.startsWith</a:t>
            </a:r>
            <a:r>
              <a:rPr lang="en-US" sz="1200" dirty="0" smtClean="0">
                <a:latin typeface="Courier New"/>
                <a:cs typeface="Courier New"/>
              </a:rPr>
              <a:t> ("ph") || </a:t>
            </a:r>
            <a:r>
              <a:rPr lang="en-US" sz="1200" dirty="0" err="1" smtClean="0">
                <a:latin typeface="Courier New"/>
                <a:cs typeface="Courier New"/>
              </a:rPr>
              <a:t>word.startsWith</a:t>
            </a:r>
            <a:r>
              <a:rPr lang="en-US" sz="1200" dirty="0" smtClean="0">
                <a:latin typeface="Courier New"/>
                <a:cs typeface="Courier New"/>
              </a:rPr>
              <a:t> ("</a:t>
            </a:r>
            <a:r>
              <a:rPr lang="en-US" sz="1200" dirty="0" err="1" smtClean="0">
                <a:latin typeface="Courier New"/>
                <a:cs typeface="Courier New"/>
              </a:rPr>
              <a:t>tw</a:t>
            </a:r>
            <a:r>
              <a:rPr lang="en-US" sz="1200" dirty="0" smtClean="0">
                <a:latin typeface="Courier New"/>
                <a:cs typeface="Courier New"/>
              </a:rPr>
              <a:t>") ||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</a:t>
            </a:r>
            <a:r>
              <a:rPr lang="en-US" sz="1200" dirty="0" err="1" smtClean="0">
                <a:latin typeface="Courier New"/>
                <a:cs typeface="Courier New"/>
              </a:rPr>
              <a:t>word.startsWith</a:t>
            </a:r>
            <a:r>
              <a:rPr lang="en-US" sz="1200" dirty="0" smtClean="0">
                <a:latin typeface="Courier New"/>
                <a:cs typeface="Courier New"/>
              </a:rPr>
              <a:t> ("pl") || </a:t>
            </a:r>
            <a:r>
              <a:rPr lang="en-US" sz="1200" dirty="0" err="1" smtClean="0">
                <a:latin typeface="Courier New"/>
                <a:cs typeface="Courier New"/>
              </a:rPr>
              <a:t>word.startsWith</a:t>
            </a:r>
            <a:r>
              <a:rPr lang="en-US" sz="1200" dirty="0" smtClean="0">
                <a:latin typeface="Courier New"/>
                <a:cs typeface="Courier New"/>
              </a:rPr>
              <a:t> ("</a:t>
            </a:r>
            <a:r>
              <a:rPr lang="en-US" sz="1200" dirty="0" err="1" smtClean="0">
                <a:latin typeface="Courier New"/>
                <a:cs typeface="Courier New"/>
              </a:rPr>
              <a:t>wh</a:t>
            </a:r>
            <a:r>
              <a:rPr lang="en-US" sz="1200" dirty="0" smtClean="0">
                <a:latin typeface="Courier New"/>
                <a:cs typeface="Courier New"/>
              </a:rPr>
              <a:t>") ||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</a:t>
            </a:r>
            <a:r>
              <a:rPr lang="en-US" sz="1200" dirty="0" err="1" smtClean="0">
                <a:latin typeface="Courier New"/>
                <a:cs typeface="Courier New"/>
              </a:rPr>
              <a:t>word.startsWith</a:t>
            </a:r>
            <a:r>
              <a:rPr lang="en-US" sz="1200" dirty="0" smtClean="0">
                <a:latin typeface="Courier New"/>
                <a:cs typeface="Courier New"/>
              </a:rPr>
              <a:t> ("pr") || </a:t>
            </a:r>
            <a:r>
              <a:rPr lang="en-US" sz="1200" dirty="0" err="1" smtClean="0">
                <a:latin typeface="Courier New"/>
                <a:cs typeface="Courier New"/>
              </a:rPr>
              <a:t>word.startsWith</a:t>
            </a:r>
            <a:r>
              <a:rPr lang="en-US" sz="1200" dirty="0" smtClean="0">
                <a:latin typeface="Courier New"/>
                <a:cs typeface="Courier New"/>
              </a:rPr>
              <a:t> ("</a:t>
            </a:r>
            <a:r>
              <a:rPr lang="en-US" sz="1200" dirty="0" err="1" smtClean="0">
                <a:latin typeface="Courier New"/>
                <a:cs typeface="Courier New"/>
              </a:rPr>
              <a:t>wr</a:t>
            </a:r>
            <a:r>
              <a:rPr lang="en-US" sz="1200" dirty="0" smtClean="0">
                <a:latin typeface="Courier New"/>
                <a:cs typeface="Courier New"/>
              </a:rPr>
              <a:t>") );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95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example depicted in a UML diagram: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Notations can be used to indicate if a method is public (+) or private (-)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pic>
        <p:nvPicPr>
          <p:cNvPr id="6" name="Picture 5" descr="Fig5.1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073" y="2068513"/>
            <a:ext cx="6751892" cy="191082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96</a:t>
            </a:fld>
            <a:endParaRPr lang="en-US" dirty="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Objects </a:t>
            </a:r>
            <a:r>
              <a:rPr lang="en-US" dirty="0"/>
              <a:t>as Parameters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5181600"/>
          </a:xfrm>
        </p:spPr>
        <p:txBody>
          <a:bodyPr/>
          <a:lstStyle/>
          <a:p>
            <a:pPr eaLnBrk="1" hangingPunct="1">
              <a:spcBef>
                <a:spcPct val="60000"/>
              </a:spcBef>
            </a:pPr>
            <a:r>
              <a:rPr lang="en-US" dirty="0"/>
              <a:t>Another important issue related to method design involves parameter passing</a:t>
            </a:r>
          </a:p>
          <a:p>
            <a:pPr eaLnBrk="1" hangingPunct="1">
              <a:spcBef>
                <a:spcPct val="60000"/>
              </a:spcBef>
            </a:pPr>
            <a:r>
              <a:rPr lang="en-US" dirty="0"/>
              <a:t>Parameters in a Java method are </a:t>
            </a:r>
            <a:r>
              <a:rPr lang="en-US" i="1" dirty="0"/>
              <a:t>passed by value</a:t>
            </a:r>
            <a:endParaRPr lang="en-US" dirty="0"/>
          </a:p>
          <a:p>
            <a:pPr eaLnBrk="1" hangingPunct="1">
              <a:spcBef>
                <a:spcPct val="60000"/>
              </a:spcBef>
            </a:pPr>
            <a:r>
              <a:rPr lang="en-US" dirty="0"/>
              <a:t>A copy of the actual parameter (the value passed in) is stored into the formal parameter (in the method header)</a:t>
            </a:r>
          </a:p>
          <a:p>
            <a:pPr eaLnBrk="1" hangingPunct="1">
              <a:spcBef>
                <a:spcPct val="60000"/>
              </a:spcBef>
            </a:pPr>
            <a:r>
              <a:rPr lang="en-US" dirty="0"/>
              <a:t>Therefore passing parameters is similar to an assignment statement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97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Passing </a:t>
            </a:r>
            <a:r>
              <a:rPr lang="en-US" dirty="0"/>
              <a:t>Objects to Methods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spcBef>
                <a:spcPct val="60000"/>
              </a:spcBef>
            </a:pPr>
            <a:r>
              <a:rPr lang="en-US"/>
              <a:t>When an object is passed to a method, the actual parameter and the formal parameter become aliases of each other</a:t>
            </a:r>
          </a:p>
          <a:p>
            <a:pPr eaLnBrk="1" hangingPunct="1">
              <a:spcBef>
                <a:spcPct val="80000"/>
              </a:spcBef>
            </a:pPr>
            <a:r>
              <a:rPr lang="en-US"/>
              <a:t>What a method does with a parameter may or may not have a permanent effect (outside the method)</a:t>
            </a:r>
          </a:p>
          <a:p>
            <a:pPr eaLnBrk="1" hangingPunct="1">
              <a:spcBef>
                <a:spcPct val="80000"/>
              </a:spcBef>
            </a:pPr>
            <a:r>
              <a:rPr lang="en-US"/>
              <a:t>Note the difference between changing the internal state of an object versus changing which object a reference points to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98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ParameterTester.java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the effects of passing various types of parameters.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ParameterTester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Sets up three variables (one primitive and two objects) to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serve as actual parameters to the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changeValues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method. Prints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their values before and after calling the method.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static void </a:t>
            </a:r>
            <a:r>
              <a:rPr lang="en-US" sz="1200" dirty="0" err="1" smtClean="0">
                <a:latin typeface="Courier New"/>
                <a:cs typeface="Courier New"/>
              </a:rPr>
              <a:t>main(String</a:t>
            </a:r>
            <a:r>
              <a:rPr lang="en-US" sz="1200" dirty="0" smtClean="0">
                <a:latin typeface="Courier New"/>
                <a:cs typeface="Courier New"/>
              </a:rPr>
              <a:t>[]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ParameterModifier</a:t>
            </a:r>
            <a:r>
              <a:rPr lang="en-US" sz="1200" dirty="0" smtClean="0">
                <a:latin typeface="Courier New"/>
                <a:cs typeface="Courier New"/>
              </a:rPr>
              <a:t> modifier = new </a:t>
            </a:r>
            <a:r>
              <a:rPr lang="en-US" sz="1200" dirty="0" err="1" smtClean="0">
                <a:latin typeface="Courier New"/>
                <a:cs typeface="Courier New"/>
              </a:rPr>
              <a:t>ParameterModifier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a1 = 111;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Num a2 = new Num(222);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Num a3 = new Num(333);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System.out.println("Before</a:t>
            </a:r>
            <a:r>
              <a:rPr lang="en-US" sz="1200" dirty="0" smtClean="0">
                <a:latin typeface="Courier New"/>
                <a:cs typeface="Courier New"/>
              </a:rPr>
              <a:t> calling </a:t>
            </a:r>
            <a:r>
              <a:rPr lang="en-US" sz="1200" dirty="0" err="1" smtClean="0">
                <a:latin typeface="Courier New"/>
                <a:cs typeface="Courier New"/>
              </a:rPr>
              <a:t>changeValues</a:t>
            </a:r>
            <a:r>
              <a:rPr lang="en-US" sz="1200" dirty="0" smtClean="0">
                <a:latin typeface="Courier New"/>
                <a:cs typeface="Courier New"/>
              </a:rPr>
              <a:t>:");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System.out.println("a1\ta2\ta3");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System.out.println(a1 + "\</a:t>
            </a:r>
            <a:r>
              <a:rPr lang="en-US" sz="1200" dirty="0" err="1" smtClean="0">
                <a:latin typeface="Courier New"/>
                <a:cs typeface="Courier New"/>
              </a:rPr>
              <a:t>t</a:t>
            </a:r>
            <a:r>
              <a:rPr lang="en-US" sz="1200" dirty="0" smtClean="0">
                <a:latin typeface="Courier New"/>
                <a:cs typeface="Courier New"/>
              </a:rPr>
              <a:t>" + a2 + "\</a:t>
            </a:r>
            <a:r>
              <a:rPr lang="en-US" sz="1200" dirty="0" err="1" smtClean="0">
                <a:latin typeface="Courier New"/>
                <a:cs typeface="Courier New"/>
              </a:rPr>
              <a:t>t</a:t>
            </a:r>
            <a:r>
              <a:rPr lang="en-US" sz="1200" dirty="0" smtClean="0">
                <a:latin typeface="Courier New"/>
                <a:cs typeface="Courier New"/>
              </a:rPr>
              <a:t>" + a3 + "\</a:t>
            </a:r>
            <a:r>
              <a:rPr lang="en-US" sz="1200" dirty="0" err="1" smtClean="0">
                <a:latin typeface="Courier New"/>
                <a:cs typeface="Courier New"/>
              </a:rPr>
              <a:t>n</a:t>
            </a:r>
            <a:r>
              <a:rPr lang="en-US" sz="1200" dirty="0" smtClean="0">
                <a:latin typeface="Courier New"/>
                <a:cs typeface="Courier New"/>
              </a:rPr>
              <a:t>");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99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</TotalTime>
  <Words>9130</Words>
  <Application>Microsoft Macintosh PowerPoint</Application>
  <PresentationFormat>On-screen Show (4:3)</PresentationFormat>
  <Paragraphs>1507</Paragraphs>
  <Slides>120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120</vt:i4>
      </vt:variant>
    </vt:vector>
  </HeadingPairs>
  <TitlesOfParts>
    <vt:vector size="126" baseType="lpstr">
      <vt:lpstr>Calibri</vt:lpstr>
      <vt:lpstr>Courier New</vt:lpstr>
      <vt:lpstr>Times</vt:lpstr>
      <vt:lpstr>Times New Roman</vt:lpstr>
      <vt:lpstr>Arial</vt:lpstr>
      <vt:lpstr>Office Theme</vt:lpstr>
      <vt:lpstr>PowerPoint Presentation</vt:lpstr>
      <vt:lpstr>Chapter Scope</vt:lpstr>
      <vt:lpstr>Classes and Objects Revisited</vt:lpstr>
      <vt:lpstr>Classes and Objects</vt:lpstr>
      <vt:lpstr>Classes and Objects</vt:lpstr>
      <vt:lpstr>Identifying Classes and Objects</vt:lpstr>
      <vt:lpstr>Identifying Classes and Objects</vt:lpstr>
      <vt:lpstr>Identifying Classes and Objects</vt:lpstr>
      <vt:lpstr>Identifying Classes and Objects</vt:lpstr>
      <vt:lpstr>Identifying Classes and Objects</vt:lpstr>
      <vt:lpstr>Anatomy of a Class</vt:lpstr>
      <vt:lpstr>Anatomy of a Class</vt:lpstr>
      <vt:lpstr>PowerPoint Presentation</vt:lpstr>
      <vt:lpstr>PowerPoint Presentation</vt:lpstr>
      <vt:lpstr>PowerPoint Presentation</vt:lpstr>
      <vt:lpstr>PowerPoint Presentation</vt:lpstr>
      <vt:lpstr>Anatomy of a Class</vt:lpstr>
      <vt:lpstr>The toString Method</vt:lpstr>
      <vt:lpstr>Constructors</vt:lpstr>
      <vt:lpstr>Data Scope</vt:lpstr>
      <vt:lpstr>Instance Data</vt:lpstr>
      <vt:lpstr>Instance Data</vt:lpstr>
      <vt:lpstr>UML Diagrams</vt:lpstr>
      <vt:lpstr>UML Diagrams</vt:lpstr>
      <vt:lpstr>Encapsulation</vt:lpstr>
      <vt:lpstr>Encapsulation</vt:lpstr>
      <vt:lpstr>Encapsulation</vt:lpstr>
      <vt:lpstr>Visibility Modifiers</vt:lpstr>
      <vt:lpstr>Visibility Modifiers</vt:lpstr>
      <vt:lpstr>Visibility Modifiers</vt:lpstr>
      <vt:lpstr>Visibility Modifiers</vt:lpstr>
      <vt:lpstr>Visibility Modifiers</vt:lpstr>
      <vt:lpstr>Accessors and Mutators</vt:lpstr>
      <vt:lpstr>Accessors and Mutators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Method Declarations</vt:lpstr>
      <vt:lpstr>Methods</vt:lpstr>
      <vt:lpstr>Method Header</vt:lpstr>
      <vt:lpstr>Method Body</vt:lpstr>
      <vt:lpstr>The return Statement</vt:lpstr>
      <vt:lpstr>The return Statement</vt:lpstr>
      <vt:lpstr>Parameters</vt:lpstr>
      <vt:lpstr>Local Data</vt:lpstr>
      <vt:lpstr>Bank Account Example</vt:lpstr>
      <vt:lpstr>Driver Programs</vt:lpstr>
      <vt:lpstr>PowerPoint Presentation</vt:lpstr>
      <vt:lpstr>PowerPoint Presentation</vt:lpstr>
      <vt:lpstr>Bank Account Example</vt:lpstr>
      <vt:lpstr>PowerPoint Presentation</vt:lpstr>
      <vt:lpstr>PowerPoint Presentation</vt:lpstr>
      <vt:lpstr>PowerPoint Presentation</vt:lpstr>
      <vt:lpstr>Constructors Revisited</vt:lpstr>
      <vt:lpstr>Static Class Members</vt:lpstr>
      <vt:lpstr>The static Modifier</vt:lpstr>
      <vt:lpstr>Static Variables</vt:lpstr>
      <vt:lpstr>Static Methods</vt:lpstr>
      <vt:lpstr>Static Class Members</vt:lpstr>
      <vt:lpstr>Static Class Members</vt:lpstr>
      <vt:lpstr>Static Class Members</vt:lpstr>
      <vt:lpstr>PowerPoint Presentation</vt:lpstr>
      <vt:lpstr>PowerPoint Presentation</vt:lpstr>
      <vt:lpstr>PowerPoint Presentation</vt:lpstr>
      <vt:lpstr>PowerPoint Presentation</vt:lpstr>
      <vt:lpstr>Class Relationships</vt:lpstr>
      <vt:lpstr>Dependency</vt:lpstr>
      <vt:lpstr>Dependency</vt:lpstr>
      <vt:lpstr>Dependency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Aggregation</vt:lpstr>
      <vt:lpstr>Aggregation in UML</vt:lpstr>
      <vt:lpstr>The this Reference</vt:lpstr>
      <vt:lpstr>The this reference</vt:lpstr>
      <vt:lpstr>Method Design</vt:lpstr>
      <vt:lpstr>Method Design</vt:lpstr>
      <vt:lpstr>Method Decomposition</vt:lpstr>
      <vt:lpstr>Method Decomposition</vt:lpstr>
      <vt:lpstr>Method Decomposition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Method Decomposition</vt:lpstr>
      <vt:lpstr>Objects as Parameters</vt:lpstr>
      <vt:lpstr>Passing Objects to 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xxx</vt:lpstr>
      <vt:lpstr>Method Overloading</vt:lpstr>
      <vt:lpstr>Method Overloading</vt:lpstr>
      <vt:lpstr>Method Overloading</vt:lpstr>
      <vt:lpstr>Method Overloading</vt:lpstr>
      <vt:lpstr>Testing</vt:lpstr>
      <vt:lpstr>Testing</vt:lpstr>
      <vt:lpstr>Reviews</vt:lpstr>
      <vt:lpstr>Defect Testing</vt:lpstr>
      <vt:lpstr>Defect Testing</vt:lpstr>
      <vt:lpstr>Defect Testing</vt:lpstr>
      <vt:lpstr>Other Testing Types</vt:lpstr>
      <vt:lpstr>Test Driven Development</vt:lpstr>
      <vt:lpstr>Test Driven Development</vt:lpstr>
      <vt:lpstr>Debugging</vt:lpstr>
      <vt:lpstr>Simple Debugging using println</vt:lpstr>
      <vt:lpstr>Debugging Concepts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Foundations</dc:title>
  <dc:creator>John Lewis</dc:creator>
  <cp:lastModifiedBy>John Lewis</cp:lastModifiedBy>
  <cp:revision>26</cp:revision>
  <dcterms:created xsi:type="dcterms:W3CDTF">2013-08-04T12:58:54Z</dcterms:created>
  <dcterms:modified xsi:type="dcterms:W3CDTF">2017-01-04T14:43:08Z</dcterms:modified>
</cp:coreProperties>
</file>