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313" r:id="rId4"/>
    <p:sldId id="337" r:id="rId5"/>
    <p:sldId id="315" r:id="rId6"/>
    <p:sldId id="316" r:id="rId7"/>
    <p:sldId id="306" r:id="rId8"/>
    <p:sldId id="281" r:id="rId9"/>
    <p:sldId id="290" r:id="rId10"/>
    <p:sldId id="291" r:id="rId11"/>
    <p:sldId id="292" r:id="rId12"/>
    <p:sldId id="307" r:id="rId13"/>
    <p:sldId id="317" r:id="rId14"/>
    <p:sldId id="318" r:id="rId15"/>
    <p:sldId id="319" r:id="rId16"/>
    <p:sldId id="293" r:id="rId17"/>
    <p:sldId id="294" r:id="rId18"/>
    <p:sldId id="295" r:id="rId19"/>
    <p:sldId id="296" r:id="rId20"/>
    <p:sldId id="297" r:id="rId21"/>
    <p:sldId id="320" r:id="rId22"/>
    <p:sldId id="321" r:id="rId23"/>
    <p:sldId id="322" r:id="rId24"/>
    <p:sldId id="298" r:id="rId25"/>
    <p:sldId id="299" r:id="rId26"/>
    <p:sldId id="300" r:id="rId27"/>
    <p:sldId id="323" r:id="rId28"/>
    <p:sldId id="324" r:id="rId29"/>
    <p:sldId id="309" r:id="rId30"/>
    <p:sldId id="310" r:id="rId31"/>
    <p:sldId id="325" r:id="rId32"/>
    <p:sldId id="326" r:id="rId33"/>
    <p:sldId id="327" r:id="rId34"/>
    <p:sldId id="311" r:id="rId35"/>
    <p:sldId id="328" r:id="rId36"/>
    <p:sldId id="329" r:id="rId37"/>
    <p:sldId id="330" r:id="rId38"/>
    <p:sldId id="312" r:id="rId39"/>
    <p:sldId id="331" r:id="rId40"/>
    <p:sldId id="332" r:id="rId41"/>
    <p:sldId id="301" r:id="rId42"/>
    <p:sldId id="302" r:id="rId43"/>
    <p:sldId id="303" r:id="rId44"/>
    <p:sldId id="304" r:id="rId45"/>
    <p:sldId id="333" r:id="rId46"/>
    <p:sldId id="334" r:id="rId47"/>
    <p:sldId id="335" r:id="rId48"/>
    <p:sldId id="33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8 -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8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Inheritance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10" y="986463"/>
            <a:ext cx="3246782" cy="4080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Dictionary.java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dictionary, which is a book. Used to demonstrate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inheritance.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Dictionary extends Book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definitions = 52500;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message using both local and inherited values.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computeRatio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definitions/pages;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Definitions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setDefinitions(int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numDefinitions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definitions = </a:t>
            </a:r>
            <a:r>
              <a:rPr lang="en-US" sz="1200" dirty="0" err="1" smtClean="0">
                <a:latin typeface="Courier New"/>
                <a:cs typeface="Courier New"/>
              </a:rPr>
              <a:t>numDefinitions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Definitions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getDefinitions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definitions;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" name="Picture 5" descr="Fig8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08" y="1567922"/>
            <a:ext cx="5766858" cy="351829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sz="3200" dirty="0">
                <a:latin typeface="Courier New" pitchFamily="-110" charset="0"/>
              </a:rPr>
              <a:t>protected</a:t>
            </a:r>
            <a:r>
              <a:rPr lang="en-US" dirty="0"/>
              <a:t> Modifier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1066800"/>
            <a:ext cx="8594725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</a:pPr>
            <a:r>
              <a:rPr lang="en-US" dirty="0"/>
              <a:t>Visibility modifiers affect the way that class members can be used in a child class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Variables and methods declared with private visibility cannot be referenced by name in a </a:t>
            </a:r>
            <a:r>
              <a:rPr lang="en-US" dirty="0" smtClean="0"/>
              <a:t>child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They can be referenced in the child class if they are declared with public visibility – but public variables violate the principle of encapsulation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There is a third visibility modifier that helps in inheritance situations:  </a:t>
            </a:r>
            <a:r>
              <a:rPr lang="en-US" sz="2400" dirty="0">
                <a:latin typeface="Courier New" pitchFamily="-110" charset="0"/>
              </a:rPr>
              <a:t>protected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sz="3200" dirty="0">
                <a:latin typeface="Courier New" pitchFamily="-110" charset="0"/>
              </a:rPr>
              <a:t>protected</a:t>
            </a:r>
            <a:r>
              <a:rPr lang="en-US" dirty="0"/>
              <a:t> Modifier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protected</a:t>
            </a:r>
            <a:r>
              <a:rPr lang="en-US"/>
              <a:t> modifier allows a child class to reference a variable or method directly in the child class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It provides more encapsulation than public visibility, but is not as tightly encapsulated as private visibility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protected variable is visible to any class in the same package as the parent class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details of all Java modifiers are discussed in Appendix 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Protected variables and methods can be shown with a </a:t>
            </a:r>
            <a:r>
              <a:rPr lang="en-US" sz="2400" b="1">
                <a:latin typeface="Courier New" pitchFamily="-110" charset="0"/>
              </a:rPr>
              <a:t>#</a:t>
            </a:r>
            <a:r>
              <a:rPr lang="en-US"/>
              <a:t> symbol preceding them in UML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sz="3200" dirty="0">
                <a:latin typeface="Courier New" pitchFamily="-110" charset="0"/>
              </a:rPr>
              <a:t>super</a:t>
            </a:r>
            <a:r>
              <a:rPr lang="en-US" dirty="0"/>
              <a:t> Reference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38100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Constructors are not inherited, even though they have public visibility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Yet we often want to use the parent's constructor to set up the “parent's part” of the object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3027" dirty="0">
                <a:latin typeface="Courier New" pitchFamily="-110" charset="0"/>
              </a:rPr>
              <a:t>super</a:t>
            </a:r>
            <a:r>
              <a:rPr lang="en-US" dirty="0"/>
              <a:t> reference can be used to refer to the parent class, and often is used to invoke the parent's constructor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Words2.java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super reference.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Words2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Instantiates a derived class and invokes its inherited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local methods.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Dictionary2 </a:t>
            </a:r>
            <a:r>
              <a:rPr lang="en-US" sz="1200" dirty="0" err="1" smtClean="0">
                <a:latin typeface="Courier New"/>
                <a:cs typeface="Courier New"/>
              </a:rPr>
              <a:t>webster</a:t>
            </a:r>
            <a:r>
              <a:rPr lang="en-US" sz="1200" dirty="0" smtClean="0">
                <a:latin typeface="Courier New"/>
                <a:cs typeface="Courier New"/>
              </a:rPr>
              <a:t> = new Dictionary2(1500, 52500);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pages: " + </a:t>
            </a:r>
            <a:r>
              <a:rPr lang="en-US" sz="1200" dirty="0" err="1" smtClean="0">
                <a:latin typeface="Courier New"/>
                <a:cs typeface="Courier New"/>
              </a:rPr>
              <a:t>webster.getPages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definitions: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webster.getDefinitions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System.out.println("Definitions</a:t>
            </a:r>
            <a:r>
              <a:rPr lang="en-US" sz="1200" dirty="0" smtClean="0">
                <a:latin typeface="Courier New"/>
                <a:cs typeface="Courier New"/>
              </a:rPr>
              <a:t> per page: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webster.computeRatio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Book2.java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book. Used as the parent of a derived class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 inheritance and the use of the super reference.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Book2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pages;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book with the specified number of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pages.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Book2(int </a:t>
            </a:r>
            <a:r>
              <a:rPr lang="en-US" sz="1200" dirty="0" err="1" smtClean="0">
                <a:latin typeface="Courier New"/>
                <a:cs typeface="Courier New"/>
              </a:rPr>
              <a:t>numPages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pages = </a:t>
            </a:r>
            <a:r>
              <a:rPr lang="en-US" sz="1200" dirty="0" err="1" smtClean="0">
                <a:latin typeface="Courier New"/>
                <a:cs typeface="Courier New"/>
              </a:rPr>
              <a:t>numPages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Pages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setPages(int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numPages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pages = </a:t>
            </a:r>
            <a:r>
              <a:rPr lang="en-US" sz="1200" dirty="0" err="1" smtClean="0">
                <a:latin typeface="Courier New"/>
                <a:cs typeface="Courier New"/>
              </a:rPr>
              <a:t>numPages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Pages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getPages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pages;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Dictionary2.java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dictionary, which is a book. Used to demonstrate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the use of the super reference.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Dictionary2 extends Book2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definitions;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dictionary with the specified number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of pages and definitions.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Dictionary2(int </a:t>
            </a:r>
            <a:r>
              <a:rPr lang="en-US" sz="1100" dirty="0" err="1" smtClean="0">
                <a:latin typeface="Courier New"/>
                <a:cs typeface="Courier New"/>
              </a:rPr>
              <a:t>numPages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numDefinitions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super(numPages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definitions = </a:t>
            </a:r>
            <a:r>
              <a:rPr lang="en-US" sz="1100" dirty="0" err="1" smtClean="0">
                <a:latin typeface="Courier New"/>
                <a:cs typeface="Courier New"/>
              </a:rPr>
              <a:t>numDefinitions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message using both local and inherited values.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double </a:t>
            </a:r>
            <a:r>
              <a:rPr lang="en-US" sz="1100" dirty="0" err="1" smtClean="0">
                <a:latin typeface="Courier New"/>
                <a:cs typeface="Courier New"/>
              </a:rPr>
              <a:t>computeRatio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definitions/pages;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Deriving classes</a:t>
            </a:r>
          </a:p>
          <a:p>
            <a:r>
              <a:rPr lang="en-US" dirty="0" smtClean="0"/>
              <a:t>Method overriding</a:t>
            </a:r>
          </a:p>
          <a:p>
            <a:r>
              <a:rPr lang="en-US" dirty="0" smtClean="0"/>
              <a:t>Class hierarchies</a:t>
            </a:r>
          </a:p>
          <a:p>
            <a:r>
              <a:rPr lang="en-US" dirty="0" smtClean="0"/>
              <a:t>Abstract classes</a:t>
            </a:r>
          </a:p>
          <a:p>
            <a:r>
              <a:rPr lang="en-US" dirty="0" smtClean="0"/>
              <a:t>Visibility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Definitions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setDefinitions(int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numDefinitions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definitions = </a:t>
            </a:r>
            <a:r>
              <a:rPr lang="en-US" sz="1200" dirty="0" err="1" smtClean="0">
                <a:latin typeface="Courier New"/>
                <a:cs typeface="Courier New"/>
              </a:rPr>
              <a:t>numDefinitions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Definitions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getDefinitions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definitions;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</a:t>
            </a:r>
            <a:r>
              <a:rPr lang="en-US" dirty="0"/>
              <a:t>Inheritance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93802"/>
            <a:ext cx="86868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dirty="0"/>
              <a:t>Java supports </a:t>
            </a:r>
            <a:r>
              <a:rPr lang="en-US" i="1" dirty="0"/>
              <a:t>single inheritance</a:t>
            </a:r>
            <a:r>
              <a:rPr lang="en-US" dirty="0"/>
              <a:t>, meaning that a derived class can have only one parent class</a:t>
            </a:r>
          </a:p>
          <a:p>
            <a:pPr eaLnBrk="1" hangingPunct="1">
              <a:lnSpc>
                <a:spcPct val="95000"/>
              </a:lnSpc>
            </a:pPr>
            <a:r>
              <a:rPr lang="en-US" i="1" dirty="0"/>
              <a:t>Multiple inheritance </a:t>
            </a:r>
            <a:r>
              <a:rPr lang="en-US" dirty="0"/>
              <a:t>allows a class to be derived from two or more classes, inheriting the members of all parents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Collisions, such as the same variable name in two parents, have to be </a:t>
            </a:r>
            <a:r>
              <a:rPr lang="en-US" dirty="0" smtClean="0"/>
              <a:t>resolved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</a:t>
            </a:r>
            <a:r>
              <a:rPr lang="en-US" dirty="0"/>
              <a:t>Inheritance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</a:pPr>
            <a:endParaRPr lang="en-US" dirty="0" smtClean="0"/>
          </a:p>
          <a:p>
            <a:pPr eaLnBrk="1" hangingPunct="1">
              <a:lnSpc>
                <a:spcPct val="95000"/>
              </a:lnSpc>
            </a:pPr>
            <a:endParaRPr lang="en-US" dirty="0" smtClean="0"/>
          </a:p>
          <a:p>
            <a:pPr eaLnBrk="1" hangingPunct="1">
              <a:lnSpc>
                <a:spcPct val="95000"/>
              </a:lnSpc>
            </a:pPr>
            <a:endParaRPr lang="en-US" dirty="0" smtClean="0"/>
          </a:p>
          <a:p>
            <a:pPr eaLnBrk="1" hangingPunct="1">
              <a:lnSpc>
                <a:spcPct val="95000"/>
              </a:lnSpc>
            </a:pPr>
            <a:endParaRPr lang="en-US" dirty="0" smtClean="0"/>
          </a:p>
          <a:p>
            <a:pPr eaLnBrk="1" hangingPunct="1">
              <a:lnSpc>
                <a:spcPct val="95000"/>
              </a:lnSpc>
            </a:pPr>
            <a:endParaRPr lang="en-US" dirty="0" smtClean="0"/>
          </a:p>
          <a:p>
            <a:pPr eaLnBrk="1" hangingPunct="1">
              <a:lnSpc>
                <a:spcPct val="95000"/>
              </a:lnSpc>
            </a:pPr>
            <a:r>
              <a:rPr lang="en-US" dirty="0" smtClean="0"/>
              <a:t>Java </a:t>
            </a:r>
            <a:r>
              <a:rPr lang="en-US" dirty="0"/>
              <a:t>does </a:t>
            </a:r>
            <a:r>
              <a:rPr lang="en-US" u="sng" dirty="0"/>
              <a:t>not</a:t>
            </a:r>
            <a:r>
              <a:rPr lang="en-US" dirty="0"/>
              <a:t> support multiple inheritance</a:t>
            </a:r>
            <a:endParaRPr lang="en-US" dirty="0" smtClean="0"/>
          </a:p>
          <a:p>
            <a:pPr eaLnBrk="1" hangingPunct="1">
              <a:lnSpc>
                <a:spcPct val="95000"/>
              </a:lnSpc>
            </a:pPr>
            <a:r>
              <a:rPr lang="en-US" dirty="0" smtClean="0"/>
              <a:t>The use </a:t>
            </a:r>
            <a:r>
              <a:rPr lang="en-US" dirty="0"/>
              <a:t>of interfaces gives us aspects of multiple inheritance without the overhead</a:t>
            </a:r>
          </a:p>
        </p:txBody>
      </p:sp>
      <p:pic>
        <p:nvPicPr>
          <p:cNvPr id="5" name="Picture 4" descr="Fig8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42" y="1657349"/>
            <a:ext cx="3281892" cy="17597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Overriding </a:t>
            </a:r>
            <a:r>
              <a:rPr lang="en-US" dirty="0"/>
              <a:t>Methods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/>
              <a:t>A child class can </a:t>
            </a:r>
            <a:r>
              <a:rPr lang="en-US" i="1"/>
              <a:t>override</a:t>
            </a:r>
            <a:r>
              <a:rPr lang="en-US"/>
              <a:t> the definition of an inherited method in favor of its own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new method must have the same signature as the parent's method, but can have a different body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type of the object executing the method determines which version of the method is invoked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Messages.java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overridden method.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Messages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two objects and invokes the message method in each.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Thought parked = new Thought();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Advice dates = new Advice();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parked.message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dates.message</a:t>
            </a:r>
            <a:r>
              <a:rPr lang="en-US" sz="1200" dirty="0" smtClean="0">
                <a:latin typeface="Courier New"/>
                <a:cs typeface="Courier New"/>
              </a:rPr>
              <a:t>();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overridden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Thought.java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stray thought. Used as the parent of a derived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class to demonstrate the use of an overridden method.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Thought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message.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message()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System.out.println("I</a:t>
            </a:r>
            <a:r>
              <a:rPr lang="en-US" sz="1200" dirty="0" smtClean="0">
                <a:latin typeface="Courier New"/>
                <a:cs typeface="Courier New"/>
              </a:rPr>
              <a:t> feel like I'm diagonally parked in a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"parallel universe.");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Advice.java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some thoughtful advice. Used to demonstrate the use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of an overridden method.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Advice extends Thought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message. This method overrides the parent's version.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message()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System.out.println("Warning</a:t>
            </a:r>
            <a:r>
              <a:rPr lang="en-US" sz="1200" dirty="0" smtClean="0">
                <a:latin typeface="Courier New"/>
                <a:cs typeface="Courier New"/>
              </a:rPr>
              <a:t>: Dates in calendar are closer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"than they appear.");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super.message</a:t>
            </a:r>
            <a:r>
              <a:rPr lang="en-US" sz="1200" dirty="0" smtClean="0">
                <a:latin typeface="Courier New"/>
                <a:cs typeface="Courier New"/>
              </a:rPr>
              <a:t>();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explicitly invokes the parent's version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A method in the parent class can be invoked explicitly using the </a:t>
            </a:r>
            <a:r>
              <a:rPr lang="en-US" sz="2400">
                <a:latin typeface="Courier New" pitchFamily="-110" charset="0"/>
              </a:rPr>
              <a:t>super</a:t>
            </a:r>
            <a:r>
              <a:rPr lang="en-US"/>
              <a:t> reference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If a method is declared with the </a:t>
            </a:r>
            <a:r>
              <a:rPr lang="en-US" sz="2400">
                <a:latin typeface="Courier New" pitchFamily="-110" charset="0"/>
              </a:rPr>
              <a:t>final</a:t>
            </a:r>
            <a:r>
              <a:rPr lang="en-US"/>
              <a:t> modifier, it cannot be overridden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concept of overriding can be applied to data and is called </a:t>
            </a:r>
            <a:r>
              <a:rPr lang="en-US" i="1"/>
              <a:t>shadowing variables</a:t>
            </a:r>
            <a:endParaRPr lang="en-US"/>
          </a:p>
          <a:p>
            <a:pPr eaLnBrk="1" hangingPunct="1">
              <a:spcBef>
                <a:spcPct val="70000"/>
              </a:spcBef>
            </a:pPr>
            <a:r>
              <a:rPr lang="en-US"/>
              <a:t>Shadowing variables should be avoided because it tends to cause unnecessarily confusing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Overloading </a:t>
            </a:r>
            <a:r>
              <a:rPr lang="en-US" dirty="0"/>
              <a:t>vs. Overriding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Overloading deals with multiple methods with the same name in the same class, but with different signatures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Overriding deals with two methods, one in a parent class and one in a child class, that have the same signature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Overloading lets you define a similar operation in different ways for different parameters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Overriding lets you define a similar operation in different ways for different object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child class of one parent can be the parent of another child, forming a </a:t>
            </a:r>
            <a:r>
              <a:rPr lang="en-US" i="1" dirty="0" smtClean="0"/>
              <a:t>class hierarchy</a:t>
            </a:r>
            <a:endParaRPr lang="en-US" dirty="0" smtClean="0"/>
          </a:p>
        </p:txBody>
      </p:sp>
      <p:pic>
        <p:nvPicPr>
          <p:cNvPr id="6" name="Picture 5" descr="Fig8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47" y="2735262"/>
            <a:ext cx="6789968" cy="23447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i="1"/>
              <a:t>Inheritance</a:t>
            </a:r>
            <a:r>
              <a:rPr lang="en-US"/>
              <a:t> allows a software developer to derive a new class from an existing one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The existing class is called the </a:t>
            </a:r>
            <a:r>
              <a:rPr lang="en-US" i="1"/>
              <a:t>parent class,</a:t>
            </a:r>
            <a:r>
              <a:rPr lang="en-US"/>
              <a:t> or </a:t>
            </a:r>
            <a:r>
              <a:rPr lang="en-US" i="1"/>
              <a:t>superclass</a:t>
            </a:r>
            <a:r>
              <a:rPr lang="en-US"/>
              <a:t>, or </a:t>
            </a:r>
            <a:r>
              <a:rPr lang="en-US" i="1"/>
              <a:t>base class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The derived class is called the </a:t>
            </a:r>
            <a:r>
              <a:rPr lang="en-US" i="1"/>
              <a:t>child class</a:t>
            </a:r>
            <a:r>
              <a:rPr lang="en-US"/>
              <a:t> or </a:t>
            </a:r>
            <a:r>
              <a:rPr lang="en-US" i="1"/>
              <a:t>subclass</a:t>
            </a:r>
            <a:endParaRPr lang="en-US"/>
          </a:p>
          <a:p>
            <a:pPr eaLnBrk="1" hangingPunct="1">
              <a:spcBef>
                <a:spcPct val="40000"/>
              </a:spcBef>
            </a:pPr>
            <a:r>
              <a:rPr lang="en-US"/>
              <a:t>As the name implies, the child inherits characteristics of the parent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That is, the child class inherits the methods and data defined by the parent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Common features should be put as high in the hierarchy as is reasonable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child class inherits from all its ancestor classes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There is no single class hierarchy that is appropriate for all situations</a:t>
            </a:r>
          </a:p>
        </p:txBody>
      </p:sp>
      <p:pic>
        <p:nvPicPr>
          <p:cNvPr id="6" name="Picture 5" descr="Fig8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88" y="4487863"/>
            <a:ext cx="4244678" cy="144727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The Object Class</a:t>
            </a:r>
            <a:endParaRPr lang="en-US" dirty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/>
              <a:t>A class called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is defined in the </a:t>
            </a:r>
            <a:r>
              <a:rPr lang="en-US" sz="2400">
                <a:latin typeface="Courier New" pitchFamily="-110" charset="0"/>
              </a:rPr>
              <a:t>java.lang </a:t>
            </a:r>
            <a:r>
              <a:rPr lang="en-US"/>
              <a:t>package of the Java standard class library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All classes are derived from 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If a class is not explicitly defined to be the child of an existing class, it is assumed to be the child of 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Therefore, 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 is the ultimate root of all class hierarchies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Class</a:t>
            </a:r>
            <a:endParaRPr lang="en-US" dirty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 contains a few useful methods, which are inherited by all classes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For example, the </a:t>
            </a:r>
            <a:r>
              <a:rPr lang="en-US" sz="2400">
                <a:latin typeface="Courier New" pitchFamily="-110" charset="0"/>
              </a:rPr>
              <a:t>toString</a:t>
            </a:r>
            <a:r>
              <a:rPr lang="en-US"/>
              <a:t> method is defined in 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Every time we define the </a:t>
            </a:r>
            <a:r>
              <a:rPr lang="en-US" sz="2400">
                <a:latin typeface="Courier New" pitchFamily="-110" charset="0"/>
              </a:rPr>
              <a:t>toString</a:t>
            </a:r>
            <a:r>
              <a:rPr lang="en-US"/>
              <a:t> method, we are actually overriding an inherited definition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toString</a:t>
            </a:r>
            <a:r>
              <a:rPr lang="en-US"/>
              <a:t> method in 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 is defined to return a string that contains the name of the object’s class along with some other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>
                <a:latin typeface="+mn-lt"/>
              </a:rPr>
              <a:t>Object</a:t>
            </a:r>
            <a:r>
              <a:rPr lang="en-US" dirty="0"/>
              <a:t> Class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equals</a:t>
            </a:r>
            <a:r>
              <a:rPr lang="en-US"/>
              <a:t> method of 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 returns true if two references are aliases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We can override </a:t>
            </a:r>
            <a:r>
              <a:rPr lang="en-US" sz="2400">
                <a:latin typeface="Courier New" pitchFamily="-110" charset="0"/>
              </a:rPr>
              <a:t>equals</a:t>
            </a:r>
            <a:r>
              <a:rPr lang="en-US"/>
              <a:t> in any class to define equality in some more appropriate way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As we've seen, the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class defines the </a:t>
            </a:r>
            <a:r>
              <a:rPr lang="en-US" sz="2400">
                <a:latin typeface="Courier New" pitchFamily="-110" charset="0"/>
              </a:rPr>
              <a:t>equals</a:t>
            </a:r>
            <a:r>
              <a:rPr lang="en-US"/>
              <a:t> method to return true if two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objects contain the same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designers of the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class have overridden the </a:t>
            </a:r>
            <a:r>
              <a:rPr lang="en-US" sz="2400">
                <a:latin typeface="Courier New" pitchFamily="-110" charset="0"/>
              </a:rPr>
              <a:t>equals</a:t>
            </a:r>
            <a:r>
              <a:rPr lang="en-US"/>
              <a:t> method inherited from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in favor of a more useful version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 of the </a:t>
            </a:r>
            <a:r>
              <a:rPr lang="en-US" sz="2800" dirty="0" smtClean="0">
                <a:latin typeface="Courier New"/>
                <a:cs typeface="Courier New"/>
              </a:rPr>
              <a:t>Object</a:t>
            </a:r>
            <a:r>
              <a:rPr lang="en-US" dirty="0" smtClean="0"/>
              <a:t> class:</a:t>
            </a:r>
            <a:endParaRPr lang="en-US" dirty="0"/>
          </a:p>
        </p:txBody>
      </p:sp>
      <p:pic>
        <p:nvPicPr>
          <p:cNvPr id="6" name="Picture 5" descr="Fig8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53" y="2297113"/>
            <a:ext cx="5827173" cy="21394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</a:t>
            </a:r>
            <a:r>
              <a:rPr lang="en-US" dirty="0"/>
              <a:t>Classes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488"/>
              </a:spcBef>
            </a:pPr>
            <a:r>
              <a:rPr lang="en-US" dirty="0"/>
              <a:t>An </a:t>
            </a:r>
            <a:r>
              <a:rPr lang="en-US" i="1" dirty="0"/>
              <a:t>abstract class</a:t>
            </a:r>
            <a:r>
              <a:rPr lang="en-US" dirty="0"/>
              <a:t> is a placeholder in a class hierarchy that represents a generic concept</a:t>
            </a:r>
          </a:p>
          <a:p>
            <a:pPr eaLnBrk="1" hangingPunct="1">
              <a:spcBef>
                <a:spcPts val="1488"/>
              </a:spcBef>
            </a:pPr>
            <a:r>
              <a:rPr lang="en-US" dirty="0"/>
              <a:t>An abstract class cannot be instantiated</a:t>
            </a:r>
          </a:p>
          <a:p>
            <a:pPr eaLnBrk="1" hangingPunct="1">
              <a:spcBef>
                <a:spcPts val="1488"/>
              </a:spcBef>
            </a:pPr>
            <a:r>
              <a:rPr lang="en-US" dirty="0"/>
              <a:t>We  use the modifier </a:t>
            </a:r>
            <a:r>
              <a:rPr lang="en-US" sz="2800" dirty="0">
                <a:latin typeface="Courier New" pitchFamily="-110" charset="0"/>
              </a:rPr>
              <a:t>abstract</a:t>
            </a:r>
            <a:r>
              <a:rPr lang="en-US" dirty="0"/>
              <a:t> on the class header to declare a class as abstract: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371600" y="4639733"/>
            <a:ext cx="6400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400" dirty="0">
                <a:latin typeface="Courier New"/>
                <a:cs typeface="Courier New"/>
              </a:rPr>
              <a:t>public abstract class Product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400" dirty="0">
                <a:latin typeface="Courier New"/>
                <a:cs typeface="Courier New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400" dirty="0">
                <a:solidFill>
                  <a:srgbClr val="3366FF"/>
                </a:solidFill>
                <a:latin typeface="Courier New"/>
                <a:cs typeface="Courier New"/>
              </a:rPr>
              <a:t>   // contents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</a:t>
            </a:r>
            <a:r>
              <a:rPr lang="en-US" dirty="0"/>
              <a:t>Classes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181600"/>
          </a:xfrm>
        </p:spPr>
        <p:txBody>
          <a:bodyPr/>
          <a:lstStyle/>
          <a:p>
            <a:pPr eaLnBrk="1" hangingPunct="1"/>
            <a:r>
              <a:rPr lang="en-US"/>
              <a:t>An abstract class often contains abstract methods with no definitions (like an interface)</a:t>
            </a:r>
          </a:p>
          <a:p>
            <a:pPr eaLnBrk="1" hangingPunct="1"/>
            <a:r>
              <a:rPr lang="en-US"/>
              <a:t>Unlike an interface, the </a:t>
            </a:r>
            <a:r>
              <a:rPr lang="en-US" sz="2400">
                <a:latin typeface="Courier New" pitchFamily="-110" charset="0"/>
              </a:rPr>
              <a:t>abstract</a:t>
            </a:r>
            <a:r>
              <a:rPr lang="en-US"/>
              <a:t> modifier must be applied to each abstract method</a:t>
            </a:r>
          </a:p>
          <a:p>
            <a:pPr eaLnBrk="1" hangingPunct="1"/>
            <a:r>
              <a:rPr lang="en-US"/>
              <a:t>Also, an abstract class typically contains non-abstract methods with full definitions</a:t>
            </a:r>
          </a:p>
          <a:p>
            <a:pPr eaLnBrk="1" hangingPunct="1"/>
            <a:r>
              <a:rPr lang="en-US"/>
              <a:t>A class declared as abstract does not have to contain abstract methods – simply declaring it as abstract makes it 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</a:t>
            </a:r>
            <a:r>
              <a:rPr lang="en-US" dirty="0"/>
              <a:t>Classes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The child of an abstract class must override the abstract methods of the parent, or it too will be considered abstract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An abstract method cannot be defined as </a:t>
            </a:r>
            <a:r>
              <a:rPr lang="en-US" sz="2400">
                <a:latin typeface="Courier New" pitchFamily="-110" charset="0"/>
              </a:rPr>
              <a:t>final</a:t>
            </a:r>
            <a:r>
              <a:rPr lang="en-US"/>
              <a:t> or </a:t>
            </a:r>
            <a:r>
              <a:rPr lang="en-US" sz="2400">
                <a:latin typeface="Courier New" pitchFamily="-110" charset="0"/>
              </a:rPr>
              <a:t>static</a:t>
            </a:r>
            <a:endParaRPr lang="en-US" sz="2400"/>
          </a:p>
          <a:p>
            <a:pPr eaLnBrk="1" hangingPunct="1">
              <a:spcBef>
                <a:spcPct val="70000"/>
              </a:spcBef>
            </a:pPr>
            <a:r>
              <a:rPr lang="en-US"/>
              <a:t>The use of abstract classes is an important element of software design – it allows us to establish common elements in a hierarchy that are too generic to instantiate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vehicle class hierarchy: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Common features are held in the abstract </a:t>
            </a:r>
            <a:r>
              <a:rPr lang="en-US" dirty="0" smtClean="0">
                <a:latin typeface="Courier New"/>
                <a:cs typeface="Courier New"/>
              </a:rPr>
              <a:t>Vehicle</a:t>
            </a:r>
            <a:r>
              <a:rPr lang="en-US" dirty="0" smtClean="0"/>
              <a:t> class and defined as appropriate in each child</a:t>
            </a:r>
            <a:endParaRPr lang="en-US" dirty="0"/>
          </a:p>
        </p:txBody>
      </p:sp>
      <p:pic>
        <p:nvPicPr>
          <p:cNvPr id="6" name="Picture 5" descr="Fig8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2070629"/>
            <a:ext cx="4294118" cy="17478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Revisited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It's important to understand one subtle issue related to inheritance and visibility</a:t>
            </a:r>
            <a:endParaRPr lang="en-US" dirty="0" smtClean="0"/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As </a:t>
            </a:r>
            <a:r>
              <a:rPr lang="en-US" dirty="0"/>
              <a:t>we've mentioned, private members cannot be referenced by name in the child class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However, private members inherited by child classes exist and can be referenced indirectly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relationships are shown in a UML class diagram using a solid arrow with an unfilled triangular arrowhead pointing to the parent class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Proper inheritance creates an </a:t>
            </a:r>
            <a:r>
              <a:rPr lang="en-US" i="1" dirty="0" smtClean="0"/>
              <a:t>is-a</a:t>
            </a:r>
            <a:r>
              <a:rPr lang="en-US" dirty="0" smtClean="0"/>
              <a:t> relationship, meaning the child </a:t>
            </a:r>
            <a:r>
              <a:rPr lang="en-US" i="1" dirty="0" smtClean="0"/>
              <a:t>is a</a:t>
            </a:r>
            <a:r>
              <a:rPr lang="en-US" dirty="0" smtClean="0"/>
              <a:t> more specific version of the parent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Fig08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80" y="3018364"/>
            <a:ext cx="3074987" cy="147455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Revisited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Because the parent can refer to the private member, the child can reference it indirectly using its parent's methods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super</a:t>
            </a:r>
            <a:r>
              <a:rPr lang="en-US"/>
              <a:t> reference can be used to refer to the parent class, even if no object of the parent exists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FoodAnalyzer.java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indirect access to inherited private members.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FoodAnalyzer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Instantiates a Pizza object and prints its calories per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serving.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Pizza special = new Pizza(275);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System.out.println("Calories</a:t>
            </a:r>
            <a:r>
              <a:rPr lang="en-US" sz="1200" dirty="0" smtClean="0">
                <a:latin typeface="Courier New"/>
                <a:cs typeface="Courier New"/>
              </a:rPr>
              <a:t> per serving: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special.caloriesPerServing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FoodItem.java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an item of food. Used as the parent of a derived class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to demonstrate indirect referencing.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FoodItem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final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CALORIES_PER_GRAM = 9;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fatGrams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servings;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food item with the specified number of fat grams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number of servings.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FoodItem(int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numFatGrams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numServings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fatGrams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numFatGrams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servings = </a:t>
            </a:r>
            <a:r>
              <a:rPr lang="en-US" sz="1200" dirty="0" err="1" smtClean="0">
                <a:latin typeface="Courier New"/>
                <a:cs typeface="Courier New"/>
              </a:rPr>
              <a:t>numServings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and returns the number of calories in this food item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due to fat.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calories()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</a:t>
            </a:r>
            <a:r>
              <a:rPr lang="en-US" sz="1200" dirty="0" err="1" smtClean="0">
                <a:latin typeface="Courier New"/>
                <a:cs typeface="Courier New"/>
              </a:rPr>
              <a:t>fatGrams</a:t>
            </a:r>
            <a:r>
              <a:rPr lang="en-US" sz="1200" dirty="0" smtClean="0">
                <a:latin typeface="Courier New"/>
                <a:cs typeface="Courier New"/>
              </a:rPr>
              <a:t> * CALORIES_PER_GRAM;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and returns the number of fat calories per serving.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caloriesPerServing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(calories() / servings);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Pizza.java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pizza, which is a food item. Used to demonstrate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indirect referencing through inheritance.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Pizza extends </a:t>
            </a:r>
            <a:r>
              <a:rPr lang="en-US" sz="1200" dirty="0" err="1" smtClean="0">
                <a:latin typeface="Courier New"/>
                <a:cs typeface="Courier New"/>
              </a:rPr>
              <a:t>FoodItem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a pizza with the specified amount of fat (assumes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eight servings).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Pizza(int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fatGrams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super (</a:t>
            </a:r>
            <a:r>
              <a:rPr lang="en-US" sz="1200" dirty="0" err="1" smtClean="0">
                <a:latin typeface="Courier New"/>
                <a:cs typeface="Courier New"/>
              </a:rPr>
              <a:t>fatGrams</a:t>
            </a:r>
            <a:r>
              <a:rPr lang="en-US" sz="1200" dirty="0" smtClean="0">
                <a:latin typeface="Courier New"/>
                <a:cs typeface="Courier New"/>
              </a:rPr>
              <a:t>, 8);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Designing </a:t>
            </a:r>
            <a:r>
              <a:rPr lang="en-US" dirty="0"/>
              <a:t>for Inheritance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Taking </a:t>
            </a:r>
            <a:r>
              <a:rPr lang="en-US" dirty="0"/>
              <a:t>the time to create a good software design reaps long-term benefits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Inheritance issues are an important part of an object-oriented design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Properly designed inheritance relationships can contribute greatly to the elegance, maintainability, and reuse of the software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Let's summarize some of the issues regarding inheritance that relate to a good software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Inheritance </a:t>
            </a:r>
            <a:r>
              <a:rPr lang="en-US" dirty="0"/>
              <a:t>Design Issues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763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Every derivation should be an is-a relationship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Design classes </a:t>
            </a:r>
            <a:r>
              <a:rPr lang="en-US" dirty="0"/>
              <a:t>to be reusable and flexible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Find common characteristics of classes and push them as high in the class hierarchy as appropriate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Override methods as appropriate to tailor or change the functionality of a child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Add new variables to children, but don't redefine (shadow) inherited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Inheritance </a:t>
            </a:r>
            <a:r>
              <a:rPr lang="en-US" dirty="0"/>
              <a:t>Design Issues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Allow each class to manage its own data; use the </a:t>
            </a:r>
            <a:r>
              <a:rPr lang="en-US" sz="2400">
                <a:latin typeface="Courier New" pitchFamily="-110" charset="0"/>
              </a:rPr>
              <a:t>super</a:t>
            </a:r>
            <a:r>
              <a:rPr lang="en-US"/>
              <a:t> reference to invoke the parent's constructor to set up its data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Even if there are no current uses for them, override general methods such as </a:t>
            </a:r>
            <a:r>
              <a:rPr lang="en-US" sz="2400">
                <a:latin typeface="Courier New" pitchFamily="-110" charset="0"/>
              </a:rPr>
              <a:t>toString</a:t>
            </a:r>
            <a:r>
              <a:rPr lang="en-US"/>
              <a:t> and </a:t>
            </a:r>
            <a:r>
              <a:rPr lang="en-US" sz="2400">
                <a:latin typeface="Courier New" pitchFamily="-110" charset="0"/>
              </a:rPr>
              <a:t>equals</a:t>
            </a:r>
            <a:r>
              <a:rPr lang="en-US"/>
              <a:t> with appropriate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Use abstract classes to represent general concepts that lower classes have in common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Use visibility modifiers carefully to provide needed access without violating encapsulation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Restricting </a:t>
            </a:r>
            <a:r>
              <a:rPr lang="en-US" dirty="0"/>
              <a:t>Inheritance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400" dirty="0">
                <a:latin typeface="Courier New" pitchFamily="-110" charset="0"/>
              </a:rPr>
              <a:t>final</a:t>
            </a:r>
            <a:r>
              <a:rPr lang="en-US" dirty="0"/>
              <a:t> modifier can be used to curtail inheritance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If the </a:t>
            </a:r>
            <a:r>
              <a:rPr lang="en-US" sz="2400" dirty="0">
                <a:latin typeface="Courier New" pitchFamily="-110" charset="0"/>
              </a:rPr>
              <a:t>final</a:t>
            </a:r>
            <a:r>
              <a:rPr lang="en-US" dirty="0"/>
              <a:t> modifier is applied to a method, then that method cannot be overridden in any descendent classes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If the </a:t>
            </a:r>
            <a:r>
              <a:rPr lang="en-US" sz="2400" dirty="0">
                <a:latin typeface="Courier New" pitchFamily="-110" charset="0"/>
              </a:rPr>
              <a:t>final</a:t>
            </a:r>
            <a:r>
              <a:rPr lang="en-US" dirty="0"/>
              <a:t> modifier is applied to an entire class, then that class cannot be used to derive any children at all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 dirty="0"/>
              <a:t>Thus, an abstract class cannot be declared as </a:t>
            </a:r>
            <a:r>
              <a:rPr lang="en-US" sz="2400" dirty="0">
                <a:latin typeface="Courier New" pitchFamily="-110" charset="0"/>
              </a:rPr>
              <a:t>final</a:t>
            </a:r>
            <a:endParaRPr lang="en-US" sz="2400" dirty="0" smtClean="0">
              <a:latin typeface="Courier New" pitchFamily="-110" charset="0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final method or class establishes that it </a:t>
            </a:r>
            <a:r>
              <a:rPr lang="en-US" dirty="0"/>
              <a:t>should be used as 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A programmer can tailor a derived class as needed by adding new variables or methods, or by modifying the inherited ones</a:t>
            </a:r>
          </a:p>
          <a:p>
            <a:pPr eaLnBrk="1" hangingPunct="1">
              <a:spcBef>
                <a:spcPct val="70000"/>
              </a:spcBef>
            </a:pPr>
            <a:r>
              <a:rPr lang="en-US" i="1"/>
              <a:t>Software reuse</a:t>
            </a:r>
            <a:r>
              <a:rPr lang="en-US"/>
              <a:t> is a fundamental benefit of inheritance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By using existing software components to create new ones, we capitalize on all the effort that went into the design, implementation, and testing of the existing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Deriving </a:t>
            </a:r>
            <a:r>
              <a:rPr lang="en-US" dirty="0"/>
              <a:t>Subclasses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12255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Java uses the reserved word </a:t>
            </a:r>
            <a:r>
              <a:rPr lang="en-US" sz="2800" dirty="0" smtClean="0">
                <a:latin typeface="Courier New" pitchFamily="-110" charset="0"/>
              </a:rPr>
              <a:t>extends</a:t>
            </a:r>
            <a:r>
              <a:rPr lang="en-US" dirty="0" smtClean="0"/>
              <a:t> to establish an inheritance relationship</a:t>
            </a:r>
            <a:endParaRPr lang="en-US" sz="2400" dirty="0" smtClean="0">
              <a:latin typeface="Courier New" pitchFamily="-110" charset="0"/>
            </a:endParaRP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1866900" y="2667000"/>
            <a:ext cx="541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400" dirty="0">
                <a:latin typeface="Courier New"/>
                <a:cs typeface="Courier New"/>
              </a:rPr>
              <a:t>class Car extends Vehicle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400" dirty="0">
                <a:latin typeface="Courier New"/>
                <a:cs typeface="Courier New"/>
              </a:rPr>
              <a:t>{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3366FF"/>
                </a:solidFill>
                <a:latin typeface="Courier New"/>
                <a:cs typeface="Courier New"/>
              </a:rPr>
              <a:t>   // class contents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Classes</a:t>
            </a:r>
            <a:endParaRPr lang="en-US" dirty="0"/>
          </a:p>
        </p:txBody>
      </p:sp>
      <p:pic>
        <p:nvPicPr>
          <p:cNvPr id="6" name="Picture 5" descr="Syntax deriving a clas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73" y="1730904"/>
            <a:ext cx="6972429" cy="29765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Words.java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inherited method.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Words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Instantiates a derived class and invokes its inherited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local methods.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Dictionary </a:t>
            </a:r>
            <a:r>
              <a:rPr lang="en-US" sz="1200" dirty="0" err="1" smtClean="0">
                <a:latin typeface="Courier New"/>
                <a:cs typeface="Courier New"/>
              </a:rPr>
              <a:t>webster</a:t>
            </a:r>
            <a:r>
              <a:rPr lang="en-US" sz="1200" dirty="0" smtClean="0">
                <a:latin typeface="Courier New"/>
                <a:cs typeface="Courier New"/>
              </a:rPr>
              <a:t> = new Dictionary();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pages: " + </a:t>
            </a:r>
            <a:r>
              <a:rPr lang="en-US" sz="1200" dirty="0" err="1" smtClean="0">
                <a:latin typeface="Courier New"/>
                <a:cs typeface="Courier New"/>
              </a:rPr>
              <a:t>webster.getPages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definitions: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webster.getDefinitions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System.out.println("Definitions</a:t>
            </a:r>
            <a:r>
              <a:rPr lang="en-US" sz="1200" dirty="0" smtClean="0">
                <a:latin typeface="Courier New"/>
                <a:cs typeface="Courier New"/>
              </a:rPr>
              <a:t> per page: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webster.computeRatio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Book.java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book. Used as the parent of a derived class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 inheritance.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Book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pages = 1500;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Pages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setPages(int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numPages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pages = </a:t>
            </a:r>
            <a:r>
              <a:rPr lang="en-US" sz="1200" dirty="0" err="1" smtClean="0">
                <a:latin typeface="Courier New"/>
                <a:cs typeface="Courier New"/>
              </a:rPr>
              <a:t>numPages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Pages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getPages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pages;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3193</Words>
  <Application>Microsoft Macintosh PowerPoint</Application>
  <PresentationFormat>On-screen Show (4:3)</PresentationFormat>
  <Paragraphs>584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Calibri</vt:lpstr>
      <vt:lpstr>Courier New</vt:lpstr>
      <vt:lpstr>Arial</vt:lpstr>
      <vt:lpstr>Office Theme</vt:lpstr>
      <vt:lpstr>PowerPoint Presentation</vt:lpstr>
      <vt:lpstr>Chapter Scope</vt:lpstr>
      <vt:lpstr>Inheritance</vt:lpstr>
      <vt:lpstr>Inheritances</vt:lpstr>
      <vt:lpstr>Inheritance</vt:lpstr>
      <vt:lpstr>Deriving Subclasses</vt:lpstr>
      <vt:lpstr>Deriving Classes</vt:lpstr>
      <vt:lpstr>PowerPoint Presentation</vt:lpstr>
      <vt:lpstr>PowerPoint Presentation</vt:lpstr>
      <vt:lpstr>PowerPoint Presentation</vt:lpstr>
      <vt:lpstr>PowerPoint Presentation</vt:lpstr>
      <vt:lpstr>Inheritance</vt:lpstr>
      <vt:lpstr>The protected Modifier</vt:lpstr>
      <vt:lpstr>The protected Modifier</vt:lpstr>
      <vt:lpstr>The super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Inheritance</vt:lpstr>
      <vt:lpstr>Multiple Inheritance</vt:lpstr>
      <vt:lpstr>Overriding Methods</vt:lpstr>
      <vt:lpstr>PowerPoint Presentation</vt:lpstr>
      <vt:lpstr>PowerPoint Presentation</vt:lpstr>
      <vt:lpstr>PowerPoint Presentation</vt:lpstr>
      <vt:lpstr>Overriding</vt:lpstr>
      <vt:lpstr>Overloading vs. Overriding</vt:lpstr>
      <vt:lpstr>Class Hierarchies</vt:lpstr>
      <vt:lpstr>Class Hierarchies</vt:lpstr>
      <vt:lpstr>The Object Class</vt:lpstr>
      <vt:lpstr>The Object Class</vt:lpstr>
      <vt:lpstr>The Object Class</vt:lpstr>
      <vt:lpstr>The Object Class</vt:lpstr>
      <vt:lpstr>Abstract Classes</vt:lpstr>
      <vt:lpstr>Abstract Classes</vt:lpstr>
      <vt:lpstr>Abstract Classes</vt:lpstr>
      <vt:lpstr>Abstract Classes</vt:lpstr>
      <vt:lpstr>Visibility Revisited</vt:lpstr>
      <vt:lpstr>Visibility Revisited</vt:lpstr>
      <vt:lpstr>PowerPoint Presentation</vt:lpstr>
      <vt:lpstr>PowerPoint Presentation</vt:lpstr>
      <vt:lpstr>PowerPoint Presentation</vt:lpstr>
      <vt:lpstr>PowerPoint Presentation</vt:lpstr>
      <vt:lpstr>Designing for Inheritance</vt:lpstr>
      <vt:lpstr>Inheritance Design Issues</vt:lpstr>
      <vt:lpstr>Inheritance Design Issues</vt:lpstr>
      <vt:lpstr>Restricting Inheritance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27</cp:revision>
  <dcterms:created xsi:type="dcterms:W3CDTF">2013-08-04T17:38:58Z</dcterms:created>
  <dcterms:modified xsi:type="dcterms:W3CDTF">2017-01-04T14:45:28Z</dcterms:modified>
</cp:coreProperties>
</file>