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309" r:id="rId4"/>
    <p:sldId id="310" r:id="rId5"/>
    <p:sldId id="311" r:id="rId6"/>
    <p:sldId id="313" r:id="rId7"/>
    <p:sldId id="314" r:id="rId8"/>
    <p:sldId id="315" r:id="rId9"/>
    <p:sldId id="334" r:id="rId10"/>
    <p:sldId id="281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17" r:id="rId24"/>
    <p:sldId id="318" r:id="rId25"/>
    <p:sldId id="319" r:id="rId26"/>
    <p:sldId id="320" r:id="rId27"/>
    <p:sldId id="32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33" r:id="rId43"/>
    <p:sldId id="329" r:id="rId44"/>
    <p:sldId id="330" r:id="rId45"/>
    <p:sldId id="331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9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Polymorphism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130302"/>
            <a:ext cx="3174863" cy="398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Firm.java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polymorphism via inheritance.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Firm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staff of employees for a firm and pays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 personnel = new Staff();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personnel.payday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Staff.java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personnel staff of a particular business.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Staff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staffList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list of staff members.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Staff()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staffList</a:t>
            </a:r>
            <a:r>
              <a:rPr lang="en-US" sz="1200" dirty="0" smtClean="0">
                <a:latin typeface="Courier New"/>
                <a:cs typeface="Courier New"/>
              </a:rPr>
              <a:t> = new StaffMember[6];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staffList[0] = new </a:t>
            </a:r>
            <a:r>
              <a:rPr lang="en-US" sz="1200" dirty="0" err="1" smtClean="0">
                <a:latin typeface="Courier New"/>
                <a:cs typeface="Courier New"/>
              </a:rPr>
              <a:t>Executive("Tony</a:t>
            </a:r>
            <a:r>
              <a:rPr lang="en-US" sz="1200" dirty="0" smtClean="0">
                <a:latin typeface="Courier New"/>
                <a:cs typeface="Courier New"/>
              </a:rPr>
              <a:t>", "123 Main Line",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"555-0469", "123-45-6789", 2423.07);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staffList[1] = new </a:t>
            </a:r>
            <a:r>
              <a:rPr lang="en-US" sz="1200" dirty="0" err="1" smtClean="0">
                <a:latin typeface="Courier New"/>
                <a:cs typeface="Courier New"/>
              </a:rPr>
              <a:t>Employee("Paulie</a:t>
            </a:r>
            <a:r>
              <a:rPr lang="en-US" sz="1200" dirty="0" smtClean="0">
                <a:latin typeface="Courier New"/>
                <a:cs typeface="Courier New"/>
              </a:rPr>
              <a:t>", "456 Off Line",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"555-0101", "987-65-4321", 1246.15);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staffList[2] = new </a:t>
            </a:r>
            <a:r>
              <a:rPr lang="en-US" sz="1200" dirty="0" err="1" smtClean="0">
                <a:latin typeface="Courier New"/>
                <a:cs typeface="Courier New"/>
              </a:rPr>
              <a:t>Employee("Vito</a:t>
            </a:r>
            <a:r>
              <a:rPr lang="en-US" sz="1200" dirty="0" smtClean="0">
                <a:latin typeface="Courier New"/>
                <a:cs typeface="Courier New"/>
              </a:rPr>
              <a:t>", "789 Off Rocker",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"555-0000", "010-20-3040", 1169.23);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staffList[3] = new </a:t>
            </a:r>
            <a:r>
              <a:rPr lang="en-US" sz="1200" dirty="0" err="1" smtClean="0">
                <a:latin typeface="Courier New"/>
                <a:cs typeface="Courier New"/>
              </a:rPr>
              <a:t>Hourly("Michael</a:t>
            </a:r>
            <a:r>
              <a:rPr lang="en-US" sz="1200" dirty="0" smtClean="0">
                <a:latin typeface="Courier New"/>
                <a:cs typeface="Courier New"/>
              </a:rPr>
              <a:t>", "678 Fifth Ave.",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"555-0690", "958-47-3625", 10.55);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staffList[4] = new </a:t>
            </a:r>
            <a:r>
              <a:rPr lang="en-US" sz="1000" dirty="0" err="1" smtClean="0">
                <a:latin typeface="Courier New"/>
                <a:cs typeface="Courier New"/>
              </a:rPr>
              <a:t>Volunteer("Adrianna</a:t>
            </a:r>
            <a:r>
              <a:rPr lang="en-US" sz="1000" dirty="0" smtClean="0">
                <a:latin typeface="Courier New"/>
                <a:cs typeface="Courier New"/>
              </a:rPr>
              <a:t>", "987 Babe Blvd.",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"555-8374");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staffList[5] = new </a:t>
            </a:r>
            <a:r>
              <a:rPr lang="en-US" sz="1000" dirty="0" err="1" smtClean="0">
                <a:latin typeface="Courier New"/>
                <a:cs typeface="Courier New"/>
              </a:rPr>
              <a:t>Volunteer("Benny</a:t>
            </a:r>
            <a:r>
              <a:rPr lang="en-US" sz="1000" dirty="0" smtClean="0">
                <a:latin typeface="Courier New"/>
                <a:cs typeface="Courier New"/>
              </a:rPr>
              <a:t>", "321 Dud Lane",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"555-7282");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((Executive)staffList[0]).awardBonus(500.00);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((Hourly)staffList[3]).addHours(40);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Pays all staff members.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payday()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double amount;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count=0; count &lt; </a:t>
            </a:r>
            <a:r>
              <a:rPr lang="en-US" sz="1000" dirty="0" err="1" smtClean="0">
                <a:latin typeface="Courier New"/>
                <a:cs typeface="Courier New"/>
              </a:rPr>
              <a:t>staffList.length</a:t>
            </a:r>
            <a:r>
              <a:rPr lang="en-US" sz="1000" dirty="0" smtClean="0">
                <a:latin typeface="Courier New"/>
                <a:cs typeface="Courier New"/>
              </a:rPr>
              <a:t>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 (</a:t>
            </a:r>
            <a:r>
              <a:rPr lang="en-US" sz="1000" dirty="0" err="1" smtClean="0">
                <a:latin typeface="Courier New"/>
                <a:cs typeface="Courier New"/>
              </a:rPr>
              <a:t>staffList[count</a:t>
            </a:r>
            <a:r>
              <a:rPr lang="en-US" sz="10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amount = </a:t>
            </a:r>
            <a:r>
              <a:rPr lang="en-US" sz="1000" dirty="0" err="1" smtClean="0">
                <a:latin typeface="Courier New"/>
                <a:cs typeface="Courier New"/>
              </a:rPr>
              <a:t>staffList[count].pay</a:t>
            </a:r>
            <a:r>
              <a:rPr lang="en-US" sz="1000" dirty="0" smtClean="0">
                <a:latin typeface="Courier New"/>
                <a:cs typeface="Courier New"/>
              </a:rPr>
              <a:t>();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polymorphic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if (amount == 0.0)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System.out.println("Thanks</a:t>
            </a:r>
            <a:r>
              <a:rPr lang="en-US" sz="1000" dirty="0" smtClean="0">
                <a:latin typeface="Courier New"/>
                <a:cs typeface="Courier New"/>
              </a:rPr>
              <a:t>!");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System.out.println("Paid</a:t>
            </a:r>
            <a:r>
              <a:rPr lang="en-US" sz="1000" dirty="0" smtClean="0">
                <a:latin typeface="Courier New"/>
                <a:cs typeface="Courier New"/>
              </a:rPr>
              <a:t>: " + amount);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("-----------------------------------");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StaffMember.java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generic staff member.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abstract public class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address;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phone;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staff member using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StaffMember(String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name =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address =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phone =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including the basic employee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"Name: " + name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"Address: " + address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"Phone: " + phone;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Derived classes must define the pay method for each type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abstract double pay();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Volunteer.java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staff member that works as a volunteer.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Volunteer extends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volunteer using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Volunteer(String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zero pay value for this volunteer.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0.0;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Employee.java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general paid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Employee extends </a:t>
            </a:r>
            <a:r>
              <a:rPr lang="en-US" sz="1200" dirty="0" err="1" smtClean="0">
                <a:latin typeface="Courier New"/>
                <a:cs typeface="Courier New"/>
              </a:rPr>
              <a:t>StaffMember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String </a:t>
            </a:r>
            <a:r>
              <a:rPr lang="en-US" sz="1200" dirty="0" err="1" smtClean="0">
                <a:latin typeface="Courier New"/>
                <a:cs typeface="Courier New"/>
              </a:rPr>
              <a:t>socialSecurityNumber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protected double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employee with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Employee(String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String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, double rate)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socialSecurityNumber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 = rate;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information about an employee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</a:t>
            </a:r>
            <a:r>
              <a:rPr lang="en-US" sz="1200" dirty="0" err="1" smtClean="0">
                <a:latin typeface="Courier New"/>
                <a:cs typeface="Courier New"/>
              </a:rPr>
              <a:t>super.toString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"\</a:t>
            </a:r>
            <a:r>
              <a:rPr lang="en-US" sz="1200" dirty="0" err="1" smtClean="0">
                <a:latin typeface="Courier New"/>
                <a:cs typeface="Courier New"/>
              </a:rPr>
              <a:t>nSocial</a:t>
            </a:r>
            <a:r>
              <a:rPr lang="en-US" sz="1200" dirty="0" smtClean="0">
                <a:latin typeface="Courier New"/>
                <a:cs typeface="Courier New"/>
              </a:rPr>
              <a:t> Security Number: " + </a:t>
            </a:r>
            <a:r>
              <a:rPr lang="en-US" sz="1200" dirty="0" err="1" smtClean="0">
                <a:latin typeface="Courier New"/>
                <a:cs typeface="Courier New"/>
              </a:rPr>
              <a:t>socialSecurityNumber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pay rate for this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Executive.java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executive staff member, who can earn a bonus.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Executive extends Employee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double bonus;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executive with the specified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Executive(String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eName</a:t>
            </a:r>
            <a:r>
              <a:rPr lang="en-US" sz="1100" dirty="0" smtClean="0">
                <a:latin typeface="Courier New"/>
                <a:cs typeface="Courier New"/>
              </a:rPr>
              <a:t>, String </a:t>
            </a:r>
            <a:r>
              <a:rPr lang="en-US" sz="1100" dirty="0" err="1" smtClean="0">
                <a:latin typeface="Courier New"/>
                <a:cs typeface="Courier New"/>
              </a:rPr>
              <a:t>eAddress</a:t>
            </a:r>
            <a:r>
              <a:rPr lang="en-US" sz="1100" dirty="0" smtClean="0">
                <a:latin typeface="Courier New"/>
                <a:cs typeface="Courier New"/>
              </a:rPr>
              <a:t>, String </a:t>
            </a:r>
            <a:r>
              <a:rPr lang="en-US" sz="1100" dirty="0" err="1" smtClean="0">
                <a:latin typeface="Courier New"/>
                <a:cs typeface="Courier New"/>
              </a:rPr>
              <a:t>ePhone</a:t>
            </a:r>
            <a:r>
              <a:rPr lang="en-US" sz="11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 String </a:t>
            </a:r>
            <a:r>
              <a:rPr lang="en-US" sz="1100" dirty="0" err="1" smtClean="0">
                <a:latin typeface="Courier New"/>
                <a:cs typeface="Courier New"/>
              </a:rPr>
              <a:t>socSecNumber</a:t>
            </a:r>
            <a:r>
              <a:rPr lang="en-US" sz="1100" dirty="0" smtClean="0">
                <a:latin typeface="Courier New"/>
                <a:cs typeface="Courier New"/>
              </a:rPr>
              <a:t>, double rate)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super(eName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eAddress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ePhone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socSecNumber</a:t>
            </a:r>
            <a:r>
              <a:rPr lang="en-US" sz="1100" dirty="0" smtClean="0">
                <a:latin typeface="Courier New"/>
                <a:cs typeface="Courier New"/>
              </a:rPr>
              <a:t>, rate);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bonus = 0;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bonus has yet to be awarded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Awards the specified bonus to this executive.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awardBonus(double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execBonus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bonus = </a:t>
            </a:r>
            <a:r>
              <a:rPr lang="en-US" sz="1100" dirty="0" err="1" smtClean="0">
                <a:latin typeface="Courier New"/>
                <a:cs typeface="Courier New"/>
              </a:rPr>
              <a:t>execBonus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pay for an executive, which is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regular employee payment plus a one-time bonus.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payment = </a:t>
            </a:r>
            <a:r>
              <a:rPr lang="en-US" sz="1200" dirty="0" err="1" smtClean="0">
                <a:latin typeface="Courier New"/>
                <a:cs typeface="Courier New"/>
              </a:rPr>
              <a:t>super.pay</a:t>
            </a:r>
            <a:r>
              <a:rPr lang="en-US" sz="1200" dirty="0" smtClean="0">
                <a:latin typeface="Courier New"/>
                <a:cs typeface="Courier New"/>
              </a:rPr>
              <a:t>() + bonus;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bonus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payment;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polymorphism</a:t>
            </a:r>
          </a:p>
          <a:p>
            <a:r>
              <a:rPr lang="en-US" dirty="0" smtClean="0"/>
              <a:t>Dynamic binding</a:t>
            </a:r>
          </a:p>
          <a:p>
            <a:r>
              <a:rPr lang="en-US" dirty="0" smtClean="0"/>
              <a:t>Using inheritance for polymorphism</a:t>
            </a:r>
          </a:p>
          <a:p>
            <a:r>
              <a:rPr lang="en-US" dirty="0" smtClean="0"/>
              <a:t>Exploring Java interfaces in more detail</a:t>
            </a:r>
          </a:p>
          <a:p>
            <a:r>
              <a:rPr lang="en-US" dirty="0" smtClean="0"/>
              <a:t>Using interfaces for polymorphism</a:t>
            </a:r>
          </a:p>
          <a:p>
            <a:r>
              <a:rPr lang="en-US" dirty="0" smtClean="0"/>
              <a:t>Polymorphic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Hourly.java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employee that gets paid by the hour.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Hourly extends Employee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hourly employee using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Hourly(String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String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, double rate)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eAddress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ePhone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socSecNumber</a:t>
            </a:r>
            <a:r>
              <a:rPr lang="en-US" sz="1200" dirty="0" smtClean="0">
                <a:latin typeface="Courier New"/>
                <a:cs typeface="Courier New"/>
              </a:rPr>
              <a:t>, rate);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the specified number of hours to this employee's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accumulated hours.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addHours(int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moreHours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moreHours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pay for this hourly employee.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pay()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payment = </a:t>
            </a:r>
            <a:r>
              <a:rPr lang="en-US" sz="1200" dirty="0" err="1" smtClean="0">
                <a:latin typeface="Courier New"/>
                <a:cs typeface="Courier New"/>
              </a:rPr>
              <a:t>payRate</a:t>
            </a:r>
            <a:r>
              <a:rPr lang="en-US" sz="1200" dirty="0" smtClean="0"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payment;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information about this hourly employee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</a:t>
            </a:r>
            <a:r>
              <a:rPr lang="en-US" sz="1200" dirty="0" err="1" smtClean="0">
                <a:latin typeface="Courier New"/>
                <a:cs typeface="Courier New"/>
              </a:rPr>
              <a:t>super.toString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result += "\</a:t>
            </a:r>
            <a:r>
              <a:rPr lang="en-US" sz="1200" dirty="0" err="1" smtClean="0">
                <a:latin typeface="Courier New"/>
                <a:cs typeface="Courier New"/>
              </a:rPr>
              <a:t>nCurrent</a:t>
            </a:r>
            <a:r>
              <a:rPr lang="en-US" sz="1200" dirty="0" smtClean="0">
                <a:latin typeface="Courier New"/>
                <a:cs typeface="Courier New"/>
              </a:rPr>
              <a:t> hours: " + </a:t>
            </a:r>
            <a:r>
              <a:rPr lang="en-US" sz="1200" dirty="0" err="1" smtClean="0">
                <a:latin typeface="Courier New"/>
                <a:cs typeface="Courier New"/>
              </a:rPr>
              <a:t>hoursWorked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A Java </a:t>
            </a:r>
            <a:r>
              <a:rPr lang="en-US" i="1"/>
              <a:t>interface</a:t>
            </a:r>
            <a:r>
              <a:rPr lang="en-US"/>
              <a:t> is a collection of abstract methods and constants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</a:t>
            </a:r>
            <a:r>
              <a:rPr lang="en-US" i="1"/>
              <a:t>abstract method</a:t>
            </a:r>
            <a:r>
              <a:rPr lang="en-US"/>
              <a:t> is a method header without a method body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abstract method can be declared using the modifier </a:t>
            </a:r>
            <a:r>
              <a:rPr lang="en-US" sz="2400">
                <a:latin typeface="Courier New" pitchFamily="-110" charset="0"/>
              </a:rPr>
              <a:t>abstract</a:t>
            </a:r>
            <a:r>
              <a:rPr lang="en-US"/>
              <a:t>, but because all methods in an interface are abstract, usually it is left off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An interface is used to establish a set of methods that a class will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76350" y="2498725"/>
            <a:ext cx="719455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interface Doable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err="1">
                <a:latin typeface="Courier New"/>
                <a:cs typeface="Courier New"/>
              </a:rPr>
              <a:t>doThis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doThat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smtClean="0">
                <a:latin typeface="Courier New"/>
                <a:cs typeface="Courier New"/>
              </a:rPr>
              <a:t>doThis2(</a:t>
            </a:r>
            <a:r>
              <a:rPr lang="en-US" sz="2000" dirty="0">
                <a:latin typeface="Courier New"/>
                <a:cs typeface="Courier New"/>
              </a:rPr>
              <a:t>float value, char </a:t>
            </a:r>
            <a:r>
              <a:rPr lang="en-US" sz="2000" dirty="0" err="1">
                <a:latin typeface="Courier New"/>
                <a:cs typeface="Courier New"/>
              </a:rPr>
              <a:t>ch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</a:t>
            </a:r>
            <a:r>
              <a:rPr lang="en-US" sz="2000" dirty="0" err="1">
                <a:latin typeface="Courier New"/>
                <a:cs typeface="Courier New"/>
              </a:rPr>
              <a:t>boolean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doTheOther(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num);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4638" y="1625604"/>
            <a:ext cx="3538537" cy="808038"/>
            <a:chOff x="773" y="931"/>
            <a:chExt cx="2229" cy="509"/>
          </a:xfrm>
        </p:grpSpPr>
        <p:sp>
          <p:nvSpPr>
            <p:cNvPr id="44041" name="Text Box 5"/>
            <p:cNvSpPr txBox="1">
              <a:spLocks noChangeArrowheads="1"/>
            </p:cNvSpPr>
            <p:nvPr/>
          </p:nvSpPr>
          <p:spPr bwMode="auto">
            <a:xfrm>
              <a:off x="773" y="931"/>
              <a:ext cx="222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latin typeface="Arial" pitchFamily="-110" charset="0"/>
                </a:rPr>
                <a:t>interface</a:t>
              </a:r>
              <a:r>
                <a:rPr lang="en-US" sz="2000" dirty="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is a reserved word</a:t>
              </a:r>
              <a:endParaRPr lang="en-US" sz="2400" dirty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4042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697538" y="1828800"/>
            <a:ext cx="3005137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None of the methods in</a:t>
            </a:r>
          </a:p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an interface are given</a:t>
            </a:r>
          </a:p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a definition (body)</a:t>
            </a:r>
            <a:endParaRPr lang="en-US" sz="2400" b="0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61942" y="4495800"/>
            <a:ext cx="3597275" cy="1158875"/>
            <a:chOff x="2943" y="2832"/>
            <a:chExt cx="2266" cy="730"/>
          </a:xfrm>
        </p:grpSpPr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2943" y="3120"/>
              <a:ext cx="226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A semicolon immediately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follows each method header</a:t>
              </a:r>
              <a:endParaRPr lang="en-US" sz="2400" b="0" dirty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interface cannot be instantiated</a:t>
            </a:r>
          </a:p>
          <a:p>
            <a:pPr eaLnBrk="1" hangingPunct="1"/>
            <a:r>
              <a:rPr lang="en-US" dirty="0"/>
              <a:t>Methods in an interface have public visibility by default</a:t>
            </a:r>
          </a:p>
          <a:p>
            <a:pPr eaLnBrk="1" hangingPunct="1"/>
            <a:r>
              <a:rPr lang="en-US" dirty="0"/>
              <a:t>A class formally implements an interface by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stating so in the class header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providing implementations for each abstract method in the interface</a:t>
            </a:r>
          </a:p>
          <a:p>
            <a:pPr eaLnBrk="1" hangingPunct="1"/>
            <a:r>
              <a:rPr lang="en-US" dirty="0"/>
              <a:t>If a class</a:t>
            </a:r>
            <a:r>
              <a:rPr lang="en-US" dirty="0" smtClean="0"/>
              <a:t> states that </a:t>
            </a:r>
            <a:r>
              <a:rPr lang="en-US" dirty="0"/>
              <a:t>it implements an interface, it must define all methods in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600200" y="1508125"/>
            <a:ext cx="5670550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class </a:t>
            </a:r>
            <a:r>
              <a:rPr lang="en-US" sz="2000" dirty="0" err="1">
                <a:latin typeface="Courier New"/>
                <a:cs typeface="Courier New"/>
              </a:rPr>
              <a:t>CanDo</a:t>
            </a:r>
            <a:r>
              <a:rPr lang="en-US" sz="2000" dirty="0">
                <a:latin typeface="Courier New"/>
                <a:cs typeface="Courier New"/>
              </a:rPr>
              <a:t> implements Doable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err="1">
                <a:latin typeface="Courier New"/>
                <a:cs typeface="Courier New"/>
              </a:rPr>
              <a:t>doThis</a:t>
            </a:r>
            <a:r>
              <a:rPr lang="en-US" sz="2000" dirty="0">
                <a:latin typeface="Courier New"/>
                <a:cs typeface="Courier New"/>
              </a:rPr>
              <a:t> ()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   // whatever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public void </a:t>
            </a:r>
            <a:r>
              <a:rPr lang="en-US" sz="2000" dirty="0" err="1">
                <a:latin typeface="Courier New"/>
                <a:cs typeface="Courier New"/>
              </a:rPr>
              <a:t>doThat</a:t>
            </a:r>
            <a:r>
              <a:rPr lang="en-US" sz="2000" dirty="0">
                <a:latin typeface="Courier New"/>
                <a:cs typeface="Courier New"/>
              </a:rPr>
              <a:t> ()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   // whatever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// etc.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200" y="1965325"/>
            <a:ext cx="2506663" cy="1006475"/>
            <a:chOff x="3648" y="1296"/>
            <a:chExt cx="1579" cy="634"/>
          </a:xfrm>
        </p:grpSpPr>
        <p:sp>
          <p:nvSpPr>
            <p:cNvPr id="46088" name="Text Box 5"/>
            <p:cNvSpPr txBox="1">
              <a:spLocks noChangeArrowheads="1"/>
            </p:cNvSpPr>
            <p:nvPr/>
          </p:nvSpPr>
          <p:spPr bwMode="auto">
            <a:xfrm>
              <a:off x="3913" y="1488"/>
              <a:ext cx="131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Arial" pitchFamily="-110" charset="0"/>
                </a:rPr>
                <a:t>implements</a:t>
              </a:r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 a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reserved word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6089" name="Line 6"/>
            <p:cNvSpPr>
              <a:spLocks noChangeShapeType="1"/>
            </p:cNvSpPr>
            <p:nvPr/>
          </p:nvSpPr>
          <p:spPr bwMode="auto">
            <a:xfrm flipH="1" flipV="1">
              <a:off x="3648" y="1296"/>
              <a:ext cx="480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638800" y="3641725"/>
            <a:ext cx="2841625" cy="1295400"/>
            <a:chOff x="3552" y="2160"/>
            <a:chExt cx="1790" cy="816"/>
          </a:xfrm>
        </p:grpSpPr>
        <p:sp>
          <p:nvSpPr>
            <p:cNvPr id="46086" name="Text Box 8"/>
            <p:cNvSpPr txBox="1">
              <a:spLocks noChangeArrowheads="1"/>
            </p:cNvSpPr>
            <p:nvPr/>
          </p:nvSpPr>
          <p:spPr bwMode="auto">
            <a:xfrm>
              <a:off x="3760" y="2208"/>
              <a:ext cx="1582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Each method listed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in</a:t>
              </a:r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>
                  <a:latin typeface="Arial" pitchFamily="-110" charset="0"/>
                </a:rPr>
                <a:t>Doable</a:t>
              </a:r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given a definition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46087" name="AutoShape 9"/>
            <p:cNvSpPr>
              <a:spLocks/>
            </p:cNvSpPr>
            <p:nvPr/>
          </p:nvSpPr>
          <p:spPr bwMode="auto"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7602"/>
            <a:ext cx="8763000" cy="5257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 class that implements an interface can implement other methods as well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In addition to (or instead of) abstract methods, an interface can contain constants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When a class implements an interface, it gains access to all its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Encryptable.java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interface for an object that can be encrypted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and decrypted.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Encryptable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encrypt();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decrypt();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Secret.java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secret message that can be encrypted and decrypted.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java.util.Random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Secret implements </a:t>
            </a:r>
            <a:r>
              <a:rPr lang="en-US" sz="1200" dirty="0" err="1" smtClean="0">
                <a:latin typeface="Courier New"/>
                <a:cs typeface="Courier New"/>
              </a:rPr>
              <a:t>Encryptable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encrypted;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shift;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Random generator;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Stores the original message and establishes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value for the encryption shift.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Secret(String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message = 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encrypted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generator = new Random();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shift = generator.nextInt(10) + 5;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1200"/>
              </a:spcAft>
            </a:pPr>
            <a:r>
              <a:rPr lang="en-US" dirty="0"/>
              <a:t>Consider the following method invocation:</a:t>
            </a:r>
          </a:p>
          <a:p>
            <a:pPr algn="ctr" eaLnBrk="1" hangingPunct="1">
              <a:lnSpc>
                <a:spcPct val="95000"/>
              </a:lnSpc>
              <a:spcAft>
                <a:spcPts val="1200"/>
              </a:spcAft>
              <a:buFontTx/>
              <a:buNone/>
            </a:pPr>
            <a:r>
              <a:rPr lang="en-US" sz="2400" dirty="0" err="1">
                <a:latin typeface="Courier New" pitchFamily="-110" charset="0"/>
              </a:rPr>
              <a:t>obj.doIt</a:t>
            </a:r>
            <a:r>
              <a:rPr lang="en-US" sz="24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At some point, this invocation is </a:t>
            </a:r>
            <a:r>
              <a:rPr lang="en-US" i="1" dirty="0"/>
              <a:t>bound</a:t>
            </a:r>
            <a:r>
              <a:rPr lang="en-US" dirty="0"/>
              <a:t> to the definition of the method that it invokes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If this binding occurred at compile time, then that line of code would call the same method every time</a:t>
            </a:r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dirty="0" smtClean="0"/>
              <a:t>But </a:t>
            </a:r>
            <a:r>
              <a:rPr lang="en-US" dirty="0"/>
              <a:t>Java defers method binding until run </a:t>
            </a:r>
            <a:r>
              <a:rPr lang="en-US" dirty="0" smtClean="0"/>
              <a:t>time; </a:t>
            </a:r>
            <a:r>
              <a:rPr lang="en-US" dirty="0"/>
              <a:t>this is called </a:t>
            </a:r>
            <a:r>
              <a:rPr lang="en-US" i="1" dirty="0"/>
              <a:t>dynamic binding</a:t>
            </a:r>
            <a:r>
              <a:rPr lang="en-US" dirty="0"/>
              <a:t> or </a:t>
            </a:r>
            <a:r>
              <a:rPr lang="en-US" i="1" dirty="0"/>
              <a:t>late </a:t>
            </a:r>
            <a:r>
              <a:rPr lang="en-US" i="1" dirty="0" smtClean="0"/>
              <a:t>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Encrypts this secret using a Caesar cipher. Has no effect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this secret is already encrypted.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encrypt()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(!encrypted)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String masked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index=0; index &lt; </a:t>
            </a:r>
            <a:r>
              <a:rPr lang="en-US" sz="1200" dirty="0" err="1" smtClean="0">
                <a:latin typeface="Courier New"/>
                <a:cs typeface="Courier New"/>
              </a:rPr>
              <a:t>message.length</a:t>
            </a:r>
            <a:r>
              <a:rPr lang="en-US" sz="1200" dirty="0" smtClean="0">
                <a:latin typeface="Courier New"/>
                <a:cs typeface="Courier New"/>
              </a:rPr>
              <a:t>();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masked = masked + (</a:t>
            </a:r>
            <a:r>
              <a:rPr lang="en-US" sz="1200" dirty="0" err="1" smtClean="0">
                <a:latin typeface="Courier New"/>
                <a:cs typeface="Courier New"/>
              </a:rPr>
              <a:t>char)(message.charAt(index)+shift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message = masked;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encrypted = true;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Decrypts and returns this secret. Has no effect if this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secret is not currently encrypted.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decrypt()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(encrypted)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String unmasked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index=0; index &lt; </a:t>
            </a:r>
            <a:r>
              <a:rPr lang="en-US" sz="1200" dirty="0" err="1" smtClean="0">
                <a:latin typeface="Courier New"/>
                <a:cs typeface="Courier New"/>
              </a:rPr>
              <a:t>message.length</a:t>
            </a:r>
            <a:r>
              <a:rPr lang="en-US" sz="1200" dirty="0" smtClean="0">
                <a:latin typeface="Courier New"/>
                <a:cs typeface="Courier New"/>
              </a:rPr>
              <a:t>();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unmasked = unmasked + (</a:t>
            </a:r>
            <a:r>
              <a:rPr lang="en-US" sz="1200" dirty="0" err="1" smtClean="0">
                <a:latin typeface="Courier New"/>
                <a:cs typeface="Courier New"/>
              </a:rPr>
              <a:t>char)(message.charAt(index</a:t>
            </a:r>
            <a:r>
              <a:rPr lang="en-US" sz="1200" dirty="0" smtClean="0">
                <a:latin typeface="Courier New"/>
                <a:cs typeface="Courier New"/>
              </a:rPr>
              <a:t>)-shift);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message = unmasked;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encrypted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true if this secret is currently encrypted.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isEncrypted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encrypted;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secret (may be encrypted).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SecretTest.java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formal interface.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SecretTest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Secret object and exercises its encryption.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Secret hush = new </a:t>
            </a:r>
            <a:r>
              <a:rPr lang="en-US" sz="1200" dirty="0" err="1" smtClean="0">
                <a:latin typeface="Courier New"/>
                <a:cs typeface="Courier New"/>
              </a:rPr>
              <a:t>Secret("Wil</a:t>
            </a:r>
            <a:r>
              <a:rPr lang="en-US" sz="1200" dirty="0" smtClean="0">
                <a:latin typeface="Courier New"/>
                <a:cs typeface="Courier New"/>
              </a:rPr>
              <a:t> Wheaton is my hero!");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System.out.println(hush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hush.encrypt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System.out.println(hush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hush.decrypt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System.out.println(hush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UML, a dotted arrow is used to show that a class implements an interface</a:t>
            </a:r>
          </a:p>
          <a:p>
            <a:r>
              <a:rPr lang="en-US" sz="2800" dirty="0" smtClean="0"/>
              <a:t>The designation </a:t>
            </a:r>
            <a:r>
              <a:rPr lang="en-US" sz="2400" dirty="0" smtClean="0">
                <a:latin typeface="Courier New"/>
                <a:cs typeface="Courier New"/>
              </a:rPr>
              <a:t>&lt;&lt;interface&gt;&gt;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800" dirty="0" smtClean="0"/>
              <a:t>is used to indicate an interface</a:t>
            </a:r>
            <a:endParaRPr lang="en-US" sz="2800" dirty="0"/>
          </a:p>
        </p:txBody>
      </p:sp>
      <p:pic>
        <p:nvPicPr>
          <p:cNvPr id="6" name="Picture 5" descr="Fig9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30" y="2895599"/>
            <a:ext cx="4922837" cy="31168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80035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A class can implement multiple interfaces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interfaces are listed in the </a:t>
            </a:r>
            <a:r>
              <a:rPr lang="en-US" sz="2400">
                <a:latin typeface="Courier New" pitchFamily="-110" charset="0"/>
              </a:rPr>
              <a:t>implements</a:t>
            </a:r>
            <a:r>
              <a:rPr lang="en-US"/>
              <a:t> clause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class must implement all methods in all interfaces listed in the header</a:t>
            </a:r>
            <a:endParaRPr lang="en-US" sz="2400">
              <a:latin typeface="Courier New" pitchFamily="-110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4131733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class </a:t>
            </a:r>
            <a:r>
              <a:rPr lang="en-US" sz="2000" dirty="0" err="1">
                <a:latin typeface="Courier New"/>
                <a:cs typeface="Courier New"/>
              </a:rPr>
              <a:t>ManyThings</a:t>
            </a:r>
            <a:r>
              <a:rPr lang="en-US" sz="2000" dirty="0">
                <a:latin typeface="Courier New"/>
                <a:cs typeface="Courier New"/>
              </a:rPr>
              <a:t> implements</a:t>
            </a:r>
            <a:r>
              <a:rPr lang="en-US" sz="2000" dirty="0" smtClean="0">
                <a:latin typeface="Courier New"/>
                <a:cs typeface="Courier New"/>
              </a:rPr>
              <a:t> Interface1</a:t>
            </a:r>
            <a:r>
              <a:rPr lang="en-US" sz="2000" dirty="0">
                <a:latin typeface="Courier New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Interface2</a:t>
            </a:r>
            <a:endParaRPr lang="en-US" sz="2000" dirty="0">
              <a:latin typeface="Courier New"/>
              <a:cs typeface="Courier New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  // all methods of both interfaces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The Java</a:t>
            </a:r>
            <a:r>
              <a:rPr lang="en-US" dirty="0" smtClean="0"/>
              <a:t> API contains </a:t>
            </a:r>
            <a:r>
              <a:rPr lang="en-US" dirty="0"/>
              <a:t>many helpful interfaces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Comparable</a:t>
            </a:r>
            <a:r>
              <a:rPr lang="en-US" dirty="0"/>
              <a:t> interface contains one abstract method called </a:t>
            </a:r>
            <a:r>
              <a:rPr lang="en-US" sz="2400" dirty="0" err="1">
                <a:latin typeface="Courier New" pitchFamily="-110" charset="0"/>
              </a:rPr>
              <a:t>compareTo</a:t>
            </a:r>
            <a:r>
              <a:rPr lang="en-US" dirty="0"/>
              <a:t>, which is used to compare two objects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We discussed the </a:t>
            </a:r>
            <a:r>
              <a:rPr lang="en-US" sz="2400" dirty="0" err="1">
                <a:latin typeface="Courier New" pitchFamily="-110" charset="0"/>
              </a:rPr>
              <a:t>compareTo</a:t>
            </a:r>
            <a:r>
              <a:rPr lang="en-US" dirty="0"/>
              <a:t> method of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in Chapter 4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implements </a:t>
            </a:r>
            <a:r>
              <a:rPr lang="en-US" sz="2400" dirty="0">
                <a:latin typeface="Courier New" pitchFamily="-110" charset="0"/>
              </a:rPr>
              <a:t>Comparable</a:t>
            </a:r>
            <a:r>
              <a:rPr lang="en-US" dirty="0"/>
              <a:t>, giving us the ability to put strings in lexicographic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12954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Any class can implement </a:t>
            </a:r>
            <a:r>
              <a:rPr lang="en-US" sz="2400">
                <a:latin typeface="Courier New" pitchFamily="-110" charset="0"/>
              </a:rPr>
              <a:t>Comparable</a:t>
            </a:r>
            <a:r>
              <a:rPr lang="en-US"/>
              <a:t> to provide a mechanism for comparing objects of that type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685800" y="24384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if (obj1.compareTo(obj2) &lt; 0)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smtClean="0">
                <a:latin typeface="Courier New"/>
                <a:cs typeface="Courier New"/>
              </a:rPr>
              <a:t>System.out.println(</a:t>
            </a:r>
            <a:r>
              <a:rPr lang="en-US" sz="2000" dirty="0">
                <a:latin typeface="Courier New"/>
                <a:cs typeface="Courier New"/>
              </a:rPr>
              <a:t>"obj1 is less than obj2");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52400" y="3657600"/>
            <a:ext cx="8763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sz="2800" b="0" dirty="0"/>
              <a:t>The value returned from </a:t>
            </a:r>
            <a:r>
              <a:rPr lang="en-US" sz="2400" b="0" dirty="0" err="1">
                <a:latin typeface="Courier New"/>
                <a:cs typeface="Courier New"/>
              </a:rPr>
              <a:t>compareTo</a:t>
            </a:r>
            <a:r>
              <a:rPr lang="en-US" sz="2800" b="0" dirty="0"/>
              <a:t> should be negative is </a:t>
            </a:r>
            <a:r>
              <a:rPr lang="en-US" sz="2400" b="0" dirty="0">
                <a:latin typeface="Courier New"/>
                <a:cs typeface="Courier New"/>
              </a:rPr>
              <a:t>obj1</a:t>
            </a:r>
            <a:r>
              <a:rPr lang="en-US" sz="2800" b="0" dirty="0"/>
              <a:t> is less that </a:t>
            </a:r>
            <a:r>
              <a:rPr lang="en-US" sz="2400" b="0" dirty="0">
                <a:latin typeface="Courier New"/>
                <a:cs typeface="Courier New"/>
              </a:rPr>
              <a:t>obj2</a:t>
            </a:r>
            <a:r>
              <a:rPr lang="en-US" sz="2800" b="0" dirty="0"/>
              <a:t>, 0 if they are equal, and positive if </a:t>
            </a:r>
            <a:r>
              <a:rPr lang="en-US" sz="2400" b="0" dirty="0">
                <a:latin typeface="Courier New"/>
                <a:cs typeface="Courier New"/>
              </a:rPr>
              <a:t>obj1</a:t>
            </a:r>
            <a:r>
              <a:rPr lang="en-US" sz="2800" b="0" dirty="0"/>
              <a:t> is greater than </a:t>
            </a:r>
            <a:r>
              <a:rPr lang="en-US" sz="2400" b="0" dirty="0">
                <a:latin typeface="Courier New"/>
                <a:cs typeface="Courier New"/>
              </a:rPr>
              <a:t>obj2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sz="2800" b="0" dirty="0"/>
              <a:t>When</a:t>
            </a:r>
            <a:r>
              <a:rPr lang="en-US" sz="2800" b="0" dirty="0" smtClean="0"/>
              <a:t> you design </a:t>
            </a:r>
            <a:r>
              <a:rPr lang="en-US" sz="2800" b="0" dirty="0"/>
              <a:t>a class that implements the </a:t>
            </a:r>
            <a:r>
              <a:rPr lang="en-US" sz="2400" b="0" dirty="0">
                <a:latin typeface="Courier New"/>
                <a:cs typeface="Courier New"/>
              </a:rPr>
              <a:t>Comparable</a:t>
            </a:r>
            <a:r>
              <a:rPr lang="en-US" sz="2800" b="0" dirty="0"/>
              <a:t> interface, it should follow this intent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It’s up to the programmer to determine what makes one object less than another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For example, you may define the </a:t>
            </a:r>
            <a:r>
              <a:rPr lang="en-US" sz="2400">
                <a:latin typeface="Courier New" pitchFamily="-110" charset="0"/>
              </a:rPr>
              <a:t>compareTo</a:t>
            </a:r>
            <a:r>
              <a:rPr lang="en-US"/>
              <a:t> method of an </a:t>
            </a:r>
            <a:r>
              <a:rPr lang="en-US" sz="2400">
                <a:latin typeface="Courier New" pitchFamily="-110" charset="0"/>
              </a:rPr>
              <a:t>Employee</a:t>
            </a:r>
            <a:r>
              <a:rPr lang="en-US"/>
              <a:t> class to order employees by name (alphabetically) or by employee number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implementation of the method can be as straightforward or as complex as needed for the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>
                <a:latin typeface="+mn-lt"/>
              </a:rPr>
              <a:t>Iterator</a:t>
            </a:r>
            <a:r>
              <a:rPr lang="en-US" dirty="0"/>
              <a:t> Interface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/>
              <a:t>As we discussed in Chapter 4, an iterator is an object that provides a means of processing a collection of objects one at a time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An iterator is created formally by implementing the </a:t>
            </a:r>
            <a:r>
              <a:rPr lang="en-US" sz="2400">
                <a:latin typeface="Courier New" pitchFamily="-110" charset="0"/>
              </a:rPr>
              <a:t>Iterator</a:t>
            </a:r>
            <a:r>
              <a:rPr lang="en-US"/>
              <a:t> interface, which contains three methods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hasNext</a:t>
            </a:r>
            <a:r>
              <a:rPr lang="en-US"/>
              <a:t> method returns a boolean result – true if there are items left to process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next</a:t>
            </a:r>
            <a:r>
              <a:rPr lang="en-US"/>
              <a:t> method returns the next object in the iteration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remove</a:t>
            </a:r>
            <a:r>
              <a:rPr lang="en-US"/>
              <a:t> method removes the object most recently returned by the </a:t>
            </a:r>
            <a:r>
              <a:rPr lang="en-US" sz="2400">
                <a:latin typeface="Courier New" pitchFamily="-110" charset="0"/>
              </a:rPr>
              <a:t>next</a:t>
            </a:r>
            <a:r>
              <a:rPr lang="en-US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The term </a:t>
            </a:r>
            <a:r>
              <a:rPr lang="en-US" i="1"/>
              <a:t>polymorphism</a:t>
            </a:r>
            <a:r>
              <a:rPr lang="en-US"/>
              <a:t> literally means “having many forms”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polymorphic reference</a:t>
            </a:r>
            <a:r>
              <a:rPr lang="en-US"/>
              <a:t> is a variable that can refer to different types of objects at different points in time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method invoked through a polymorphic reference can change from one invocation to the next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All object references in Java are potentially polymorphic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By implementing the </a:t>
            </a:r>
            <a:r>
              <a:rPr lang="en-US" sz="2400">
                <a:latin typeface="Courier New" pitchFamily="-110" charset="0"/>
              </a:rPr>
              <a:t>Iterator</a:t>
            </a:r>
            <a:r>
              <a:rPr lang="en-US"/>
              <a:t> interface, a class formally establishes that objects of that type are iterators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programmer must decide how best to implement the iterator functions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Once established, the for-each version of the </a:t>
            </a:r>
            <a:r>
              <a:rPr lang="en-US" sz="2400">
                <a:latin typeface="Courier New" pitchFamily="-110" charset="0"/>
              </a:rPr>
              <a:t>for</a:t>
            </a:r>
            <a:r>
              <a:rPr lang="en-US"/>
              <a:t> loop can be used to process the items in the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You could write a class that implements certain methods (such as </a:t>
            </a:r>
            <a:r>
              <a:rPr lang="en-US" sz="2400" dirty="0" err="1">
                <a:latin typeface="Courier New" pitchFamily="-110" charset="0"/>
              </a:rPr>
              <a:t>compareTo</a:t>
            </a:r>
            <a:r>
              <a:rPr lang="en-US" dirty="0"/>
              <a:t>) without formally implementing the interface (</a:t>
            </a:r>
            <a:r>
              <a:rPr lang="en-US" sz="2400" dirty="0">
                <a:latin typeface="Courier New" pitchFamily="-110" charset="0"/>
              </a:rPr>
              <a:t>Comparable</a:t>
            </a:r>
            <a:r>
              <a:rPr lang="en-US" dirty="0"/>
              <a:t>)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However, formally establishing the relationship between a class and an interface allows Java to deal with an object in certain ways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Which brings us back to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Suppose we have an interface called </a:t>
            </a:r>
            <a:r>
              <a:rPr lang="en-US" sz="2800" dirty="0" smtClean="0">
                <a:latin typeface="Courier New"/>
                <a:cs typeface="Courier New"/>
              </a:rPr>
              <a:t>Speaker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public interface Speaker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 public void speak();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 public void </a:t>
            </a:r>
            <a:r>
              <a:rPr lang="en-US" sz="2162" dirty="0" err="1" smtClean="0">
                <a:latin typeface="Courier New"/>
                <a:cs typeface="Courier New"/>
              </a:rPr>
              <a:t>announce(String</a:t>
            </a:r>
            <a:r>
              <a:rPr lang="en-US" sz="2162" dirty="0" smtClean="0">
                <a:latin typeface="Courier New"/>
                <a:cs typeface="Courier New"/>
              </a:rPr>
              <a:t> </a:t>
            </a:r>
            <a:r>
              <a:rPr lang="en-US" sz="2162" dirty="0" err="1" smtClean="0">
                <a:latin typeface="Courier New"/>
                <a:cs typeface="Courier New"/>
              </a:rPr>
              <a:t>str</a:t>
            </a:r>
            <a:r>
              <a:rPr lang="en-US" sz="2162" dirty="0" smtClean="0">
                <a:latin typeface="Courier New"/>
                <a:cs typeface="Courier New"/>
              </a:rPr>
              <a:t>);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}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The interface name can now be used as the type of a reference variable: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Speaker current;</a:t>
            </a:r>
          </a:p>
          <a:p>
            <a:r>
              <a:rPr lang="en-US" dirty="0" smtClean="0"/>
              <a:t>The variable </a:t>
            </a:r>
            <a:r>
              <a:rPr lang="en-US" sz="2800" dirty="0" smtClean="0">
                <a:latin typeface="Courier New"/>
                <a:cs typeface="Courier New"/>
              </a:rPr>
              <a:t>current</a:t>
            </a:r>
            <a:r>
              <a:rPr lang="en-US" dirty="0" smtClean="0"/>
              <a:t> can now point to any object of any class that implements </a:t>
            </a:r>
            <a:r>
              <a:rPr lang="en-US" sz="2800" dirty="0" smtClean="0">
                <a:latin typeface="Courier New"/>
                <a:cs typeface="Courier New"/>
              </a:rPr>
              <a:t>Speaker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</a:t>
            </a:r>
            <a:r>
              <a:rPr lang="en-US" dirty="0"/>
              <a:t>via Interfaces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/>
              <a:t>version of </a:t>
            </a:r>
            <a:r>
              <a:rPr lang="en-US" sz="2800" dirty="0">
                <a:latin typeface="Courier New" pitchFamily="-110" charset="0"/>
              </a:rPr>
              <a:t>speak</a:t>
            </a:r>
            <a:r>
              <a:rPr lang="en-US" dirty="0"/>
              <a:t> that the following line invokes depends on the type of object that </a:t>
            </a:r>
            <a:r>
              <a:rPr lang="en-US" sz="2800" dirty="0">
                <a:latin typeface="Courier New" pitchFamily="-110" charset="0"/>
              </a:rPr>
              <a:t>current</a:t>
            </a:r>
            <a:r>
              <a:rPr lang="en-US" dirty="0"/>
              <a:t> is </a:t>
            </a:r>
            <a:r>
              <a:rPr lang="en-US" dirty="0" smtClean="0"/>
              <a:t>referencing: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current.speak</a:t>
            </a:r>
            <a:r>
              <a:rPr lang="en-US" sz="2400" dirty="0" smtClean="0">
                <a:latin typeface="Courier New" pitchFamily="-110" charset="0"/>
              </a:rPr>
              <a:t>();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This is analogous to the technique for polymorphism using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</a:t>
            </a:r>
            <a:r>
              <a:rPr lang="en-US" dirty="0"/>
              <a:t>via Interfaces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Suppose two classes, </a:t>
            </a:r>
            <a:r>
              <a:rPr lang="en-US" sz="2400" dirty="0">
                <a:latin typeface="Courier New" pitchFamily="-110" charset="0"/>
              </a:rPr>
              <a:t>Philosopher</a:t>
            </a:r>
            <a:r>
              <a:rPr lang="en-US" dirty="0"/>
              <a:t> and </a:t>
            </a:r>
            <a:r>
              <a:rPr lang="en-US" sz="2400" dirty="0">
                <a:latin typeface="Courier New" pitchFamily="-110" charset="0"/>
              </a:rPr>
              <a:t>Dog</a:t>
            </a:r>
            <a:r>
              <a:rPr lang="en-US" dirty="0"/>
              <a:t>, both implement the </a:t>
            </a:r>
            <a:r>
              <a:rPr lang="en-US" sz="2400" dirty="0">
                <a:latin typeface="Courier New" pitchFamily="-110" charset="0"/>
              </a:rPr>
              <a:t>Speaker</a:t>
            </a:r>
            <a:r>
              <a:rPr lang="en-US" dirty="0"/>
              <a:t> interface, providing distinct versions of the </a:t>
            </a:r>
            <a:r>
              <a:rPr lang="en-US" sz="2400" dirty="0">
                <a:latin typeface="Courier New" pitchFamily="-110" charset="0"/>
              </a:rPr>
              <a:t>speak</a:t>
            </a:r>
            <a:r>
              <a:rPr lang="en-US" dirty="0"/>
              <a:t> method</a:t>
            </a:r>
          </a:p>
          <a:p>
            <a:pPr eaLnBrk="1" hangingPunct="1">
              <a:spcBef>
                <a:spcPct val="70000"/>
              </a:spcBef>
              <a:spcAft>
                <a:spcPts val="1200"/>
              </a:spcAft>
            </a:pPr>
            <a:r>
              <a:rPr lang="en-US" dirty="0"/>
              <a:t>In the following code, the first call to </a:t>
            </a:r>
            <a:r>
              <a:rPr lang="en-US" sz="2400" dirty="0">
                <a:latin typeface="Courier New" pitchFamily="-110" charset="0"/>
              </a:rPr>
              <a:t>speak</a:t>
            </a:r>
            <a:r>
              <a:rPr lang="en-US" dirty="0"/>
              <a:t> invokes one version and the second invokes </a:t>
            </a:r>
            <a:r>
              <a:rPr lang="en-US" dirty="0" smtClean="0"/>
              <a:t>another: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</a:t>
            </a:r>
            <a:r>
              <a:rPr lang="en-US" sz="2000" dirty="0">
                <a:latin typeface="Courier New" pitchFamily="-110" charset="0"/>
              </a:rPr>
              <a:t>Speaker guest = new </a:t>
            </a:r>
            <a:r>
              <a:rPr lang="en-US" sz="2000" dirty="0" err="1">
                <a:latin typeface="Courier New" pitchFamily="-110" charset="0"/>
              </a:rPr>
              <a:t>Philospher</a:t>
            </a:r>
            <a:r>
              <a:rPr lang="en-US" sz="20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guest.speak</a:t>
            </a:r>
            <a:r>
              <a:rPr lang="en-US" sz="20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000" dirty="0">
                <a:latin typeface="Courier New" pitchFamily="-110" charset="0"/>
              </a:rPr>
              <a:t>		guest = new Dog();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guest.speak</a:t>
            </a:r>
            <a:r>
              <a:rPr lang="en-US" sz="2000" dirty="0">
                <a:latin typeface="Courier New" pitchFamily="-110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</a:t>
            </a:r>
            <a:r>
              <a:rPr lang="en-US" dirty="0"/>
              <a:t>Processing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Polymorphism plays an important role in the development of a Java graphical user interface</a:t>
            </a:r>
          </a:p>
          <a:p>
            <a:pPr eaLnBrk="1" hangingPunct="1">
              <a:lnSpc>
                <a:spcPct val="85000"/>
              </a:lnSpc>
              <a:spcAft>
                <a:spcPts val="1200"/>
              </a:spcAft>
            </a:pPr>
            <a:r>
              <a:rPr lang="en-US" dirty="0"/>
              <a:t>As we’ve seen, we establish a relationship between a component and a </a:t>
            </a:r>
            <a:r>
              <a:rPr lang="en-US" dirty="0" smtClean="0"/>
              <a:t>listener: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JButton</a:t>
            </a:r>
            <a:r>
              <a:rPr lang="en-US" sz="2000" dirty="0">
                <a:latin typeface="Courier New" pitchFamily="-110" charset="0"/>
              </a:rPr>
              <a:t> button = new </a:t>
            </a:r>
            <a:r>
              <a:rPr lang="en-US" sz="2000" dirty="0" err="1">
                <a:latin typeface="Courier New" pitchFamily="-110" charset="0"/>
              </a:rPr>
              <a:t>JButton</a:t>
            </a:r>
            <a:r>
              <a:rPr lang="en-US" sz="2000" dirty="0">
                <a:latin typeface="Courier New" pitchFamily="-110" charset="0"/>
              </a:rPr>
              <a:t>();</a:t>
            </a:r>
          </a:p>
          <a:p>
            <a:pPr eaLnBrk="1" hangingPunct="1">
              <a:lnSpc>
                <a:spcPct val="85000"/>
              </a:lnSpc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 New" pitchFamily="-110" charset="0"/>
              </a:rPr>
              <a:t>		</a:t>
            </a:r>
            <a:r>
              <a:rPr lang="en-US" sz="2000" dirty="0" err="1">
                <a:latin typeface="Courier New" pitchFamily="-110" charset="0"/>
              </a:rPr>
              <a:t>button.addActionListener(new</a:t>
            </a:r>
            <a:r>
              <a:rPr lang="en-US" sz="2000" dirty="0">
                <a:latin typeface="Courier New" pitchFamily="-110" charset="0"/>
              </a:rPr>
              <a:t> </a:t>
            </a:r>
            <a:r>
              <a:rPr lang="en-US" sz="2000" dirty="0" err="1">
                <a:latin typeface="Courier New" pitchFamily="-110" charset="0"/>
              </a:rPr>
              <a:t>MyListener</a:t>
            </a:r>
            <a:r>
              <a:rPr lang="en-US" sz="2000" dirty="0">
                <a:latin typeface="Courier New" pitchFamily="-110" charset="0"/>
              </a:rPr>
              <a:t>());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Note that the </a:t>
            </a:r>
            <a:r>
              <a:rPr lang="en-US" sz="2400" dirty="0" err="1">
                <a:latin typeface="Courier New" pitchFamily="-110" charset="0"/>
              </a:rPr>
              <a:t>addActionListener</a:t>
            </a:r>
            <a:r>
              <a:rPr lang="en-US" dirty="0"/>
              <a:t> method is accepting a </a:t>
            </a:r>
            <a:r>
              <a:rPr lang="en-US" sz="2400" dirty="0" err="1">
                <a:latin typeface="Courier New" pitchFamily="-110" charset="0"/>
              </a:rPr>
              <a:t>MyListener</a:t>
            </a:r>
            <a:r>
              <a:rPr lang="en-US" dirty="0"/>
              <a:t> object as a parameter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We </a:t>
            </a:r>
            <a:r>
              <a:rPr lang="en-US" dirty="0"/>
              <a:t>can pass</a:t>
            </a:r>
            <a:r>
              <a:rPr lang="en-US" dirty="0" smtClean="0"/>
              <a:t> any </a:t>
            </a:r>
            <a:r>
              <a:rPr lang="en-US" dirty="0"/>
              <a:t>object that implements the </a:t>
            </a:r>
            <a:r>
              <a:rPr lang="en-US" sz="2400" dirty="0" err="1">
                <a:latin typeface="Courier New" pitchFamily="-110" charset="0"/>
              </a:rPr>
              <a:t>ActionListener</a:t>
            </a:r>
            <a:r>
              <a:rPr lang="en-US" dirty="0"/>
              <a:t> </a:t>
            </a:r>
            <a:r>
              <a:rPr lang="en-US" dirty="0" smtClean="0"/>
              <a:t>interface to the </a:t>
            </a:r>
            <a:r>
              <a:rPr lang="en-US" sz="2400" dirty="0" err="1" smtClean="0">
                <a:latin typeface="Courier New" pitchFamily="-110" charset="0"/>
              </a:rPr>
              <a:t>addActionListener</a:t>
            </a:r>
            <a:r>
              <a:rPr lang="en-US" dirty="0" smtClean="0"/>
              <a:t> method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</a:t>
            </a:r>
            <a:r>
              <a:rPr lang="en-US" dirty="0"/>
              <a:t>Processing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The source code for the </a:t>
            </a:r>
            <a:r>
              <a:rPr lang="en-US" sz="2400">
                <a:latin typeface="Courier New" pitchFamily="-110" charset="0"/>
              </a:rPr>
              <a:t>addActionListener</a:t>
            </a:r>
            <a:r>
              <a:rPr lang="en-US"/>
              <a:t> method accepts a parameter of type </a:t>
            </a:r>
            <a:r>
              <a:rPr lang="en-US" sz="2400">
                <a:latin typeface="Courier New" pitchFamily="-110" charset="0"/>
              </a:rPr>
              <a:t>ActionListener</a:t>
            </a:r>
            <a:r>
              <a:rPr lang="en-US"/>
              <a:t> (the interface)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Because of polymorphism, any object that implements that interface is compatible with the parameter reference variable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The component can call the </a:t>
            </a:r>
            <a:r>
              <a:rPr lang="en-US" sz="2400">
                <a:latin typeface="Courier New" pitchFamily="-110" charset="0"/>
              </a:rPr>
              <a:t>actionPerformed</a:t>
            </a:r>
            <a:r>
              <a:rPr lang="en-US"/>
              <a:t> method because of the relationship between the listener class and the interface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US"/>
              <a:t>Extending an adapter class to create a listener represents the same situation; the adapter class implements the appropriate interface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Suppose we create the following reference variable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dirty="0">
                <a:latin typeface="Courier New" pitchFamily="-110" charset="0"/>
              </a:rPr>
              <a:t>			</a:t>
            </a:r>
            <a:r>
              <a:rPr lang="en-US" sz="2400" dirty="0">
                <a:latin typeface="Courier New" pitchFamily="-110" charset="0"/>
              </a:rPr>
              <a:t>Occupation job;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Java allows this reference to point to an </a:t>
            </a:r>
            <a:r>
              <a:rPr lang="en-US" sz="2400" dirty="0">
                <a:latin typeface="Courier New" pitchFamily="-110" charset="0"/>
              </a:rPr>
              <a:t>Occupation</a:t>
            </a:r>
            <a:r>
              <a:rPr lang="en-US" dirty="0"/>
              <a:t> object, or to any object of </a:t>
            </a:r>
            <a:r>
              <a:rPr lang="en-US" u="sng" dirty="0"/>
              <a:t>any compatible type</a:t>
            </a: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This compatibility can be established using inheritance or using interfaces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Careful use of polymorphic references can lead to elegant, robust software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References </a:t>
            </a:r>
            <a:r>
              <a:rPr lang="en-US" dirty="0"/>
              <a:t>and Inheritance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object reference can refer to an object of its class, or to an object of any class related to it by inheritance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if the </a:t>
            </a:r>
            <a:r>
              <a:rPr lang="en-US" sz="2400" dirty="0">
                <a:latin typeface="Courier New" pitchFamily="-110" charset="0"/>
              </a:rPr>
              <a:t>Holiday</a:t>
            </a:r>
            <a:r>
              <a:rPr lang="en-US" dirty="0"/>
              <a:t> class is</a:t>
            </a:r>
            <a:r>
              <a:rPr lang="en-US" dirty="0" smtClean="0"/>
              <a:t> the parent of </a:t>
            </a:r>
            <a:r>
              <a:rPr lang="en-US" sz="2400" dirty="0">
                <a:latin typeface="Courier New" pitchFamily="-110" charset="0"/>
              </a:rPr>
              <a:t>Christmas</a:t>
            </a:r>
            <a:r>
              <a:rPr lang="en-US" dirty="0"/>
              <a:t>, then a </a:t>
            </a:r>
            <a:r>
              <a:rPr lang="en-US" sz="2400" dirty="0">
                <a:latin typeface="Courier New" pitchFamily="-110" charset="0"/>
              </a:rPr>
              <a:t>Holiday</a:t>
            </a:r>
            <a:r>
              <a:rPr lang="en-US" dirty="0"/>
              <a:t> reference could be used to point to a </a:t>
            </a:r>
            <a:r>
              <a:rPr lang="en-US" sz="2400" dirty="0">
                <a:latin typeface="Courier New" pitchFamily="-110" charset="0"/>
              </a:rPr>
              <a:t>Christmas</a:t>
            </a:r>
            <a:r>
              <a:rPr lang="en-US" dirty="0"/>
              <a:t> object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70000" y="4893732"/>
            <a:ext cx="646433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Holiday special = new Christmas();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  <p:bldP spid="9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References </a:t>
            </a:r>
            <a:r>
              <a:rPr lang="en-US" dirty="0"/>
              <a:t>and Inheritance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Assigning a child object to a parent reference is considered to be a widening conversion, and can be performed by simple assignment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Assigning an parent object to a child reference can be done also, but it is considered a narrowing conversion and must be done with a cast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widening conversion is the most useful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 </a:t>
            </a:r>
            <a:r>
              <a:rPr lang="en-US" dirty="0"/>
              <a:t>via Inheritance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181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dirty="0"/>
              <a:t>It is the type of the object being referenced, not the reference type, that determines which method is invoked 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Suppose the </a:t>
            </a:r>
            <a:r>
              <a:rPr lang="en-US" sz="2400" dirty="0">
                <a:latin typeface="Courier New" pitchFamily="-110" charset="0"/>
              </a:rPr>
              <a:t>Mammal</a:t>
            </a:r>
            <a:r>
              <a:rPr lang="en-US" dirty="0"/>
              <a:t> class has a method called </a:t>
            </a:r>
            <a:r>
              <a:rPr lang="en-US" sz="2400" dirty="0">
                <a:latin typeface="Courier New" pitchFamily="-110" charset="0"/>
              </a:rPr>
              <a:t>move</a:t>
            </a:r>
            <a:r>
              <a:rPr lang="en-US" dirty="0"/>
              <a:t>, and the </a:t>
            </a:r>
            <a:r>
              <a:rPr lang="en-US" sz="2400" dirty="0">
                <a:latin typeface="Courier New" pitchFamily="-110" charset="0"/>
              </a:rPr>
              <a:t>Horse</a:t>
            </a:r>
            <a:r>
              <a:rPr lang="en-US" dirty="0"/>
              <a:t> class overrides it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Now consider the following invocation</a:t>
            </a:r>
          </a:p>
          <a:p>
            <a:pPr algn="ctr"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sz="2400" dirty="0" err="1">
                <a:latin typeface="Courier New" pitchFamily="-110" charset="0"/>
              </a:rPr>
              <a:t>pet.move</a:t>
            </a:r>
            <a:r>
              <a:rPr lang="en-US" sz="2400" dirty="0">
                <a:latin typeface="Courier New" pitchFamily="-110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If </a:t>
            </a:r>
            <a:r>
              <a:rPr lang="en-US" sz="2400" dirty="0">
                <a:latin typeface="Courier New" pitchFamily="-110" charset="0"/>
              </a:rPr>
              <a:t>pet</a:t>
            </a:r>
            <a:r>
              <a:rPr lang="en-US" dirty="0"/>
              <a:t> refers to a </a:t>
            </a:r>
            <a:r>
              <a:rPr lang="en-US" sz="2400" dirty="0">
                <a:latin typeface="Courier New" pitchFamily="-110" charset="0"/>
              </a:rPr>
              <a:t>Mammal</a:t>
            </a:r>
            <a:r>
              <a:rPr lang="en-US" dirty="0"/>
              <a:t> object, it invokes the </a:t>
            </a:r>
            <a:r>
              <a:rPr lang="en-US" sz="2400" dirty="0">
                <a:latin typeface="Courier New" pitchFamily="-110" charset="0"/>
              </a:rPr>
              <a:t>Mammal</a:t>
            </a:r>
            <a:r>
              <a:rPr lang="en-US" dirty="0"/>
              <a:t> version of </a:t>
            </a:r>
            <a:r>
              <a:rPr lang="en-US" sz="2400" dirty="0">
                <a:latin typeface="Courier New" pitchFamily="-110" charset="0"/>
              </a:rPr>
              <a:t>move</a:t>
            </a:r>
            <a:r>
              <a:rPr lang="en-US" dirty="0"/>
              <a:t>;  if it refers to a </a:t>
            </a:r>
            <a:r>
              <a:rPr lang="en-US" sz="2400" dirty="0">
                <a:latin typeface="Courier New" pitchFamily="-110" charset="0"/>
              </a:rPr>
              <a:t>Horse</a:t>
            </a:r>
            <a:r>
              <a:rPr lang="en-US" dirty="0"/>
              <a:t> object, it invokes the </a:t>
            </a:r>
            <a:r>
              <a:rPr lang="en-US" sz="2400" dirty="0">
                <a:latin typeface="Courier New" pitchFamily="-110" charset="0"/>
              </a:rPr>
              <a:t>Horse</a:t>
            </a:r>
            <a:r>
              <a:rPr lang="en-US" dirty="0"/>
              <a:t>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2712278" cy="5102594"/>
          </a:xfrm>
        </p:spPr>
        <p:txBody>
          <a:bodyPr/>
          <a:lstStyle/>
          <a:p>
            <a:r>
              <a:rPr lang="en-US" dirty="0" smtClean="0"/>
              <a:t>Let’s look at an example that pays a set of employees using a polymorphic method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9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39" y="462492"/>
            <a:ext cx="5135561" cy="5790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3326</Words>
  <Application>Microsoft Macintosh PowerPoint</Application>
  <PresentationFormat>On-screen Show (4:3)</PresentationFormat>
  <Paragraphs>652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Courier New</vt:lpstr>
      <vt:lpstr>Arial</vt:lpstr>
      <vt:lpstr>Office Theme</vt:lpstr>
      <vt:lpstr>PowerPoint Presentation</vt:lpstr>
      <vt:lpstr>Chapter Scope</vt:lpstr>
      <vt:lpstr>Binding</vt:lpstr>
      <vt:lpstr>Polymorphism</vt:lpstr>
      <vt:lpstr>Polymorphism</vt:lpstr>
      <vt:lpstr>References and Inheritance</vt:lpstr>
      <vt:lpstr>References and Inheritance</vt:lpstr>
      <vt:lpstr>Polymorphism via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Interfaces</vt:lpstr>
      <vt:lpstr>Interfaces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Interfaces</vt:lpstr>
      <vt:lpstr>The Comparable Interface</vt:lpstr>
      <vt:lpstr>The Comparable Interface</vt:lpstr>
      <vt:lpstr>The Iterator Interface</vt:lpstr>
      <vt:lpstr>The Iterator Interface</vt:lpstr>
      <vt:lpstr>Interfaces</vt:lpstr>
      <vt:lpstr>References and Interfaces</vt:lpstr>
      <vt:lpstr>Polymorphism via Interfaces</vt:lpstr>
      <vt:lpstr>Polymorphism via Interfaces</vt:lpstr>
      <vt:lpstr>Event Processing</vt:lpstr>
      <vt:lpstr>Event Processing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28</cp:revision>
  <dcterms:created xsi:type="dcterms:W3CDTF">2013-08-04T18:07:58Z</dcterms:created>
  <dcterms:modified xsi:type="dcterms:W3CDTF">2017-01-04T14:47:58Z</dcterms:modified>
</cp:coreProperties>
</file>